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91" r:id="rId3"/>
    <p:sldId id="260" r:id="rId4"/>
    <p:sldId id="257" r:id="rId5"/>
    <p:sldId id="259" r:id="rId6"/>
    <p:sldId id="286" r:id="rId7"/>
    <p:sldId id="287" r:id="rId8"/>
    <p:sldId id="288" r:id="rId9"/>
    <p:sldId id="289" r:id="rId10"/>
    <p:sldId id="290" r:id="rId11"/>
    <p:sldId id="292" r:id="rId12"/>
    <p:sldId id="293" r:id="rId13"/>
    <p:sldId id="294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95" r:id="rId26"/>
    <p:sldId id="273" r:id="rId27"/>
    <p:sldId id="274" r:id="rId28"/>
    <p:sldId id="275" r:id="rId29"/>
    <p:sldId id="276" r:id="rId30"/>
    <p:sldId id="277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0000"/>
    <a:srgbClr val="920000"/>
    <a:srgbClr val="0000CC"/>
    <a:srgbClr val="006600"/>
    <a:srgbClr val="003300"/>
    <a:srgbClr val="333399"/>
    <a:srgbClr val="A20000"/>
    <a:srgbClr val="93CDF1"/>
    <a:srgbClr val="73BFED"/>
    <a:srgbClr val="4FD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23" autoAdjust="0"/>
    <p:restoredTop sz="94660" autoAdjust="0"/>
  </p:normalViewPr>
  <p:slideViewPr>
    <p:cSldViewPr>
      <p:cViewPr varScale="1">
        <p:scale>
          <a:sx n="80" d="100"/>
          <a:sy n="80" d="100"/>
        </p:scale>
        <p:origin x="118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-3234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D34FE0-9FC8-4168-BE91-C84E9E423951}" type="datetimeFigureOut">
              <a:rPr lang="en-US" smtClean="0"/>
              <a:t>10/26/2015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F7B23A-45C1-4009-80C4-EF04878F9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16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7B23A-45C1-4009-80C4-EF04878F92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709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95800"/>
            <a:ext cx="5486400" cy="3962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7B23A-45C1-4009-80C4-EF04878F92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32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95800"/>
            <a:ext cx="5486400" cy="3962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7B23A-45C1-4009-80C4-EF04878F928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32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95800"/>
            <a:ext cx="5486400" cy="3962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7B23A-45C1-4009-80C4-EF04878F92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3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95800"/>
            <a:ext cx="5486400" cy="3962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7B23A-45C1-4009-80C4-EF04878F92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32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BC597-B41A-4481-A68C-74B6680D04EC}" type="datetimeFigureOut">
              <a:rPr lang="en-US" smtClean="0"/>
              <a:t>10/26/2015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0F35-7C9A-49C2-B9A8-F1895BBAF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17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BC597-B41A-4481-A68C-74B6680D04EC}" type="datetimeFigureOut">
              <a:rPr lang="en-US" smtClean="0"/>
              <a:t>10/26/2015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0F35-7C9A-49C2-B9A8-F1895BBAF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502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BC597-B41A-4481-A68C-74B6680D04EC}" type="datetimeFigureOut">
              <a:rPr lang="en-US" smtClean="0"/>
              <a:t>10/26/2015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0F35-7C9A-49C2-B9A8-F1895BBAF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86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BC597-B41A-4481-A68C-74B6680D04EC}" type="datetimeFigureOut">
              <a:rPr lang="en-US" smtClean="0"/>
              <a:t>10/26/2015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0F35-7C9A-49C2-B9A8-F1895BBAF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12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BC597-B41A-4481-A68C-74B6680D04EC}" type="datetimeFigureOut">
              <a:rPr lang="en-US" smtClean="0"/>
              <a:t>10/26/2015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0F35-7C9A-49C2-B9A8-F1895BBAF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168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BC597-B41A-4481-A68C-74B6680D04EC}" type="datetimeFigureOut">
              <a:rPr lang="en-US" smtClean="0"/>
              <a:t>10/26/2015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0F35-7C9A-49C2-B9A8-F1895BBAF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77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BC597-B41A-4481-A68C-74B6680D04EC}" type="datetimeFigureOut">
              <a:rPr lang="en-US" smtClean="0"/>
              <a:t>10/26/2015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0F35-7C9A-49C2-B9A8-F1895BBAF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75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BC597-B41A-4481-A68C-74B6680D04EC}" type="datetimeFigureOut">
              <a:rPr lang="en-US" smtClean="0"/>
              <a:t>10/26/2015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0F35-7C9A-49C2-B9A8-F1895BBAF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5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BC597-B41A-4481-A68C-74B6680D04EC}" type="datetimeFigureOut">
              <a:rPr lang="en-US" smtClean="0"/>
              <a:t>10/26/2015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0F35-7C9A-49C2-B9A8-F1895BBAF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016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BC597-B41A-4481-A68C-74B6680D04EC}" type="datetimeFigureOut">
              <a:rPr lang="en-US" smtClean="0"/>
              <a:t>10/26/2015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0F35-7C9A-49C2-B9A8-F1895BBAF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994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BC597-B41A-4481-A68C-74B6680D04EC}" type="datetimeFigureOut">
              <a:rPr lang="en-US" smtClean="0"/>
              <a:t>10/26/2015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0F35-7C9A-49C2-B9A8-F1895BBAF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34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BC597-B41A-4481-A68C-74B6680D04EC}" type="datetimeFigureOut">
              <a:rPr lang="en-US" smtClean="0"/>
              <a:t>10/26/2015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70F35-7C9A-49C2-B9A8-F1895BBAF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333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Space_group" TargetMode="External"/><Relationship Id="rId3" Type="http://schemas.openxmlformats.org/officeDocument/2006/relationships/image" Target="../media/image19.png"/><Relationship Id="rId7" Type="http://schemas.openxmlformats.org/officeDocument/2006/relationships/hyperlink" Target="http://www.webqc.org/symmetry.php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3.wdp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microsoft.com/office/2007/relationships/hdphoto" Target="../media/hdphoto5.wdp"/><Relationship Id="rId7" Type="http://schemas.openxmlformats.org/officeDocument/2006/relationships/image" Target="../media/image35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12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11" Type="http://schemas.openxmlformats.org/officeDocument/2006/relationships/image" Target="../media/image71.png"/><Relationship Id="rId5" Type="http://schemas.openxmlformats.org/officeDocument/2006/relationships/image" Target="../media/image65.jpeg"/><Relationship Id="rId10" Type="http://schemas.openxmlformats.org/officeDocument/2006/relationships/image" Target="../media/image70.png"/><Relationship Id="rId4" Type="http://schemas.openxmlformats.org/officeDocument/2006/relationships/image" Target="../media/image64.jpe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9144000" cy="830997"/>
            <a:chOff x="0" y="0"/>
            <a:chExt cx="9144000" cy="830997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9144000" cy="83099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46197" y="147935"/>
              <a:ext cx="64123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2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Szimmetriák szerepe a szilárdtestfizikában</a:t>
              </a:r>
              <a:endPara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328115" y="977205"/>
            <a:ext cx="4552848" cy="55553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i="1" dirty="0">
                <a:latin typeface="Arial" pitchFamily="34" charset="0"/>
                <a:cs typeface="Arial" pitchFamily="34" charset="0"/>
              </a:rPr>
              <a:t>S</a:t>
            </a:r>
            <a:r>
              <a:rPr lang="hu-HU" sz="2400" i="1" dirty="0" smtClean="0">
                <a:latin typeface="Arial" pitchFamily="34" charset="0"/>
                <a:cs typeface="Arial" pitchFamily="34" charset="0"/>
              </a:rPr>
              <a:t>zilárdtestfizika alapjai</a:t>
            </a:r>
            <a:r>
              <a:rPr lang="hu-HU" sz="2400" dirty="0" smtClean="0">
                <a:latin typeface="Arial" pitchFamily="34" charset="0"/>
                <a:cs typeface="Arial" pitchFamily="34" charset="0"/>
              </a:rPr>
              <a:t> előadás</a:t>
            </a:r>
          </a:p>
          <a:p>
            <a:pPr algn="ctr"/>
            <a:endParaRPr lang="hu-H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hu-HU" sz="2000" dirty="0" smtClean="0">
                <a:latin typeface="Arial" pitchFamily="34" charset="0"/>
                <a:cs typeface="Arial" pitchFamily="34" charset="0"/>
              </a:rPr>
              <a:t>Alkalmazott fizika és Fizikus BSc</a:t>
            </a:r>
            <a:endParaRPr lang="hu-HU" sz="2000" dirty="0">
              <a:latin typeface="Arial" pitchFamily="34" charset="0"/>
              <a:cs typeface="Arial" pitchFamily="34" charset="0"/>
            </a:endParaRPr>
          </a:p>
          <a:p>
            <a:pPr algn="ctr"/>
            <a:endParaRPr lang="hu-HU" sz="20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hu-HU" sz="2000" dirty="0">
              <a:latin typeface="Arial" pitchFamily="34" charset="0"/>
              <a:cs typeface="Arial" pitchFamily="34" charset="0"/>
            </a:endParaRPr>
          </a:p>
          <a:p>
            <a:pPr algn="ctr"/>
            <a:endParaRPr lang="hu-HU" sz="20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hu-HU" sz="2000" dirty="0">
              <a:latin typeface="Arial" pitchFamily="34" charset="0"/>
              <a:cs typeface="Arial" pitchFamily="34" charset="0"/>
            </a:endParaRPr>
          </a:p>
          <a:p>
            <a:pPr algn="ctr"/>
            <a:endParaRPr lang="hu-HU" sz="20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hu-HU" sz="2000" dirty="0">
              <a:latin typeface="Arial" pitchFamily="34" charset="0"/>
              <a:cs typeface="Arial" pitchFamily="34" charset="0"/>
            </a:endParaRPr>
          </a:p>
          <a:p>
            <a:pPr algn="ctr"/>
            <a:endParaRPr lang="hu-HU" sz="20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hu-HU" sz="2000" dirty="0">
              <a:latin typeface="Arial" pitchFamily="34" charset="0"/>
              <a:cs typeface="Arial" pitchFamily="34" charset="0"/>
            </a:endParaRPr>
          </a:p>
          <a:p>
            <a:pPr algn="ctr"/>
            <a:endParaRPr lang="hu-HU" sz="20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hu-HU" sz="2000" dirty="0">
              <a:latin typeface="Arial" pitchFamily="34" charset="0"/>
              <a:cs typeface="Arial" pitchFamily="34" charset="0"/>
            </a:endParaRPr>
          </a:p>
          <a:p>
            <a:pPr algn="ctr"/>
            <a:endParaRPr lang="hu-HU" sz="20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hu-HU" sz="2000" dirty="0">
              <a:latin typeface="Arial" pitchFamily="34" charset="0"/>
              <a:cs typeface="Arial" pitchFamily="34" charset="0"/>
            </a:endParaRPr>
          </a:p>
          <a:p>
            <a:pPr algn="ctr"/>
            <a:endParaRPr lang="hu-HU" sz="20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hu-HU" sz="2000" dirty="0">
              <a:latin typeface="Arial" pitchFamily="34" charset="0"/>
              <a:cs typeface="Arial" pitchFamily="34" charset="0"/>
            </a:endParaRPr>
          </a:p>
          <a:p>
            <a:pPr algn="ctr"/>
            <a:endParaRPr lang="hu-HU" sz="15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" t="4344" r="3114" b="6063"/>
          <a:stretch/>
        </p:blipFill>
        <p:spPr>
          <a:xfrm>
            <a:off x="2831275" y="2126675"/>
            <a:ext cx="3483990" cy="371388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4335325" y="5471223"/>
            <a:ext cx="2056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Ars longa vita brevis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09424" y="6248400"/>
            <a:ext cx="1725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BME, 2015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28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3493418" y="147935"/>
            <a:ext cx="211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Neumann-elv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6273225"/>
            <a:ext cx="8458200" cy="584775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Franz E. </a:t>
            </a:r>
            <a:r>
              <a:rPr lang="en-US" sz="1600" dirty="0" smtClean="0"/>
              <a:t>Neumann</a:t>
            </a:r>
            <a:r>
              <a:rPr lang="hu-HU" sz="1600" dirty="0" smtClean="0"/>
              <a:t>: </a:t>
            </a:r>
            <a:r>
              <a:rPr lang="en-US" sz="1600" i="1" dirty="0" err="1" smtClean="0"/>
              <a:t>Vorlesungen</a:t>
            </a:r>
            <a:r>
              <a:rPr lang="en-US" sz="1600" i="1" dirty="0" smtClean="0"/>
              <a:t> </a:t>
            </a:r>
            <a:r>
              <a:rPr lang="en-US" sz="1600" i="1" dirty="0" err="1"/>
              <a:t>über</a:t>
            </a:r>
            <a:r>
              <a:rPr lang="en-US" sz="1600" i="1" dirty="0"/>
              <a:t> die </a:t>
            </a:r>
            <a:r>
              <a:rPr lang="en-US" sz="1600" i="1" dirty="0" err="1"/>
              <a:t>Theorie</a:t>
            </a:r>
            <a:r>
              <a:rPr lang="en-US" sz="1600" i="1" dirty="0"/>
              <a:t> der </a:t>
            </a:r>
            <a:r>
              <a:rPr lang="en-US" sz="1600" i="1" dirty="0" err="1"/>
              <a:t>Elastizität</a:t>
            </a:r>
            <a:r>
              <a:rPr lang="en-US" sz="1600" i="1" dirty="0"/>
              <a:t> der </a:t>
            </a:r>
            <a:r>
              <a:rPr lang="en-US" sz="1600" i="1" dirty="0" err="1"/>
              <a:t>festen</a:t>
            </a:r>
            <a:r>
              <a:rPr lang="en-US" sz="1600" i="1" dirty="0"/>
              <a:t> </a:t>
            </a:r>
            <a:r>
              <a:rPr lang="en-US" sz="1600" i="1" dirty="0" err="1"/>
              <a:t>Körper</a:t>
            </a:r>
            <a:r>
              <a:rPr lang="en-US" sz="1600" i="1" dirty="0"/>
              <a:t> und des </a:t>
            </a:r>
            <a:r>
              <a:rPr lang="en-US" sz="1600" i="1" dirty="0" err="1" smtClean="0"/>
              <a:t>Lichtäthers</a:t>
            </a:r>
            <a:endParaRPr lang="hu-HU" sz="1600" dirty="0" smtClean="0"/>
          </a:p>
          <a:p>
            <a:r>
              <a:rPr lang="hu-HU" sz="1600" dirty="0" smtClean="0"/>
              <a:t>                                   </a:t>
            </a:r>
            <a:r>
              <a:rPr lang="en-US" sz="1600" dirty="0" smtClean="0"/>
              <a:t>edited </a:t>
            </a:r>
            <a:r>
              <a:rPr lang="en-US" sz="1600" dirty="0"/>
              <a:t>by O. E. Meyer. Leipzig, B. G. </a:t>
            </a:r>
            <a:r>
              <a:rPr lang="en-US" sz="1600" dirty="0" err="1" smtClean="0"/>
              <a:t>Teubner-Verlag</a:t>
            </a:r>
            <a:r>
              <a:rPr lang="hu-HU" sz="1600" dirty="0" smtClean="0"/>
              <a:t> (1885)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685800" y="1043050"/>
            <a:ext cx="7772400" cy="646331"/>
          </a:xfrm>
          <a:prstGeom prst="rect">
            <a:avLst/>
          </a:prstGeom>
          <a:ln w="12700"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hu-HU" b="1" dirty="0" smtClean="0">
                <a:latin typeface="Arial" pitchFamily="34" charset="0"/>
                <a:cs typeface="Arial" pitchFamily="34" charset="0"/>
              </a:rPr>
              <a:t>Neumann-elv: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hu-HU" dirty="0">
                <a:latin typeface="Arial" pitchFamily="34" charset="0"/>
                <a:cs typeface="Arial" pitchFamily="34" charset="0"/>
              </a:rPr>
              <a:t>kristályt jellemző, mérhető vektor- 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és tenzormennyiségek</a:t>
            </a:r>
          </a:p>
          <a:p>
            <a:r>
              <a:rPr lang="hu-HU" dirty="0">
                <a:latin typeface="Arial" pitchFamily="34" charset="0"/>
                <a:cs typeface="Arial" pitchFamily="34" charset="0"/>
              </a:rPr>
              <a:t> 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                        bírnak a kristály szimmetriájával.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400" y="1805050"/>
            <a:ext cx="899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latin typeface="Arial" pitchFamily="34" charset="0"/>
                <a:cs typeface="Arial" pitchFamily="34" charset="0"/>
              </a:rPr>
              <a:t>T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érben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homogén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mennyiségek</a:t>
            </a:r>
            <a:r>
              <a:rPr lang="hu-HU" dirty="0">
                <a:latin typeface="Arial" pitchFamily="34" charset="0"/>
                <a:cs typeface="Arial" pitchFamily="34" charset="0"/>
              </a:rPr>
              <a:t>nél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az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eltolásokra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vonatkozó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feltétel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triviálisan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teljesül</a:t>
            </a:r>
            <a:r>
              <a:rPr lang="hu-HU" dirty="0"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hu-HU" dirty="0">
                <a:latin typeface="Arial" pitchFamily="34" charset="0"/>
                <a:cs typeface="Arial" pitchFamily="34" charset="0"/>
              </a:rPr>
              <a:t>csak a pontcsoport szimmetriaműveletei szabnak feltételt a mérhető mennyiségekre</a:t>
            </a:r>
            <a:r>
              <a:rPr lang="en-US" dirty="0"/>
              <a:t>.</a:t>
            </a:r>
            <a:endParaRPr lang="hu-HU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960641" y="2948050"/>
            <a:ext cx="3726159" cy="1822660"/>
            <a:chOff x="160041" y="2567050"/>
            <a:chExt cx="3726159" cy="18226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1561781" y="3810000"/>
                  <a:ext cx="2324419" cy="5797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hu-HU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sz="2800" i="1">
                              <a:latin typeface="Cambria Math"/>
                            </a:rPr>
                            <m:t>σ</m:t>
                          </m:r>
                        </m:e>
                      </m:acc>
                      <m:r>
                        <a:rPr lang="hu-HU" sz="2800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hu-HU" sz="2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hu-HU" sz="28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2800" i="1">
                                  <a:latin typeface="Cambria Math"/>
                                </a:rPr>
                                <m:t>𝑅</m:t>
                              </m:r>
                            </m:e>
                          </m:acc>
                        </m:e>
                        <m:sub>
                          <m:r>
                            <a:rPr lang="hu-HU" sz="2800" i="1">
                              <a:latin typeface="Cambria Math"/>
                            </a:rPr>
                            <m:t>𝑔</m:t>
                          </m:r>
                        </m:sub>
                        <m:sup/>
                      </m:sSubSup>
                      <m:r>
                        <a:rPr lang="hu-HU" sz="2800" b="0" i="1" smtClean="0">
                          <a:latin typeface="Cambria Math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hu-HU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sz="2800" i="1">
                              <a:latin typeface="Cambria Math"/>
                            </a:rPr>
                            <m:t>σ</m:t>
                          </m:r>
                        </m:e>
                      </m:acc>
                      <m:sSubSup>
                        <m:sSubSupPr>
                          <m:ctrlPr>
                            <a:rPr lang="hu-HU" sz="2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hu-HU" sz="2800" b="0" i="1" smtClean="0">
                              <a:latin typeface="Cambria Math"/>
                            </a:rPr>
                            <m:t> </m:t>
                          </m:r>
                          <m:acc>
                            <m:accPr>
                              <m:chr m:val="̂"/>
                              <m:ctrlPr>
                                <a:rPr lang="hu-HU" sz="28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2800" i="1">
                                  <a:latin typeface="Cambria Math"/>
                                </a:rPr>
                                <m:t>𝑅</m:t>
                              </m:r>
                            </m:e>
                          </m:acc>
                        </m:e>
                        <m:sub>
                          <m:r>
                            <a:rPr lang="hu-HU" sz="2800" i="1">
                              <a:latin typeface="Cambria Math"/>
                            </a:rPr>
                            <m:t>𝑔</m:t>
                          </m:r>
                        </m:sub>
                        <m:sup/>
                      </m:sSubSup>
                    </m:oMath>
                  </a14:m>
                  <a:r>
                    <a:rPr lang="hu-HU" sz="3200" baseline="42000" dirty="0" smtClean="0"/>
                    <a:t>-1</a:t>
                  </a:r>
                  <a:r>
                    <a:rPr lang="hu-HU" sz="2800" b="1" dirty="0" smtClean="0"/>
                    <a:t> </a:t>
                  </a:r>
                  <a:endParaRPr lang="en-US" sz="2800" b="1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1781" y="3810000"/>
                  <a:ext cx="2324419" cy="579710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t="-168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1470156" y="3176650"/>
                  <a:ext cx="1627625" cy="5797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u-HU" sz="2800" b="1" i="1" smtClean="0">
                            <a:latin typeface="Cambria Math"/>
                          </a:rPr>
                          <m:t>𝑷</m:t>
                        </m:r>
                        <m:r>
                          <a:rPr lang="hu-HU" sz="2800" b="0" i="1" smtClean="0">
                            <a:latin typeface="Cambria Math"/>
                          </a:rPr>
                          <m:t>=</m:t>
                        </m:r>
                        <m:sSubSup>
                          <m:sSubSupPr>
                            <m:ctrlPr>
                              <a:rPr lang="hu-HU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hu-HU" sz="28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hu-HU" sz="2800" b="0" i="1" smtClean="0">
                                    <a:latin typeface="Cambria Math"/>
                                  </a:rPr>
                                  <m:t>𝑅</m:t>
                                </m:r>
                              </m:e>
                            </m:acc>
                          </m:e>
                          <m:sub>
                            <m:r>
                              <a:rPr lang="hu-HU" sz="2800" i="1">
                                <a:latin typeface="Cambria Math"/>
                              </a:rPr>
                              <m:t>𝑔</m:t>
                            </m:r>
                          </m:sub>
                          <m:sup/>
                        </m:sSubSup>
                        <m:r>
                          <a:rPr lang="hu-HU" sz="2800" b="1" i="1">
                            <a:latin typeface="Cambria Math"/>
                          </a:rPr>
                          <m:t>𝑷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0156" y="3176650"/>
                  <a:ext cx="1627625" cy="579710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160041" y="2567050"/>
                  <a:ext cx="3116559" cy="5797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hu-HU" sz="2800" b="0" i="1" smtClean="0">
                          <a:latin typeface="Cambria Math"/>
                        </a:rPr>
                        <m:t>𝑔</m:t>
                      </m:r>
                      <m:r>
                        <m:rPr>
                          <m:nor/>
                        </m:rPr>
                        <a:rPr lang="hu-HU" sz="2800" b="0" i="0" smtClean="0">
                          <a:latin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hu-HU" sz="2800" dirty="0">
                          <a:latin typeface="MaplePi"/>
                        </a:rPr>
                        <m:t>Î</m:t>
                      </m:r>
                      <m:r>
                        <a:rPr lang="hu-HU" sz="2800" b="0" i="1" smtClean="0">
                          <a:latin typeface="Cambria Math"/>
                        </a:rPr>
                        <m:t>𝐺</m:t>
                      </m:r>
                      <m:r>
                        <a:rPr lang="hu-HU" sz="2800" b="0" i="1" smtClean="0">
                          <a:latin typeface="Cambria Math"/>
                        </a:rPr>
                        <m:t> →</m:t>
                      </m:r>
                      <m:sSubSup>
                        <m:sSubSupPr>
                          <m:ctrlPr>
                            <a:rPr lang="hu-HU" sz="2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hu-HU" sz="28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2800" i="1">
                                  <a:latin typeface="Cambria Math"/>
                                </a:rPr>
                                <m:t>𝑅</m:t>
                              </m:r>
                            </m:e>
                          </m:acc>
                        </m:e>
                        <m:sub>
                          <m:r>
                            <a:rPr lang="hu-HU" sz="2800" i="1">
                              <a:latin typeface="Cambria Math"/>
                            </a:rPr>
                            <m:t>𝑔</m:t>
                          </m:r>
                        </m:sub>
                        <m:sup/>
                      </m:sSubSup>
                    </m:oMath>
                  </a14:m>
                  <a:r>
                    <a:rPr lang="hu-HU" sz="2800" dirty="0" smtClean="0">
                      <a:latin typeface="MaplePi"/>
                    </a:rPr>
                    <a:t> Î</a:t>
                  </a:r>
                  <a:r>
                    <a:rPr lang="hu-HU" sz="2800" dirty="0" smtClean="0">
                      <a:latin typeface="Cambria Math" pitchFamily="18" charset="0"/>
                      <a:ea typeface="Cambria Math" pitchFamily="18" charset="0"/>
                    </a:rPr>
                    <a:t> O(3)</a:t>
                  </a:r>
                  <a:endParaRPr lang="en-US" sz="2800" dirty="0">
                    <a:latin typeface="Cambria Math" pitchFamily="18" charset="0"/>
                    <a:ea typeface="Cambria Math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041" y="2567050"/>
                  <a:ext cx="3116559" cy="57971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t="-8421" r="-2935" b="-242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281011" y="2286000"/>
            <a:ext cx="4046531" cy="2478975"/>
            <a:chOff x="4838700" y="2550225"/>
            <a:chExt cx="4046531" cy="2478975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8700" y="3074670"/>
              <a:ext cx="1943100" cy="1802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7932731" y="2651760"/>
              <a:ext cx="0" cy="237744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0000">
              <a:off x="6980231" y="3080706"/>
              <a:ext cx="1905000" cy="1762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7467600" y="2550225"/>
              <a:ext cx="4363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hu-HU" baseline="-25000" dirty="0" smtClean="0">
                  <a:latin typeface="Arial" pitchFamily="34" charset="0"/>
                  <a:cs typeface="Arial" pitchFamily="34" charset="0"/>
                </a:rPr>
                <a:t>n</a:t>
              </a:r>
              <a:endParaRPr lang="en-US" baseline="-25000" dirty="0">
                <a:latin typeface="Arial" pitchFamily="34" charset="0"/>
                <a:cs typeface="Arial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4383834" y="5644940"/>
                <a:ext cx="2417393" cy="5797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hu-HU" sz="2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sz="2800" i="1">
                            <a:latin typeface="Cambria Math"/>
                          </a:rPr>
                          <m:t>σ</m:t>
                        </m:r>
                      </m:e>
                    </m:acc>
                    <m:r>
                      <a:rPr lang="hu-HU" sz="2800" b="0" i="1" smtClean="0"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hu-HU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hu-HU" sz="28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hu-HU" sz="2800" i="1">
                                <a:latin typeface="Cambria Math"/>
                              </a:rPr>
                              <m:t>𝑅</m:t>
                            </m:r>
                          </m:e>
                        </m:acc>
                      </m:e>
                      <m:sub>
                        <m:r>
                          <a:rPr lang="hu-HU" sz="2800" i="1">
                            <a:latin typeface="Cambria Math"/>
                          </a:rPr>
                          <m:t>𝑔</m:t>
                        </m:r>
                      </m:sub>
                      <m:sup/>
                    </m:sSubSup>
                    <m:r>
                      <a:rPr lang="hu-HU" sz="2800" b="0" i="1" smtClean="0">
                        <a:latin typeface="Cambria Math"/>
                      </a:rPr>
                      <m:t> </m:t>
                    </m:r>
                    <m:acc>
                      <m:accPr>
                        <m:chr m:val="̂"/>
                        <m:ctrlPr>
                          <a:rPr lang="hu-HU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sz="2800" i="1">
                            <a:latin typeface="Cambria Math"/>
                          </a:rPr>
                          <m:t>σ</m:t>
                        </m:r>
                      </m:e>
                    </m:acc>
                    <m:r>
                      <a:rPr lang="hu-HU" sz="2800" b="0" i="1" smtClean="0">
                        <a:solidFill>
                          <a:srgbClr val="FF0000"/>
                        </a:solidFill>
                        <a:latin typeface="Cambria Math"/>
                      </a:rPr>
                      <m:t>′</m:t>
                    </m:r>
                    <m:sSubSup>
                      <m:sSubSupPr>
                        <m:ctrlPr>
                          <a:rPr lang="hu-HU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hu-HU" sz="2800" b="0" i="1" smtClean="0">
                            <a:latin typeface="Cambria Math"/>
                          </a:rPr>
                          <m:t> </m:t>
                        </m:r>
                        <m:acc>
                          <m:accPr>
                            <m:chr m:val="̂"/>
                            <m:ctrlPr>
                              <a:rPr lang="hu-HU" sz="28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hu-HU" sz="2800" i="1">
                                <a:latin typeface="Cambria Math"/>
                              </a:rPr>
                              <m:t>𝑅</m:t>
                            </m:r>
                          </m:e>
                        </m:acc>
                      </m:e>
                      <m:sub>
                        <m:r>
                          <a:rPr lang="hu-HU" sz="2800" i="1">
                            <a:latin typeface="Cambria Math"/>
                          </a:rPr>
                          <m:t>𝑔</m:t>
                        </m:r>
                      </m:sub>
                      <m:sup/>
                    </m:sSubSup>
                  </m:oMath>
                </a14:m>
                <a:r>
                  <a:rPr lang="hu-HU" sz="3200" baseline="42000" dirty="0" smtClean="0"/>
                  <a:t>-1</a:t>
                </a:r>
                <a:r>
                  <a:rPr lang="hu-HU" sz="2800" b="1" dirty="0" smtClean="0"/>
                  <a:t> 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3834" y="5644940"/>
                <a:ext cx="2417393" cy="579710"/>
              </a:xfrm>
              <a:prstGeom prst="rect">
                <a:avLst/>
              </a:prstGeom>
              <a:blipFill rotWithShape="1">
                <a:blip r:embed="rId9"/>
                <a:stretch>
                  <a:fillRect t="-1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4292209" y="5006640"/>
                <a:ext cx="1720599" cy="5797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800" b="1" i="1" smtClean="0">
                          <a:latin typeface="Cambria Math"/>
                        </a:rPr>
                        <m:t>𝑷</m:t>
                      </m:r>
                      <m:r>
                        <a:rPr lang="hu-HU" sz="2800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hu-HU" sz="2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hu-HU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2800" b="0" i="1" smtClean="0">
                                  <a:latin typeface="Cambria Math"/>
                                </a:rPr>
                                <m:t>𝑅</m:t>
                              </m:r>
                            </m:e>
                          </m:acc>
                        </m:e>
                        <m:sub>
                          <m:r>
                            <a:rPr lang="hu-HU" sz="2800" i="1">
                              <a:latin typeface="Cambria Math"/>
                            </a:rPr>
                            <m:t>𝑔</m:t>
                          </m:r>
                        </m:sub>
                        <m:sup/>
                      </m:sSubSup>
                      <m:r>
                        <a:rPr lang="hu-HU" sz="2800" b="1" i="1">
                          <a:latin typeface="Cambria Math"/>
                        </a:rPr>
                        <m:t>𝑷</m:t>
                      </m:r>
                      <m:r>
                        <a:rPr lang="hu-HU" sz="28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′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2209" y="5006640"/>
                <a:ext cx="1720599" cy="57971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88955" y="5082840"/>
                <a:ext cx="42306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dirty="0" smtClean="0">
                    <a:latin typeface="Arial" pitchFamily="34" charset="0"/>
                    <a:cs typeface="Arial" pitchFamily="34" charset="0"/>
                  </a:rPr>
                  <a:t>Időtükrözés (</a:t>
                </a:r>
                <a:r>
                  <a:rPr lang="hu-HU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’</a:t>
                </a:r>
                <a:r>
                  <a:rPr lang="hu-HU" dirty="0" smtClean="0">
                    <a:latin typeface="Arial" pitchFamily="34" charset="0"/>
                    <a:cs typeface="Arial" pitchFamily="34" charset="0"/>
                  </a:rPr>
                  <a:t>) és polár kontra axiál (</a:t>
                </a:r>
                <a14:m>
                  <m:oMath xmlns:m="http://schemas.openxmlformats.org/officeDocument/2006/math">
                    <m:r>
                      <a:rPr lang="hu-HU" i="1">
                        <a:solidFill>
                          <a:srgbClr val="FF0000"/>
                        </a:solidFill>
                        <a:latin typeface="Cambria Math"/>
                      </a:rPr>
                      <m:t>±</m:t>
                    </m:r>
                  </m:oMath>
                </a14:m>
                <a:r>
                  <a:rPr lang="hu-HU" dirty="0" smtClean="0">
                    <a:latin typeface="Arial" pitchFamily="34" charset="0"/>
                    <a:cs typeface="Arial" pitchFamily="34" charset="0"/>
                  </a:rPr>
                  <a:t>):</a:t>
                </a:r>
                <a:endParaRPr lang="en-US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955" y="5082840"/>
                <a:ext cx="4230645" cy="369332"/>
              </a:xfrm>
              <a:prstGeom prst="rect">
                <a:avLst/>
              </a:prstGeom>
              <a:blipFill rotWithShape="1">
                <a:blip r:embed="rId11"/>
                <a:stretch>
                  <a:fillRect l="-1297" t="-8333" r="-432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Pie 1"/>
          <p:cNvSpPr/>
          <p:nvPr/>
        </p:nvSpPr>
        <p:spPr>
          <a:xfrm rot="19297941">
            <a:off x="1079709" y="4008955"/>
            <a:ext cx="663168" cy="429058"/>
          </a:xfrm>
          <a:prstGeom prst="pie">
            <a:avLst>
              <a:gd name="adj1" fmla="val 21334724"/>
              <a:gd name="adj2" fmla="val 12719052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20" name="Pie 19"/>
          <p:cNvSpPr/>
          <p:nvPr/>
        </p:nvSpPr>
        <p:spPr>
          <a:xfrm rot="8006333">
            <a:off x="1211766" y="3784956"/>
            <a:ext cx="663168" cy="429058"/>
          </a:xfrm>
          <a:prstGeom prst="pie">
            <a:avLst>
              <a:gd name="adj1" fmla="val 18622924"/>
              <a:gd name="adj2" fmla="val 12719052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73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2551656" y="147935"/>
            <a:ext cx="4001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Neumann-elv alkalmazása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028312" y="1143000"/>
            <a:ext cx="3391288" cy="3073677"/>
            <a:chOff x="2215032" y="890650"/>
            <a:chExt cx="3607756" cy="3269870"/>
          </a:xfrm>
        </p:grpSpPr>
        <p:pic>
          <p:nvPicPr>
            <p:cNvPr id="19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53284" r="73030" b="1716"/>
            <a:stretch/>
          </p:blipFill>
          <p:spPr bwMode="auto">
            <a:xfrm rot="120000">
              <a:off x="2635661" y="1492703"/>
              <a:ext cx="2353193" cy="2353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3821875" y="1255020"/>
              <a:ext cx="0" cy="91440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821875" y="2507870"/>
              <a:ext cx="0" cy="91440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821875" y="3703320"/>
              <a:ext cx="0" cy="45720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3614137" y="890650"/>
              <a:ext cx="4363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hu-HU" baseline="-25000" dirty="0" smtClean="0">
                  <a:latin typeface="Arial" pitchFamily="34" charset="0"/>
                  <a:cs typeface="Arial" pitchFamily="34" charset="0"/>
                </a:rPr>
                <a:t>4</a:t>
              </a:r>
              <a:endParaRPr lang="en-US" baseline="-250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 rot="5160000">
              <a:off x="3487562" y="2240147"/>
              <a:ext cx="0" cy="950976"/>
            </a:xfrm>
            <a:prstGeom prst="line">
              <a:avLst/>
            </a:prstGeom>
            <a:ln w="25400">
              <a:solidFill>
                <a:srgbClr val="92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160000">
              <a:off x="2535072" y="2463661"/>
              <a:ext cx="0" cy="640080"/>
            </a:xfrm>
            <a:prstGeom prst="line">
              <a:avLst/>
            </a:prstGeom>
            <a:ln w="25400">
              <a:solidFill>
                <a:srgbClr val="92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160000">
              <a:off x="5090598" y="2275635"/>
              <a:ext cx="0" cy="640080"/>
            </a:xfrm>
            <a:prstGeom prst="line">
              <a:avLst/>
            </a:prstGeom>
            <a:ln w="25400">
              <a:solidFill>
                <a:srgbClr val="92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160000">
              <a:off x="4321676" y="2387002"/>
              <a:ext cx="0" cy="530352"/>
            </a:xfrm>
            <a:prstGeom prst="line">
              <a:avLst/>
            </a:prstGeom>
            <a:ln w="25400">
              <a:solidFill>
                <a:srgbClr val="92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3120000">
              <a:off x="5025210" y="1500466"/>
              <a:ext cx="0" cy="457200"/>
            </a:xfrm>
            <a:prstGeom prst="line">
              <a:avLst/>
            </a:prstGeom>
            <a:ln w="25400">
              <a:solidFill>
                <a:srgbClr val="0066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3120000">
              <a:off x="2563060" y="3429216"/>
              <a:ext cx="0" cy="457200"/>
            </a:xfrm>
            <a:prstGeom prst="line">
              <a:avLst/>
            </a:prstGeom>
            <a:ln w="25400">
              <a:solidFill>
                <a:srgbClr val="0066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3120000">
              <a:off x="4379274" y="2162782"/>
              <a:ext cx="0" cy="182880"/>
            </a:xfrm>
            <a:prstGeom prst="line">
              <a:avLst/>
            </a:prstGeom>
            <a:ln w="25400">
              <a:solidFill>
                <a:srgbClr val="0066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3120000">
              <a:off x="3537797" y="2438831"/>
              <a:ext cx="0" cy="914400"/>
            </a:xfrm>
            <a:prstGeom prst="line">
              <a:avLst/>
            </a:prstGeom>
            <a:ln w="25400">
              <a:solidFill>
                <a:srgbClr val="0066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5150012" y="1271443"/>
              <a:ext cx="4363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C</a:t>
              </a:r>
              <a:r>
                <a:rPr lang="hu-HU" baseline="-25000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3</a:t>
              </a:r>
              <a:endParaRPr lang="en-US" baseline="-25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386450" y="2361993"/>
              <a:ext cx="4363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solidFill>
                    <a:srgbClr val="920000"/>
                  </a:solidFill>
                  <a:latin typeface="Arial" pitchFamily="34" charset="0"/>
                  <a:cs typeface="Arial" pitchFamily="34" charset="0"/>
                </a:rPr>
                <a:t>C</a:t>
              </a:r>
              <a:r>
                <a:rPr lang="hu-HU" baseline="-25000" dirty="0" smtClean="0">
                  <a:solidFill>
                    <a:srgbClr val="920000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baseline="-25000" dirty="0">
                <a:solidFill>
                  <a:srgbClr val="92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6522" y="838200"/>
            <a:ext cx="394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Egyszerű köbös rács egyatomos bázissal:</a:t>
            </a:r>
            <a:endParaRPr lang="en-US" dirty="0"/>
          </a:p>
        </p:txBody>
      </p:sp>
      <p:grpSp>
        <p:nvGrpSpPr>
          <p:cNvPr id="73" name="Group 72"/>
          <p:cNvGrpSpPr/>
          <p:nvPr/>
        </p:nvGrpSpPr>
        <p:grpSpPr>
          <a:xfrm>
            <a:off x="5410200" y="1976966"/>
            <a:ext cx="3581400" cy="1740932"/>
            <a:chOff x="5029200" y="1764268"/>
            <a:chExt cx="3581400" cy="1740932"/>
          </a:xfrm>
        </p:grpSpPr>
        <p:sp>
          <p:nvSpPr>
            <p:cNvPr id="13" name="TextBox 12"/>
            <p:cNvSpPr txBox="1"/>
            <p:nvPr/>
          </p:nvSpPr>
          <p:spPr>
            <a:xfrm>
              <a:off x="5562600" y="1981200"/>
              <a:ext cx="26035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latin typeface="Arial" pitchFamily="34" charset="0"/>
                  <a:cs typeface="Arial" pitchFamily="34" charset="0"/>
                </a:rPr>
                <a:t>Pontcsoport: m3m (O</a:t>
              </a:r>
              <a:r>
                <a:rPr lang="hu-HU" baseline="-25000" dirty="0" smtClean="0">
                  <a:latin typeface="Arial" pitchFamily="34" charset="0"/>
                  <a:cs typeface="Arial" pitchFamily="34" charset="0"/>
                </a:rPr>
                <a:t>h</a:t>
              </a:r>
              <a:r>
                <a:rPr lang="hu-HU" dirty="0" smtClean="0">
                  <a:latin typeface="Arial" pitchFamily="34" charset="0"/>
                  <a:cs typeface="Arial" pitchFamily="34" charset="0"/>
                </a:rPr>
                <a:t>) 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5029200" y="2581870"/>
              <a:ext cx="3581400" cy="923330"/>
              <a:chOff x="4876800" y="2658070"/>
              <a:chExt cx="3581400" cy="923330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876800" y="2658070"/>
                <a:ext cx="3581400" cy="923330"/>
              </a:xfrm>
              <a:prstGeom prst="rect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txBody>
              <a:bodyPr wrap="square">
                <a:spAutoFit/>
              </a:bodyPr>
              <a:lstStyle/>
              <a:p>
                <a:r>
                  <a:rPr lang="pt-BR" dirty="0" smtClean="0">
                    <a:latin typeface="Arial" pitchFamily="34" charset="0"/>
                    <a:cs typeface="Arial" pitchFamily="34" charset="0"/>
                  </a:rPr>
                  <a:t>E</a:t>
                </a:r>
                <a:r>
                  <a:rPr lang="hu-HU" dirty="0" smtClean="0">
                    <a:latin typeface="Arial" pitchFamily="34" charset="0"/>
                    <a:cs typeface="Arial" pitchFamily="34" charset="0"/>
                  </a:rPr>
                  <a:t>    </a:t>
                </a:r>
                <a:r>
                  <a:rPr lang="pt-BR" dirty="0" smtClean="0">
                    <a:latin typeface="Arial" pitchFamily="34" charset="0"/>
                    <a:cs typeface="Arial" pitchFamily="34" charset="0"/>
                  </a:rPr>
                  <a:t>6C</a:t>
                </a:r>
                <a:r>
                  <a:rPr lang="pt-BR" baseline="-25000" dirty="0" smtClean="0">
                    <a:latin typeface="Arial" pitchFamily="34" charset="0"/>
                    <a:cs typeface="Arial" pitchFamily="34" charset="0"/>
                  </a:rPr>
                  <a:t>4</a:t>
                </a:r>
                <a:r>
                  <a:rPr lang="pt-BR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hu-HU" dirty="0" smtClean="0">
                    <a:latin typeface="Arial" pitchFamily="34" charset="0"/>
                    <a:cs typeface="Arial" pitchFamily="34" charset="0"/>
                  </a:rPr>
                  <a:t> 	  </a:t>
                </a:r>
                <a:r>
                  <a:rPr lang="pt-BR" dirty="0" smtClean="0">
                    <a:latin typeface="Arial" pitchFamily="34" charset="0"/>
                    <a:cs typeface="Arial" pitchFamily="34" charset="0"/>
                  </a:rPr>
                  <a:t>8C</a:t>
                </a:r>
                <a:r>
                  <a:rPr lang="pt-BR" baseline="-25000" dirty="0" smtClean="0">
                    <a:latin typeface="Arial" pitchFamily="34" charset="0"/>
                    <a:cs typeface="Arial" pitchFamily="34" charset="0"/>
                  </a:rPr>
                  <a:t>3</a:t>
                </a:r>
                <a:r>
                  <a:rPr lang="hu-HU" dirty="0" smtClean="0">
                    <a:latin typeface="Arial" pitchFamily="34" charset="0"/>
                    <a:cs typeface="Arial" pitchFamily="34" charset="0"/>
                  </a:rPr>
                  <a:t>    </a:t>
                </a:r>
                <a:r>
                  <a:rPr lang="pt-BR" dirty="0" smtClean="0">
                    <a:latin typeface="Arial" pitchFamily="34" charset="0"/>
                    <a:cs typeface="Arial" pitchFamily="34" charset="0"/>
                  </a:rPr>
                  <a:t>6C</a:t>
                </a:r>
                <a:r>
                  <a:rPr lang="pt-BR" baseline="-25000" dirty="0" smtClean="0"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hu-HU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hu-HU" dirty="0" smtClean="0">
                    <a:latin typeface="Arial" pitchFamily="34" charset="0"/>
                    <a:cs typeface="Arial" pitchFamily="34" charset="0"/>
                  </a:rPr>
                  <a:t>   </a:t>
                </a:r>
                <a:r>
                  <a:rPr lang="pt-BR" dirty="0" smtClean="0">
                    <a:latin typeface="Arial" pitchFamily="34" charset="0"/>
                    <a:cs typeface="Arial" pitchFamily="34" charset="0"/>
                  </a:rPr>
                  <a:t>3C</a:t>
                </a:r>
                <a:r>
                  <a:rPr lang="pt-BR" baseline="-25000" dirty="0" smtClean="0"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pt-BR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pt-BR" dirty="0">
                    <a:latin typeface="Arial" pitchFamily="34" charset="0"/>
                    <a:cs typeface="Arial" pitchFamily="34" charset="0"/>
                  </a:rPr>
                  <a:t>=(</a:t>
                </a:r>
                <a:r>
                  <a:rPr lang="pt-BR" dirty="0" smtClean="0">
                    <a:latin typeface="Arial" pitchFamily="34" charset="0"/>
                    <a:cs typeface="Arial" pitchFamily="34" charset="0"/>
                  </a:rPr>
                  <a:t>C</a:t>
                </a:r>
                <a:r>
                  <a:rPr lang="pt-BR" baseline="-25000" dirty="0" smtClean="0">
                    <a:latin typeface="Arial" pitchFamily="34" charset="0"/>
                    <a:cs typeface="Arial" pitchFamily="34" charset="0"/>
                  </a:rPr>
                  <a:t>4</a:t>
                </a:r>
                <a:r>
                  <a:rPr lang="pt-BR" dirty="0" smtClean="0">
                    <a:latin typeface="Arial" pitchFamily="34" charset="0"/>
                    <a:cs typeface="Arial" pitchFamily="34" charset="0"/>
                  </a:rPr>
                  <a:t>)</a:t>
                </a:r>
                <a:r>
                  <a:rPr lang="pt-BR" baseline="30000" dirty="0" smtClean="0">
                    <a:latin typeface="Arial" pitchFamily="34" charset="0"/>
                    <a:cs typeface="Arial" pitchFamily="34" charset="0"/>
                  </a:rPr>
                  <a:t>2</a:t>
                </a:r>
                <a:endParaRPr lang="hu-HU" baseline="30000" dirty="0" smtClean="0">
                  <a:latin typeface="Arial" pitchFamily="34" charset="0"/>
                  <a:cs typeface="Arial" pitchFamily="34" charset="0"/>
                </a:endParaRPr>
              </a:p>
              <a:p>
                <a:endParaRPr lang="hu-HU" dirty="0" smtClean="0">
                  <a:latin typeface="Arial" pitchFamily="34" charset="0"/>
                  <a:cs typeface="Arial" pitchFamily="34" charset="0"/>
                </a:endParaRPr>
              </a:p>
              <a:p>
                <a:r>
                  <a:rPr lang="hu-HU" dirty="0" smtClean="0">
                    <a:latin typeface="Arial" pitchFamily="34" charset="0"/>
                    <a:cs typeface="Arial" pitchFamily="34" charset="0"/>
                  </a:rPr>
                  <a:t>i     </a:t>
                </a:r>
                <a:r>
                  <a:rPr lang="pt-BR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pt-BR" dirty="0">
                    <a:latin typeface="Arial" pitchFamily="34" charset="0"/>
                    <a:cs typeface="Arial" pitchFamily="34" charset="0"/>
                  </a:rPr>
                  <a:t>6S</a:t>
                </a:r>
                <a:r>
                  <a:rPr lang="pt-BR" baseline="-25000" dirty="0">
                    <a:latin typeface="Arial" pitchFamily="34" charset="0"/>
                    <a:cs typeface="Arial" pitchFamily="34" charset="0"/>
                  </a:rPr>
                  <a:t>4</a:t>
                </a:r>
                <a:r>
                  <a:rPr lang="pt-BR" dirty="0">
                    <a:latin typeface="Arial" pitchFamily="34" charset="0"/>
                    <a:cs typeface="Arial" pitchFamily="34" charset="0"/>
                  </a:rPr>
                  <a:t> 	</a:t>
                </a:r>
                <a:r>
                  <a:rPr lang="hu-HU" dirty="0" smtClean="0">
                    <a:latin typeface="Arial" pitchFamily="34" charset="0"/>
                    <a:cs typeface="Arial" pitchFamily="34" charset="0"/>
                  </a:rPr>
                  <a:t>  </a:t>
                </a:r>
                <a:r>
                  <a:rPr lang="pt-BR" dirty="0" smtClean="0">
                    <a:latin typeface="Arial" pitchFamily="34" charset="0"/>
                    <a:cs typeface="Arial" pitchFamily="34" charset="0"/>
                  </a:rPr>
                  <a:t>8S</a:t>
                </a:r>
                <a:r>
                  <a:rPr lang="pt-BR" baseline="-25000" dirty="0" smtClean="0">
                    <a:latin typeface="Arial" pitchFamily="34" charset="0"/>
                    <a:cs typeface="Arial" pitchFamily="34" charset="0"/>
                  </a:rPr>
                  <a:t>6</a:t>
                </a:r>
                <a:r>
                  <a:rPr lang="pt-BR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hu-HU" dirty="0" smtClean="0">
                    <a:latin typeface="Arial" pitchFamily="34" charset="0"/>
                    <a:cs typeface="Arial" pitchFamily="34" charset="0"/>
                  </a:rPr>
                  <a:t>    </a:t>
                </a:r>
                <a:r>
                  <a:rPr lang="pt-BR" dirty="0" smtClean="0">
                    <a:latin typeface="Arial" pitchFamily="34" charset="0"/>
                    <a:cs typeface="Arial" pitchFamily="34" charset="0"/>
                  </a:rPr>
                  <a:t>6σ</a:t>
                </a:r>
                <a:r>
                  <a:rPr lang="pt-BR" baseline="-25000" dirty="0" smtClean="0">
                    <a:latin typeface="Arial" pitchFamily="34" charset="0"/>
                    <a:cs typeface="Arial" pitchFamily="34" charset="0"/>
                  </a:rPr>
                  <a:t>d</a:t>
                </a:r>
                <a:r>
                  <a:rPr lang="pt-BR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hu-HU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hu-HU" dirty="0" smtClean="0">
                    <a:latin typeface="Arial" pitchFamily="34" charset="0"/>
                    <a:cs typeface="Arial" pitchFamily="34" charset="0"/>
                  </a:rPr>
                  <a:t>  </a:t>
                </a:r>
                <a:r>
                  <a:rPr lang="pt-BR" dirty="0" smtClean="0">
                    <a:latin typeface="Arial" pitchFamily="34" charset="0"/>
                    <a:cs typeface="Arial" pitchFamily="34" charset="0"/>
                  </a:rPr>
                  <a:t>3σ</a:t>
                </a:r>
                <a:r>
                  <a:rPr lang="pt-BR" baseline="-25000" dirty="0" smtClean="0">
                    <a:latin typeface="Arial" pitchFamily="34" charset="0"/>
                    <a:cs typeface="Arial" pitchFamily="34" charset="0"/>
                  </a:rPr>
                  <a:t>h</a:t>
                </a:r>
                <a:endParaRPr lang="en-US" baseline="-25000" dirty="0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20" name="Straight Connector 19"/>
              <p:cNvCxnSpPr>
                <a:stCxn id="12" idx="1"/>
                <a:endCxn id="12" idx="3"/>
              </p:cNvCxnSpPr>
              <p:nvPr/>
            </p:nvCxnSpPr>
            <p:spPr>
              <a:xfrm>
                <a:off x="4876800" y="3119735"/>
                <a:ext cx="35814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5217225" y="2688970"/>
                <a:ext cx="0" cy="880555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5867400" y="2683825"/>
                <a:ext cx="0" cy="880555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6500750" y="2678875"/>
                <a:ext cx="0" cy="880555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7145975" y="2688970"/>
                <a:ext cx="0" cy="880555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TextBox 49"/>
            <p:cNvSpPr txBox="1"/>
            <p:nvPr/>
          </p:nvSpPr>
          <p:spPr>
            <a:xfrm>
              <a:off x="7102502" y="1764268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b="1" dirty="0" smtClean="0"/>
                <a:t>_</a:t>
              </a:r>
              <a:endParaRPr lang="en-US" b="1" dirty="0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890859" y="5668690"/>
            <a:ext cx="7491141" cy="1189310"/>
            <a:chOff x="890859" y="4443350"/>
            <a:chExt cx="7491141" cy="11893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6057581" y="5052950"/>
                  <a:ext cx="2324419" cy="5797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hu-HU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sz="2800" i="1">
                              <a:latin typeface="Cambria Math"/>
                            </a:rPr>
                            <m:t>σ</m:t>
                          </m:r>
                        </m:e>
                      </m:acc>
                      <m:r>
                        <a:rPr lang="hu-HU" sz="2800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hu-HU" sz="2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hu-HU" sz="28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2800" i="1">
                                  <a:latin typeface="Cambria Math"/>
                                </a:rPr>
                                <m:t>𝑅</m:t>
                              </m:r>
                            </m:e>
                          </m:acc>
                        </m:e>
                        <m:sub>
                          <m:r>
                            <a:rPr lang="hu-HU" sz="2800" i="1">
                              <a:latin typeface="Cambria Math"/>
                            </a:rPr>
                            <m:t>𝑔</m:t>
                          </m:r>
                        </m:sub>
                        <m:sup/>
                      </m:sSubSup>
                      <m:r>
                        <a:rPr lang="hu-HU" sz="2800" b="0" i="1" smtClean="0">
                          <a:latin typeface="Cambria Math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hu-HU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sz="2800" i="1">
                              <a:latin typeface="Cambria Math"/>
                            </a:rPr>
                            <m:t>σ</m:t>
                          </m:r>
                        </m:e>
                      </m:acc>
                      <m:sSubSup>
                        <m:sSubSupPr>
                          <m:ctrlPr>
                            <a:rPr lang="hu-HU" sz="2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hu-HU" sz="2800" b="0" i="1" smtClean="0">
                              <a:latin typeface="Cambria Math"/>
                            </a:rPr>
                            <m:t> </m:t>
                          </m:r>
                          <m:acc>
                            <m:accPr>
                              <m:chr m:val="̂"/>
                              <m:ctrlPr>
                                <a:rPr lang="hu-HU" sz="28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hu-HU" sz="2800" i="1">
                                  <a:latin typeface="Cambria Math"/>
                                </a:rPr>
                                <m:t>𝑅</m:t>
                              </m:r>
                            </m:e>
                          </m:acc>
                        </m:e>
                        <m:sub>
                          <m:r>
                            <a:rPr lang="hu-HU" sz="2800" i="1">
                              <a:latin typeface="Cambria Math"/>
                            </a:rPr>
                            <m:t>𝑔</m:t>
                          </m:r>
                        </m:sub>
                        <m:sup/>
                      </m:sSubSup>
                    </m:oMath>
                  </a14:m>
                  <a:r>
                    <a:rPr lang="hu-HU" sz="3200" baseline="42000" dirty="0" smtClean="0"/>
                    <a:t>-1</a:t>
                  </a:r>
                  <a:r>
                    <a:rPr lang="hu-HU" sz="2800" b="1" dirty="0" smtClean="0"/>
                    <a:t> </a:t>
                  </a:r>
                  <a:endParaRPr lang="en-US" sz="2800" b="1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57581" y="5052950"/>
                  <a:ext cx="2324419" cy="57971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t="-168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5965956" y="4443350"/>
                  <a:ext cx="1627625" cy="5797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u-HU" sz="2800" b="1" i="1" smtClean="0">
                            <a:latin typeface="Cambria Math"/>
                          </a:rPr>
                          <m:t>𝑷</m:t>
                        </m:r>
                        <m:r>
                          <a:rPr lang="hu-HU" sz="2800" b="0" i="1" smtClean="0">
                            <a:latin typeface="Cambria Math"/>
                          </a:rPr>
                          <m:t>=</m:t>
                        </m:r>
                        <m:sSubSup>
                          <m:sSubSupPr>
                            <m:ctrlPr>
                              <a:rPr lang="hu-HU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hu-HU" sz="28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hu-HU" sz="2800" b="0" i="1" smtClean="0">
                                    <a:latin typeface="Cambria Math"/>
                                  </a:rPr>
                                  <m:t>𝑅</m:t>
                                </m:r>
                              </m:e>
                            </m:acc>
                          </m:e>
                          <m:sub>
                            <m:r>
                              <a:rPr lang="hu-HU" sz="2800" i="1">
                                <a:latin typeface="Cambria Math"/>
                              </a:rPr>
                              <m:t>𝑔</m:t>
                            </m:r>
                          </m:sub>
                          <m:sup/>
                        </m:sSubSup>
                        <m:r>
                          <a:rPr lang="hu-HU" sz="2800" b="1" i="1">
                            <a:latin typeface="Cambria Math"/>
                          </a:rPr>
                          <m:t>𝑷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5956" y="4443350"/>
                  <a:ext cx="1627625" cy="579710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TextBox 52"/>
            <p:cNvSpPr txBox="1"/>
            <p:nvPr/>
          </p:nvSpPr>
          <p:spPr>
            <a:xfrm>
              <a:off x="890859" y="4806128"/>
              <a:ext cx="4824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Elég csak a generátorokkal felírni az egyenleteket:</a:t>
              </a:r>
              <a:endParaRPr lang="en-US" dirty="0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76200" y="2971800"/>
            <a:ext cx="783541" cy="1342900"/>
            <a:chOff x="3302791" y="3252850"/>
            <a:chExt cx="783541" cy="1342900"/>
          </a:xfrm>
        </p:grpSpPr>
        <p:cxnSp>
          <p:nvCxnSpPr>
            <p:cNvPr id="55" name="Straight Connector 54"/>
            <p:cNvCxnSpPr>
              <a:cxnSpLocks noChangeAspect="1"/>
            </p:cNvCxnSpPr>
            <p:nvPr/>
          </p:nvCxnSpPr>
          <p:spPr>
            <a:xfrm>
              <a:off x="3371319" y="4194799"/>
              <a:ext cx="660192" cy="138989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cxnSpLocks noChangeAspect="1"/>
            </p:cNvCxnSpPr>
            <p:nvPr/>
          </p:nvCxnSpPr>
          <p:spPr>
            <a:xfrm rot="-6120000">
              <a:off x="2995546" y="3704200"/>
              <a:ext cx="778350" cy="16386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cxnSpLocks noChangeAspect="1"/>
            </p:cNvCxnSpPr>
            <p:nvPr/>
          </p:nvCxnSpPr>
          <p:spPr>
            <a:xfrm rot="-2520000">
              <a:off x="3348443" y="3992223"/>
              <a:ext cx="570020" cy="12000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3767218" y="4226418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latin typeface="Arial" pitchFamily="34" charset="0"/>
                  <a:cs typeface="Arial" pitchFamily="34" charset="0"/>
                </a:rPr>
                <a:t>x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786250" y="381000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latin typeface="Arial" pitchFamily="34" charset="0"/>
                  <a:cs typeface="Arial" pitchFamily="34" charset="0"/>
                </a:rPr>
                <a:t>y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364675" y="325285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latin typeface="Arial" pitchFamily="34" charset="0"/>
                  <a:cs typeface="Arial" pitchFamily="34" charset="0"/>
                </a:rPr>
                <a:t>z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207784" y="1524000"/>
            <a:ext cx="478016" cy="369332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hu-HU" dirty="0" smtClean="0">
                <a:solidFill>
                  <a:srgbClr val="FF0000"/>
                </a:solidFill>
                <a:latin typeface="MaplePi"/>
                <a:cs typeface="Arial" pitchFamily="34" charset="0"/>
              </a:rPr>
              <a:t>Ä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-52347" y="4490346"/>
            <a:ext cx="9296400" cy="996054"/>
            <a:chOff x="-152400" y="5557146"/>
            <a:chExt cx="9296400" cy="996054"/>
          </a:xfrm>
        </p:grpSpPr>
        <p:sp>
          <p:nvSpPr>
            <p:cNvPr id="51" name="Rectangle 50"/>
            <p:cNvSpPr/>
            <p:nvPr/>
          </p:nvSpPr>
          <p:spPr>
            <a:xfrm>
              <a:off x="6129649" y="6245423"/>
              <a:ext cx="301435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hlinkClick r:id="rId7"/>
                </a:rPr>
                <a:t>http://</a:t>
              </a:r>
              <a:r>
                <a:rPr lang="en-US" sz="1400" dirty="0" smtClean="0">
                  <a:hlinkClick r:id="rId7"/>
                </a:rPr>
                <a:t>www.webqc.org/symmetry.php</a:t>
              </a:r>
              <a:r>
                <a:rPr lang="hu-HU" sz="1400" dirty="0" smtClean="0"/>
                <a:t> </a:t>
              </a:r>
              <a:endParaRPr lang="en-US" sz="1400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491604" y="6240449"/>
              <a:ext cx="337579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hlinkClick r:id="rId8"/>
                </a:rPr>
                <a:t>https://</a:t>
              </a:r>
              <a:r>
                <a:rPr lang="en-US" sz="1400" dirty="0" smtClean="0">
                  <a:hlinkClick r:id="rId8"/>
                </a:rPr>
                <a:t>en.wikipedia.org/wiki/Space_group</a:t>
              </a:r>
              <a:r>
                <a:rPr lang="hu-HU" sz="1400" dirty="0" smtClean="0"/>
                <a:t> </a:t>
              </a:r>
              <a:endParaRPr lang="en-US" sz="1400" dirty="0"/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3060854" y="5650468"/>
              <a:ext cx="4968027" cy="597932"/>
              <a:chOff x="3365654" y="5650468"/>
              <a:chExt cx="4968027" cy="597932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3365654" y="5879068"/>
                <a:ext cx="49680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hu-HU" dirty="0" smtClean="0">
                    <a:latin typeface="Arial" pitchFamily="34" charset="0"/>
                    <a:cs typeface="Arial" pitchFamily="34" charset="0"/>
                  </a:rPr>
                  <a:t>Tércsoport:  </a:t>
                </a: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Fd3m</a:t>
                </a:r>
                <a:r>
                  <a:rPr lang="hu-HU" dirty="0" smtClean="0">
                    <a:latin typeface="Arial" pitchFamily="34" charset="0"/>
                    <a:cs typeface="Arial" pitchFamily="34" charset="0"/>
                  </a:rPr>
                  <a:t>                         Pontcsoport:</a:t>
                </a:r>
                <a:endParaRPr lang="en-US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4918225" y="5650468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b="1" dirty="0" smtClean="0"/>
                  <a:t>_</a:t>
                </a:r>
                <a:endParaRPr lang="en-US" b="1" dirty="0"/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7912973" y="5646751"/>
              <a:ext cx="697627" cy="597932"/>
              <a:chOff x="4864229" y="5646751"/>
              <a:chExt cx="697627" cy="597932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4864229" y="5875351"/>
                <a:ext cx="6976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hu-HU" dirty="0">
                    <a:latin typeface="Arial" pitchFamily="34" charset="0"/>
                    <a:cs typeface="Arial" pitchFamily="34" charset="0"/>
                  </a:rPr>
                  <a:t>m</a:t>
                </a: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3m</a:t>
                </a:r>
                <a:endParaRPr lang="en-US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5060260" y="5646751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b="1" dirty="0" smtClean="0"/>
                  <a:t>_</a:t>
                </a:r>
                <a:endParaRPr lang="en-US" b="1" dirty="0"/>
              </a:p>
            </p:txBody>
          </p:sp>
        </p:grpSp>
        <p:pic>
          <p:nvPicPr>
            <p:cNvPr id="3073" name="Picture 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5557146"/>
              <a:ext cx="1283880" cy="943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Rectangle 71"/>
            <p:cNvSpPr/>
            <p:nvPr/>
          </p:nvSpPr>
          <p:spPr>
            <a:xfrm>
              <a:off x="-152400" y="5875351"/>
              <a:ext cx="11849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dirty="0" smtClean="0">
                  <a:latin typeface="Arial" pitchFamily="34" charset="0"/>
                  <a:cs typeface="Arial" pitchFamily="34" charset="0"/>
                </a:rPr>
                <a:t>Gyémánt: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185947" y="5791200"/>
              <a:ext cx="4892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MaplePi"/>
                </a:rPr>
                <a:t>Þ</a:t>
              </a:r>
              <a:endParaRPr lang="en-US" sz="2400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735311" y="5791200"/>
              <a:ext cx="4892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MaplePi"/>
                </a:rPr>
                <a:t>Þ</a:t>
              </a:r>
              <a:endParaRPr lang="en-US" sz="2400" dirty="0"/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7543800" y="4114800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MaplePi"/>
              </a:rPr>
              <a:t>Ý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2696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ata 9"/>
          <p:cNvSpPr>
            <a:spLocks noChangeAspect="1"/>
          </p:cNvSpPr>
          <p:nvPr/>
        </p:nvSpPr>
        <p:spPr>
          <a:xfrm rot="5400000">
            <a:off x="5111748" y="4438586"/>
            <a:ext cx="2269376" cy="2373121"/>
          </a:xfrm>
          <a:prstGeom prst="flowChartInputOutp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" name="Picture 4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53284" r="73030" b="1716"/>
          <a:stretch/>
        </p:blipFill>
        <p:spPr bwMode="auto">
          <a:xfrm rot="120000">
            <a:off x="5099504" y="4417003"/>
            <a:ext cx="2353193" cy="235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6" name="Group 65"/>
          <p:cNvGrpSpPr/>
          <p:nvPr/>
        </p:nvGrpSpPr>
        <p:grpSpPr>
          <a:xfrm>
            <a:off x="4619500" y="802575"/>
            <a:ext cx="3659052" cy="3026237"/>
            <a:chOff x="2215032" y="1042843"/>
            <a:chExt cx="3659052" cy="3026237"/>
          </a:xfrm>
        </p:grpSpPr>
        <p:pic>
          <p:nvPicPr>
            <p:cNvPr id="67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53284" r="73030" b="1716"/>
            <a:stretch/>
          </p:blipFill>
          <p:spPr bwMode="auto">
            <a:xfrm rot="120000">
              <a:off x="2635661" y="1492703"/>
              <a:ext cx="2353193" cy="2353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8" name="Straight Connector 67"/>
            <p:cNvCxnSpPr/>
            <p:nvPr/>
          </p:nvCxnSpPr>
          <p:spPr>
            <a:xfrm>
              <a:off x="3821875" y="1409395"/>
              <a:ext cx="0" cy="73152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3821875" y="2507870"/>
              <a:ext cx="0" cy="91440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3821875" y="3703320"/>
              <a:ext cx="0" cy="36576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3614137" y="1042843"/>
              <a:ext cx="4363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hu-HU" baseline="-25000" dirty="0" smtClean="0">
                  <a:latin typeface="Arial" pitchFamily="34" charset="0"/>
                  <a:cs typeface="Arial" pitchFamily="34" charset="0"/>
                </a:rPr>
                <a:t>4</a:t>
              </a:r>
              <a:endParaRPr lang="en-US" baseline="-250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2" name="Straight Connector 71"/>
            <p:cNvCxnSpPr/>
            <p:nvPr/>
          </p:nvCxnSpPr>
          <p:spPr>
            <a:xfrm rot="5160000">
              <a:off x="3487562" y="2240147"/>
              <a:ext cx="0" cy="950976"/>
            </a:xfrm>
            <a:prstGeom prst="line">
              <a:avLst/>
            </a:prstGeom>
            <a:ln w="25400">
              <a:solidFill>
                <a:srgbClr val="92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160000">
              <a:off x="2535072" y="2463661"/>
              <a:ext cx="0" cy="640080"/>
            </a:xfrm>
            <a:prstGeom prst="line">
              <a:avLst/>
            </a:prstGeom>
            <a:ln w="25400">
              <a:solidFill>
                <a:srgbClr val="92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160000">
              <a:off x="5090598" y="2275635"/>
              <a:ext cx="0" cy="640080"/>
            </a:xfrm>
            <a:prstGeom prst="line">
              <a:avLst/>
            </a:prstGeom>
            <a:ln w="25400">
              <a:solidFill>
                <a:srgbClr val="92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160000">
              <a:off x="4321676" y="2387002"/>
              <a:ext cx="0" cy="530352"/>
            </a:xfrm>
            <a:prstGeom prst="line">
              <a:avLst/>
            </a:prstGeom>
            <a:ln w="25400">
              <a:solidFill>
                <a:srgbClr val="92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>
              <a:off x="5386450" y="2361993"/>
              <a:ext cx="4876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solidFill>
                    <a:srgbClr val="920000"/>
                  </a:solidFill>
                  <a:latin typeface="Arial" pitchFamily="34" charset="0"/>
                  <a:cs typeface="Arial" pitchFamily="34" charset="0"/>
                </a:rPr>
                <a:t>C</a:t>
              </a:r>
              <a:r>
                <a:rPr lang="hu-HU" baseline="-25000" dirty="0" smtClean="0">
                  <a:solidFill>
                    <a:srgbClr val="920000"/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hu-HU" dirty="0" smtClean="0">
                  <a:solidFill>
                    <a:srgbClr val="920000"/>
                  </a:solidFill>
                  <a:latin typeface="Arial" pitchFamily="34" charset="0"/>
                  <a:cs typeface="Arial" pitchFamily="34" charset="0"/>
                </a:rPr>
                <a:t>’</a:t>
              </a:r>
              <a:endParaRPr lang="en-US" baseline="-25000" dirty="0">
                <a:solidFill>
                  <a:srgbClr val="92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2551656" y="147935"/>
            <a:ext cx="4001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Neumann-elv alkalmazása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37919" y="802575"/>
            <a:ext cx="3607756" cy="3002487"/>
            <a:chOff x="2215032" y="1066593"/>
            <a:chExt cx="3607756" cy="3002487"/>
          </a:xfrm>
        </p:grpSpPr>
        <p:pic>
          <p:nvPicPr>
            <p:cNvPr id="19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53284" r="73030" b="1716"/>
            <a:stretch/>
          </p:blipFill>
          <p:spPr bwMode="auto">
            <a:xfrm rot="120000">
              <a:off x="2635661" y="1492703"/>
              <a:ext cx="2353193" cy="2353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3821875" y="1433145"/>
              <a:ext cx="0" cy="73152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821875" y="2507870"/>
              <a:ext cx="0" cy="91440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821875" y="3703320"/>
              <a:ext cx="0" cy="36576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3614137" y="1066593"/>
              <a:ext cx="4363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hu-HU" baseline="-25000" dirty="0" smtClean="0">
                  <a:latin typeface="Arial" pitchFamily="34" charset="0"/>
                  <a:cs typeface="Arial" pitchFamily="34" charset="0"/>
                </a:rPr>
                <a:t>4</a:t>
              </a:r>
              <a:endParaRPr lang="en-US" baseline="-250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 rot="5160000">
              <a:off x="3487562" y="2240147"/>
              <a:ext cx="0" cy="950976"/>
            </a:xfrm>
            <a:prstGeom prst="line">
              <a:avLst/>
            </a:prstGeom>
            <a:ln w="25400">
              <a:solidFill>
                <a:srgbClr val="92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160000">
              <a:off x="2535072" y="2463661"/>
              <a:ext cx="0" cy="640080"/>
            </a:xfrm>
            <a:prstGeom prst="line">
              <a:avLst/>
            </a:prstGeom>
            <a:ln w="25400">
              <a:solidFill>
                <a:srgbClr val="92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160000">
              <a:off x="5090598" y="2275635"/>
              <a:ext cx="0" cy="640080"/>
            </a:xfrm>
            <a:prstGeom prst="line">
              <a:avLst/>
            </a:prstGeom>
            <a:ln w="25400">
              <a:solidFill>
                <a:srgbClr val="92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160000">
              <a:off x="4321676" y="2387002"/>
              <a:ext cx="0" cy="530352"/>
            </a:xfrm>
            <a:prstGeom prst="line">
              <a:avLst/>
            </a:prstGeom>
            <a:ln w="25400">
              <a:solidFill>
                <a:srgbClr val="92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3120000">
              <a:off x="5025210" y="1500466"/>
              <a:ext cx="0" cy="457200"/>
            </a:xfrm>
            <a:prstGeom prst="line">
              <a:avLst/>
            </a:prstGeom>
            <a:ln w="25400">
              <a:solidFill>
                <a:srgbClr val="0066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3120000">
              <a:off x="2563060" y="3429216"/>
              <a:ext cx="0" cy="457200"/>
            </a:xfrm>
            <a:prstGeom prst="line">
              <a:avLst/>
            </a:prstGeom>
            <a:ln w="25400">
              <a:solidFill>
                <a:srgbClr val="0066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3120000">
              <a:off x="4379274" y="2162782"/>
              <a:ext cx="0" cy="182880"/>
            </a:xfrm>
            <a:prstGeom prst="line">
              <a:avLst/>
            </a:prstGeom>
            <a:ln w="25400">
              <a:solidFill>
                <a:srgbClr val="0066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3120000">
              <a:off x="3537797" y="2438831"/>
              <a:ext cx="0" cy="914400"/>
            </a:xfrm>
            <a:prstGeom prst="line">
              <a:avLst/>
            </a:prstGeom>
            <a:ln w="25400">
              <a:solidFill>
                <a:srgbClr val="0066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5150012" y="1271443"/>
              <a:ext cx="4363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C</a:t>
              </a:r>
              <a:r>
                <a:rPr lang="hu-HU" baseline="-25000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3</a:t>
              </a:r>
              <a:endParaRPr lang="en-US" baseline="-25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386450" y="2361993"/>
              <a:ext cx="4363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solidFill>
                    <a:srgbClr val="920000"/>
                  </a:solidFill>
                  <a:latin typeface="Arial" pitchFamily="34" charset="0"/>
                  <a:cs typeface="Arial" pitchFamily="34" charset="0"/>
                </a:rPr>
                <a:t>C</a:t>
              </a:r>
              <a:r>
                <a:rPr lang="hu-HU" baseline="-25000" dirty="0" smtClean="0">
                  <a:solidFill>
                    <a:srgbClr val="920000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baseline="-25000" dirty="0">
                <a:solidFill>
                  <a:srgbClr val="92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33400" y="4179908"/>
            <a:ext cx="2353193" cy="2730542"/>
            <a:chOff x="3492585" y="2057400"/>
            <a:chExt cx="2353193" cy="2551908"/>
          </a:xfrm>
        </p:grpSpPr>
        <p:pic>
          <p:nvPicPr>
            <p:cNvPr id="40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" t="74672" r="72583" b="847"/>
            <a:stretch/>
          </p:blipFill>
          <p:spPr bwMode="auto">
            <a:xfrm rot="120000">
              <a:off x="3492585" y="3329148"/>
              <a:ext cx="2353193" cy="1280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" t="53584" r="73024" b="21935"/>
            <a:stretch/>
          </p:blipFill>
          <p:spPr bwMode="auto">
            <a:xfrm rot="120000">
              <a:off x="3492585" y="2057400"/>
              <a:ext cx="2353193" cy="1280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45" name="Straight Connector 44"/>
          <p:cNvCxnSpPr/>
          <p:nvPr/>
        </p:nvCxnSpPr>
        <p:spPr>
          <a:xfrm rot="5160000">
            <a:off x="1347951" y="5101621"/>
            <a:ext cx="0" cy="950976"/>
          </a:xfrm>
          <a:prstGeom prst="line">
            <a:avLst/>
          </a:prstGeom>
          <a:ln w="25400">
            <a:solidFill>
              <a:srgbClr val="92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160000">
            <a:off x="395461" y="5325135"/>
            <a:ext cx="0" cy="640080"/>
          </a:xfrm>
          <a:prstGeom prst="line">
            <a:avLst/>
          </a:prstGeom>
          <a:ln w="25400">
            <a:solidFill>
              <a:srgbClr val="92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5100000">
            <a:off x="2950987" y="5125234"/>
            <a:ext cx="0" cy="640080"/>
          </a:xfrm>
          <a:prstGeom prst="line">
            <a:avLst/>
          </a:prstGeom>
          <a:ln w="25400">
            <a:solidFill>
              <a:srgbClr val="92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5100000">
            <a:off x="2182065" y="5248476"/>
            <a:ext cx="0" cy="530352"/>
          </a:xfrm>
          <a:prstGeom prst="line">
            <a:avLst/>
          </a:prstGeom>
          <a:ln w="25400">
            <a:solidFill>
              <a:srgbClr val="92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3246839" y="5223467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92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hu-HU" baseline="-25000" dirty="0" smtClean="0">
                <a:solidFill>
                  <a:srgbClr val="92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baseline="-25000" dirty="0">
              <a:solidFill>
                <a:srgbClr val="92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1740725" y="4124700"/>
            <a:ext cx="0" cy="73152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1740725" y="5334000"/>
            <a:ext cx="0" cy="1024128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1728850" y="6690360"/>
            <a:ext cx="0" cy="54864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6060000">
            <a:off x="1357790" y="4963717"/>
            <a:ext cx="0" cy="1005840"/>
          </a:xfrm>
          <a:prstGeom prst="line">
            <a:avLst/>
          </a:prstGeom>
          <a:ln w="254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6060000">
            <a:off x="2525000" y="5137874"/>
            <a:ext cx="0" cy="1097280"/>
          </a:xfrm>
          <a:prstGeom prst="line">
            <a:avLst/>
          </a:prstGeom>
          <a:ln w="254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6060000">
            <a:off x="489480" y="5023112"/>
            <a:ext cx="0" cy="548640"/>
          </a:xfrm>
          <a:prstGeom prst="line">
            <a:avLst/>
          </a:prstGeom>
          <a:ln w="254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3076700" y="5650675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hu-HU" baseline="-25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baseline="-25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2" name="Straight Connector 81"/>
          <p:cNvCxnSpPr/>
          <p:nvPr/>
        </p:nvCxnSpPr>
        <p:spPr>
          <a:xfrm rot="6060000">
            <a:off x="5879033" y="1875978"/>
            <a:ext cx="0" cy="1005840"/>
          </a:xfrm>
          <a:prstGeom prst="line">
            <a:avLst/>
          </a:prstGeom>
          <a:ln w="254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rot="6060000">
            <a:off x="7046243" y="2050135"/>
            <a:ext cx="0" cy="1097280"/>
          </a:xfrm>
          <a:prstGeom prst="line">
            <a:avLst/>
          </a:prstGeom>
          <a:ln w="254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rot="6060000">
            <a:off x="5010723" y="1935373"/>
            <a:ext cx="0" cy="548640"/>
          </a:xfrm>
          <a:prstGeom prst="line">
            <a:avLst/>
          </a:prstGeom>
          <a:ln w="254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7597943" y="2562936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hu-HU" baseline="-25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hu-H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’</a:t>
            </a:r>
            <a:endParaRPr lang="en-US" baseline="-25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6200" y="4191000"/>
            <a:ext cx="478016" cy="369332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hu-HU" dirty="0" smtClean="0">
                <a:solidFill>
                  <a:srgbClr val="FF0000"/>
                </a:solidFill>
                <a:latin typeface="MaplePi"/>
                <a:cs typeface="Arial" pitchFamily="34" charset="0"/>
              </a:rPr>
              <a:t>Ä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88075" y="1247693"/>
            <a:ext cx="478016" cy="369332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hu-HU" dirty="0" smtClean="0">
                <a:solidFill>
                  <a:srgbClr val="FF0000"/>
                </a:solidFill>
                <a:latin typeface="MaplePi"/>
                <a:cs typeface="Arial" pitchFamily="34" charset="0"/>
              </a:rPr>
              <a:t>Ä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4645856" y="1231075"/>
            <a:ext cx="478016" cy="369332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hu-HU" dirty="0" smtClean="0">
                <a:solidFill>
                  <a:srgbClr val="FF0000"/>
                </a:solidFill>
                <a:latin typeface="MaplePi"/>
                <a:cs typeface="Arial" pitchFamily="34" charset="0"/>
              </a:rPr>
              <a:t>Ä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Up Arrow 88"/>
          <p:cNvSpPr/>
          <p:nvPr/>
        </p:nvSpPr>
        <p:spPr>
          <a:xfrm>
            <a:off x="7640272" y="914400"/>
            <a:ext cx="307185" cy="102622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/>
          <p:cNvSpPr txBox="1"/>
          <p:nvPr/>
        </p:nvSpPr>
        <p:spPr>
          <a:xfrm>
            <a:off x="7868872" y="1202375"/>
            <a:ext cx="48442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</a:t>
            </a:r>
            <a:endParaRPr lang="hu-HU" sz="2800" b="1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2" name="Straight Connector 101"/>
          <p:cNvCxnSpPr/>
          <p:nvPr/>
        </p:nvCxnSpPr>
        <p:spPr>
          <a:xfrm rot="6060000">
            <a:off x="5938408" y="5010066"/>
            <a:ext cx="0" cy="1005840"/>
          </a:xfrm>
          <a:prstGeom prst="line">
            <a:avLst/>
          </a:prstGeom>
          <a:ln w="254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rot="6060000">
            <a:off x="7105618" y="5184223"/>
            <a:ext cx="0" cy="1097280"/>
          </a:xfrm>
          <a:prstGeom prst="line">
            <a:avLst/>
          </a:prstGeom>
          <a:ln w="254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rot="6060000">
            <a:off x="5070098" y="5069461"/>
            <a:ext cx="0" cy="548640"/>
          </a:xfrm>
          <a:prstGeom prst="line">
            <a:avLst/>
          </a:prstGeom>
          <a:ln w="254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7657318" y="5697024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hu-HU" baseline="-25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hu-H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’</a:t>
            </a:r>
            <a:endParaRPr lang="en-US" baseline="-25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Up Arrow 106"/>
          <p:cNvSpPr/>
          <p:nvPr/>
        </p:nvSpPr>
        <p:spPr>
          <a:xfrm>
            <a:off x="7755575" y="4226994"/>
            <a:ext cx="307185" cy="102622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/>
          <p:cNvSpPr txBox="1"/>
          <p:nvPr/>
        </p:nvSpPr>
        <p:spPr>
          <a:xfrm>
            <a:off x="7984175" y="4514969"/>
            <a:ext cx="48442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</a:t>
            </a:r>
            <a:endParaRPr lang="hu-HU" sz="2800" b="1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Up Arrow 108"/>
          <p:cNvSpPr/>
          <p:nvPr/>
        </p:nvSpPr>
        <p:spPr>
          <a:xfrm rot="6000000">
            <a:off x="8429719" y="4823358"/>
            <a:ext cx="307185" cy="1026225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Box 109"/>
          <p:cNvSpPr txBox="1"/>
          <p:nvPr/>
        </p:nvSpPr>
        <p:spPr>
          <a:xfrm>
            <a:off x="8309247" y="5400681"/>
            <a:ext cx="42351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059158" y="4484876"/>
            <a:ext cx="2373839" cy="4480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cxnSpLocks noChangeAspect="1"/>
          </p:cNvCxnSpPr>
          <p:nvPr/>
        </p:nvCxnSpPr>
        <p:spPr>
          <a:xfrm>
            <a:off x="5627184" y="6409946"/>
            <a:ext cx="640936" cy="1209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>
            <a:cxnSpLocks noChangeAspect="1"/>
          </p:cNvCxnSpPr>
          <p:nvPr/>
        </p:nvCxnSpPr>
        <p:spPr>
          <a:xfrm>
            <a:off x="6704939" y="6621721"/>
            <a:ext cx="640936" cy="1209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cxnSpLocks noChangeAspect="1"/>
          </p:cNvCxnSpPr>
          <p:nvPr/>
        </p:nvCxnSpPr>
        <p:spPr>
          <a:xfrm>
            <a:off x="5048000" y="6305800"/>
            <a:ext cx="153819" cy="290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4655125" y="4307568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Arial" pitchFamily="34" charset="0"/>
                <a:cs typeface="Arial" pitchFamily="34" charset="0"/>
              </a:rPr>
              <a:t>m'</a:t>
            </a:r>
            <a:endParaRPr lang="en-US" baseline="-25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4" name="Straight Connector 23"/>
          <p:cNvCxnSpPr>
            <a:cxnSpLocks noChangeAspect="1"/>
          </p:cNvCxnSpPr>
          <p:nvPr/>
        </p:nvCxnSpPr>
        <p:spPr>
          <a:xfrm rot="120000" flipH="1">
            <a:off x="6892394" y="5477389"/>
            <a:ext cx="1111589" cy="61303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4514836" y="5612319"/>
            <a:ext cx="2373839" cy="4480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>
            <a:cxnSpLocks noChangeAspect="1"/>
          </p:cNvCxnSpPr>
          <p:nvPr/>
        </p:nvCxnSpPr>
        <p:spPr>
          <a:xfrm rot="120000" flipH="1">
            <a:off x="4539920" y="5257710"/>
            <a:ext cx="682068" cy="37615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>
            <a:cxnSpLocks noChangeAspect="1"/>
          </p:cNvCxnSpPr>
          <p:nvPr/>
        </p:nvCxnSpPr>
        <p:spPr>
          <a:xfrm>
            <a:off x="7193474" y="5338949"/>
            <a:ext cx="812911" cy="153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>
            <a:cxnSpLocks noChangeAspect="1"/>
          </p:cNvCxnSpPr>
          <p:nvPr/>
        </p:nvCxnSpPr>
        <p:spPr>
          <a:xfrm>
            <a:off x="6748150" y="5262664"/>
            <a:ext cx="341258" cy="6441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>
            <a:cxnSpLocks noChangeAspect="1"/>
          </p:cNvCxnSpPr>
          <p:nvPr/>
        </p:nvCxnSpPr>
        <p:spPr>
          <a:xfrm>
            <a:off x="5674421" y="5056628"/>
            <a:ext cx="372451" cy="7029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>
            <a:cxnSpLocks noChangeAspect="1"/>
          </p:cNvCxnSpPr>
          <p:nvPr/>
        </p:nvCxnSpPr>
        <p:spPr>
          <a:xfrm>
            <a:off x="6104911" y="5134105"/>
            <a:ext cx="161582" cy="3049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4406749" y="559130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Arial" pitchFamily="34" charset="0"/>
                <a:cs typeface="Arial" pitchFamily="34" charset="0"/>
              </a:rPr>
              <a:t>m</a:t>
            </a:r>
            <a:endParaRPr lang="en-US" baseline="-25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6" name="Straight Connector 125"/>
          <p:cNvCxnSpPr/>
          <p:nvPr/>
        </p:nvCxnSpPr>
        <p:spPr>
          <a:xfrm flipH="1">
            <a:off x="0" y="388620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H="1">
            <a:off x="4419600" y="830997"/>
            <a:ext cx="0" cy="60270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/>
          <p:cNvSpPr txBox="1"/>
          <p:nvPr/>
        </p:nvSpPr>
        <p:spPr>
          <a:xfrm>
            <a:off x="8353300" y="6488668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Arial" pitchFamily="34" charset="0"/>
                <a:cs typeface="Arial" pitchFamily="34" charset="0"/>
              </a:rPr>
              <a:t>mm'2’</a:t>
            </a:r>
            <a:endParaRPr lang="en-US" baseline="-25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2" name="Group 131"/>
          <p:cNvGrpSpPr/>
          <p:nvPr/>
        </p:nvGrpSpPr>
        <p:grpSpPr>
          <a:xfrm>
            <a:off x="2370166" y="3288475"/>
            <a:ext cx="2249334" cy="586264"/>
            <a:chOff x="1968402" y="3223736"/>
            <a:chExt cx="2249334" cy="586264"/>
          </a:xfrm>
        </p:grpSpPr>
        <p:sp>
          <p:nvSpPr>
            <p:cNvPr id="130" name="TextBox 129"/>
            <p:cNvSpPr txBox="1"/>
            <p:nvPr/>
          </p:nvSpPr>
          <p:spPr>
            <a:xfrm>
              <a:off x="1968402" y="3440668"/>
              <a:ext cx="2249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hu-HU" dirty="0" smtClean="0">
                  <a:latin typeface="Arial" pitchFamily="34" charset="0"/>
                  <a:cs typeface="Arial" pitchFamily="34" charset="0"/>
                </a:rPr>
                <a:t>                    m3m  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3492402" y="3223736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b="1" dirty="0" smtClean="0"/>
                <a:t>_</a:t>
              </a:r>
              <a:endParaRPr lang="en-US" b="1" dirty="0"/>
            </a:p>
          </p:txBody>
        </p:sp>
      </p:grpSp>
      <p:sp>
        <p:nvSpPr>
          <p:cNvPr id="133" name="Rectangle 132"/>
          <p:cNvSpPr/>
          <p:nvPr/>
        </p:nvSpPr>
        <p:spPr>
          <a:xfrm>
            <a:off x="3465493" y="6488668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4/mmm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8142815" y="3493739"/>
            <a:ext cx="1048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4/mm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’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’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5" name="Group 134"/>
          <p:cNvGrpSpPr/>
          <p:nvPr/>
        </p:nvGrpSpPr>
        <p:grpSpPr>
          <a:xfrm>
            <a:off x="3590534" y="802575"/>
            <a:ext cx="783541" cy="1342900"/>
            <a:chOff x="3302791" y="3252850"/>
            <a:chExt cx="783541" cy="1342900"/>
          </a:xfrm>
        </p:grpSpPr>
        <p:cxnSp>
          <p:nvCxnSpPr>
            <p:cNvPr id="136" name="Straight Connector 135"/>
            <p:cNvCxnSpPr>
              <a:cxnSpLocks noChangeAspect="1"/>
            </p:cNvCxnSpPr>
            <p:nvPr/>
          </p:nvCxnSpPr>
          <p:spPr>
            <a:xfrm>
              <a:off x="3371319" y="4194799"/>
              <a:ext cx="660192" cy="138989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>
              <a:cxnSpLocks noChangeAspect="1"/>
            </p:cNvCxnSpPr>
            <p:nvPr/>
          </p:nvCxnSpPr>
          <p:spPr>
            <a:xfrm rot="-6120000">
              <a:off x="2995546" y="3704200"/>
              <a:ext cx="778350" cy="16386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>
              <a:cxnSpLocks noChangeAspect="1"/>
            </p:cNvCxnSpPr>
            <p:nvPr/>
          </p:nvCxnSpPr>
          <p:spPr>
            <a:xfrm rot="-2520000">
              <a:off x="3348443" y="3992223"/>
              <a:ext cx="570020" cy="12000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extBox 138"/>
            <p:cNvSpPr txBox="1"/>
            <p:nvPr/>
          </p:nvSpPr>
          <p:spPr>
            <a:xfrm>
              <a:off x="3767218" y="4226418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latin typeface="Arial" pitchFamily="34" charset="0"/>
                  <a:cs typeface="Arial" pitchFamily="34" charset="0"/>
                </a:rPr>
                <a:t>x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3786250" y="381000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latin typeface="Arial" pitchFamily="34" charset="0"/>
                  <a:cs typeface="Arial" pitchFamily="34" charset="0"/>
                </a:rPr>
                <a:t>y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3364675" y="325285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latin typeface="Arial" pitchFamily="34" charset="0"/>
                  <a:cs typeface="Arial" pitchFamily="34" charset="0"/>
                </a:rPr>
                <a:t>z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>
          <a:xfrm>
            <a:off x="8900" y="3962400"/>
            <a:ext cx="4310518" cy="29886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/>
          <p:cNvSpPr/>
          <p:nvPr/>
        </p:nvSpPr>
        <p:spPr>
          <a:xfrm>
            <a:off x="4572000" y="902525"/>
            <a:ext cx="4724400" cy="29500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/>
          <p:cNvSpPr/>
          <p:nvPr/>
        </p:nvSpPr>
        <p:spPr>
          <a:xfrm>
            <a:off x="4495800" y="3962400"/>
            <a:ext cx="4724400" cy="2931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37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143" grpId="0" animBg="1"/>
      <p:bldP spid="1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1250" y="1164560"/>
            <a:ext cx="8991600" cy="2554390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2637416" y="147935"/>
            <a:ext cx="3829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Neumann-elv alkalmazás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2856476" y="1179410"/>
            <a:ext cx="2829824" cy="2401990"/>
            <a:chOff x="88075" y="802575"/>
            <a:chExt cx="3537280" cy="3002487"/>
          </a:xfrm>
        </p:grpSpPr>
        <p:grpSp>
          <p:nvGrpSpPr>
            <p:cNvPr id="7" name="Group 6"/>
            <p:cNvGrpSpPr/>
            <p:nvPr/>
          </p:nvGrpSpPr>
          <p:grpSpPr>
            <a:xfrm>
              <a:off x="137919" y="802575"/>
              <a:ext cx="3487436" cy="3002487"/>
              <a:chOff x="2215032" y="1066593"/>
              <a:chExt cx="3487436" cy="3002487"/>
            </a:xfrm>
          </p:grpSpPr>
          <p:pic>
            <p:nvPicPr>
              <p:cNvPr id="19" name="Picture 4"/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t="53284" r="73030" b="1716"/>
              <a:stretch/>
            </p:blipFill>
            <p:spPr bwMode="auto">
              <a:xfrm rot="120000">
                <a:off x="2635661" y="1492703"/>
                <a:ext cx="2353193" cy="23531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" name="Straight Connector 3"/>
              <p:cNvCxnSpPr/>
              <p:nvPr/>
            </p:nvCxnSpPr>
            <p:spPr>
              <a:xfrm>
                <a:off x="3821875" y="1433145"/>
                <a:ext cx="0" cy="73152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3821875" y="2507870"/>
                <a:ext cx="0" cy="91440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3821875" y="3703320"/>
                <a:ext cx="0" cy="36576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TextBox 5"/>
              <p:cNvSpPr txBox="1"/>
              <p:nvPr/>
            </p:nvSpPr>
            <p:spPr>
              <a:xfrm>
                <a:off x="3614137" y="1066593"/>
                <a:ext cx="4363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dirty="0" smtClean="0">
                    <a:latin typeface="Arial" pitchFamily="34" charset="0"/>
                    <a:cs typeface="Arial" pitchFamily="34" charset="0"/>
                  </a:rPr>
                  <a:t>C</a:t>
                </a:r>
                <a:r>
                  <a:rPr lang="hu-HU" baseline="-25000" dirty="0" smtClean="0">
                    <a:latin typeface="Arial" pitchFamily="34" charset="0"/>
                    <a:cs typeface="Arial" pitchFamily="34" charset="0"/>
                  </a:rPr>
                  <a:t>4</a:t>
                </a:r>
                <a:endParaRPr lang="en-US" baseline="-25000" dirty="0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 rot="5160000">
                <a:off x="3487562" y="2240147"/>
                <a:ext cx="0" cy="950976"/>
              </a:xfrm>
              <a:prstGeom prst="line">
                <a:avLst/>
              </a:prstGeom>
              <a:ln w="25400">
                <a:solidFill>
                  <a:srgbClr val="92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rot="5160000">
                <a:off x="2535072" y="2463661"/>
                <a:ext cx="0" cy="640080"/>
              </a:xfrm>
              <a:prstGeom prst="line">
                <a:avLst/>
              </a:prstGeom>
              <a:ln w="25400">
                <a:solidFill>
                  <a:srgbClr val="92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rot="5160000">
                <a:off x="5050586" y="2307533"/>
                <a:ext cx="0" cy="571500"/>
              </a:xfrm>
              <a:prstGeom prst="line">
                <a:avLst/>
              </a:prstGeom>
              <a:ln w="25400">
                <a:solidFill>
                  <a:srgbClr val="92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5160000">
                <a:off x="4321676" y="2387002"/>
                <a:ext cx="0" cy="530352"/>
              </a:xfrm>
              <a:prstGeom prst="line">
                <a:avLst/>
              </a:prstGeom>
              <a:ln w="25400">
                <a:solidFill>
                  <a:srgbClr val="92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rot="3120000">
                <a:off x="5025210" y="1500466"/>
                <a:ext cx="0" cy="457200"/>
              </a:xfrm>
              <a:prstGeom prst="line">
                <a:avLst/>
              </a:prstGeom>
              <a:ln w="25400">
                <a:solidFill>
                  <a:srgbClr val="0066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3120000">
                <a:off x="2563060" y="3429216"/>
                <a:ext cx="0" cy="457200"/>
              </a:xfrm>
              <a:prstGeom prst="line">
                <a:avLst/>
              </a:prstGeom>
              <a:ln w="25400">
                <a:solidFill>
                  <a:srgbClr val="0066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3120000">
                <a:off x="4379274" y="2162782"/>
                <a:ext cx="0" cy="182880"/>
              </a:xfrm>
              <a:prstGeom prst="line">
                <a:avLst/>
              </a:prstGeom>
              <a:ln w="25400">
                <a:solidFill>
                  <a:srgbClr val="0066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rot="3120000">
                <a:off x="3537797" y="2438831"/>
                <a:ext cx="0" cy="914400"/>
              </a:xfrm>
              <a:prstGeom prst="line">
                <a:avLst/>
              </a:prstGeom>
              <a:ln w="25400">
                <a:solidFill>
                  <a:srgbClr val="0066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/>
              <p:cNvSpPr txBox="1"/>
              <p:nvPr/>
            </p:nvSpPr>
            <p:spPr>
              <a:xfrm>
                <a:off x="5150012" y="1271443"/>
                <a:ext cx="4363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dirty="0" smtClean="0">
                    <a:solidFill>
                      <a:srgbClr val="006600"/>
                    </a:solidFill>
                    <a:latin typeface="Arial" pitchFamily="34" charset="0"/>
                    <a:cs typeface="Arial" pitchFamily="34" charset="0"/>
                  </a:rPr>
                  <a:t>C</a:t>
                </a:r>
                <a:r>
                  <a:rPr lang="hu-HU" baseline="-25000" dirty="0" smtClean="0">
                    <a:solidFill>
                      <a:srgbClr val="006600"/>
                    </a:solidFill>
                    <a:latin typeface="Arial" pitchFamily="34" charset="0"/>
                    <a:cs typeface="Arial" pitchFamily="34" charset="0"/>
                  </a:rPr>
                  <a:t>3</a:t>
                </a:r>
                <a:endParaRPr lang="en-US" baseline="-25000" dirty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5266131" y="2332305"/>
                <a:ext cx="4363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dirty="0" smtClean="0">
                    <a:solidFill>
                      <a:srgbClr val="920000"/>
                    </a:solidFill>
                    <a:latin typeface="Arial" pitchFamily="34" charset="0"/>
                    <a:cs typeface="Arial" pitchFamily="34" charset="0"/>
                  </a:rPr>
                  <a:t>C</a:t>
                </a:r>
                <a:r>
                  <a:rPr lang="hu-HU" baseline="-25000" dirty="0" smtClean="0">
                    <a:solidFill>
                      <a:srgbClr val="920000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  <a:endParaRPr lang="en-US" baseline="-25000" dirty="0">
                  <a:solidFill>
                    <a:srgbClr val="92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87" name="TextBox 86"/>
            <p:cNvSpPr txBox="1"/>
            <p:nvPr/>
          </p:nvSpPr>
          <p:spPr>
            <a:xfrm>
              <a:off x="88075" y="1088066"/>
              <a:ext cx="596240" cy="46166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r>
                <a:rPr lang="hu-HU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i </a:t>
              </a:r>
              <a:r>
                <a:rPr lang="hu-HU" dirty="0" smtClean="0">
                  <a:solidFill>
                    <a:srgbClr val="FF0000"/>
                  </a:solidFill>
                  <a:latin typeface="MaplePi"/>
                  <a:cs typeface="Arial" pitchFamily="34" charset="0"/>
                </a:rPr>
                <a:t>Ä</a:t>
              </a:r>
              <a:endPara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324600" y="1811975"/>
                <a:ext cx="2831994" cy="12317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</m:acc>
                      <m:r>
                        <a:rPr lang="hu-HU" sz="2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2800" i="1">
                          <a:latin typeface="Cambria Math"/>
                          <a:ea typeface="Cambria Math"/>
                        </a:rPr>
                        <m:t>𝜎</m:t>
                      </m:r>
                      <m:d>
                        <m:dPr>
                          <m:begChr m:val="["/>
                          <m:endChr m:val="]"/>
                          <m:ctrlPr>
                            <a:rPr lang="hu-HU" sz="2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hu-HU" sz="2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hu-HU" sz="2800" i="1"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hu-HU" sz="2800" i="1">
                                    <a:latin typeface="Cambria Math"/>
                                    <a:ea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hu-HU" sz="2800" i="1">
                                    <a:latin typeface="Cambria Math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hu-HU" sz="2800" i="1">
                                    <a:latin typeface="Cambria Math"/>
                                    <a:ea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hu-HU" sz="2800" i="1"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hu-HU" sz="2800" i="1">
                                    <a:latin typeface="Cambria Math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hu-HU" sz="2800" i="1">
                                    <a:latin typeface="Cambria Math"/>
                                    <a:ea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hu-HU" sz="2800" i="1">
                                    <a:latin typeface="Cambria Math"/>
                                    <a:ea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hu-HU" sz="2800" i="1"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0" y="1811975"/>
                <a:ext cx="2831994" cy="123174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686300" y="2011875"/>
            <a:ext cx="813043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700" dirty="0" smtClean="0">
                <a:latin typeface="MaplePi"/>
              </a:rPr>
              <a:t>Û</a:t>
            </a:r>
            <a:endParaRPr lang="en-US" sz="4700" dirty="0"/>
          </a:p>
        </p:txBody>
      </p:sp>
      <p:sp>
        <p:nvSpPr>
          <p:cNvPr id="97" name="TextBox 96"/>
          <p:cNvSpPr txBox="1"/>
          <p:nvPr/>
        </p:nvSpPr>
        <p:spPr>
          <a:xfrm>
            <a:off x="2118182" y="1988125"/>
            <a:ext cx="813043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700" dirty="0" smtClean="0">
                <a:latin typeface="MaplePi"/>
              </a:rPr>
              <a:t>Û</a:t>
            </a:r>
            <a:endParaRPr lang="en-US" sz="47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152902" y="1507175"/>
            <a:ext cx="1980698" cy="1893332"/>
            <a:chOff x="91440" y="1447800"/>
            <a:chExt cx="1980698" cy="1893332"/>
          </a:xfrm>
        </p:grpSpPr>
        <p:pic>
          <p:nvPicPr>
            <p:cNvPr id="96" name="Picture 5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5000" contrast="1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52" t="174" r="11066" b="7610"/>
            <a:stretch/>
          </p:blipFill>
          <p:spPr bwMode="auto">
            <a:xfrm>
              <a:off x="91440" y="1447800"/>
              <a:ext cx="1965960" cy="1883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395350" y="2971800"/>
              <a:ext cx="6767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solidFill>
                    <a:schemeClr val="bg1"/>
                  </a:solidFill>
                </a:rPr>
                <a:t>(111)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0" y="3810000"/>
                <a:ext cx="9563837" cy="29546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:r>
                  <a:rPr lang="hu-HU" dirty="0" smtClean="0">
                    <a:latin typeface="Arial" pitchFamily="34" charset="0"/>
                    <a:cs typeface="Arial" pitchFamily="34" charset="0"/>
                  </a:rPr>
                  <a:t>Kristály- és mágnesesszerkezet meghatározás neutron diffrakcióval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endParaRPr lang="hu-HU" sz="600" dirty="0">
                  <a:latin typeface="Arial" pitchFamily="34" charset="0"/>
                  <a:cs typeface="Arial" pitchFamily="34" charset="0"/>
                </a:endParaRPr>
              </a:p>
              <a:p>
                <a:r>
                  <a:rPr lang="hu-HU" dirty="0">
                    <a:latin typeface="Arial" pitchFamily="34" charset="0"/>
                    <a:cs typeface="Arial" pitchFamily="34" charset="0"/>
                  </a:rPr>
                  <a:t>	</a:t>
                </a:r>
                <a:r>
                  <a:rPr lang="hu-HU" dirty="0" smtClean="0">
                    <a:latin typeface="Arial"/>
                    <a:cs typeface="Arial"/>
                  </a:rPr>
                  <a:t>► Időtükrözésre páros és páratlan mennyiségek: </a:t>
                </a:r>
                <a:r>
                  <a:rPr lang="el-GR" dirty="0">
                    <a:latin typeface="Arial"/>
                    <a:cs typeface="Arial"/>
                  </a:rPr>
                  <a:t>σ</a:t>
                </a:r>
                <a:r>
                  <a:rPr lang="hu-HU" baseline="-25000" dirty="0" smtClean="0">
                    <a:latin typeface="Arial"/>
                    <a:cs typeface="Arial"/>
                  </a:rPr>
                  <a:t>xx</a:t>
                </a:r>
                <a:r>
                  <a:rPr lang="hu-HU" dirty="0" smtClean="0">
                    <a:latin typeface="Arial"/>
                    <a:cs typeface="Arial"/>
                  </a:rPr>
                  <a:t>(B)=</a:t>
                </a:r>
                <a:r>
                  <a:rPr lang="el-GR" dirty="0" smtClean="0">
                    <a:latin typeface="Arial"/>
                    <a:cs typeface="Arial"/>
                  </a:rPr>
                  <a:t>σ</a:t>
                </a:r>
                <a:r>
                  <a:rPr lang="hu-HU" baseline="-25000" dirty="0" smtClean="0">
                    <a:latin typeface="Arial"/>
                    <a:cs typeface="Arial"/>
                  </a:rPr>
                  <a:t>xx</a:t>
                </a:r>
                <a:r>
                  <a:rPr lang="hu-HU" dirty="0" smtClean="0">
                    <a:latin typeface="Arial"/>
                    <a:cs typeface="Arial"/>
                  </a:rPr>
                  <a:t>(-</a:t>
                </a:r>
                <a:r>
                  <a:rPr lang="hu-HU" dirty="0">
                    <a:latin typeface="Arial"/>
                    <a:cs typeface="Arial"/>
                  </a:rPr>
                  <a:t>B</a:t>
                </a:r>
                <a:r>
                  <a:rPr lang="hu-HU" dirty="0" smtClean="0">
                    <a:latin typeface="Arial"/>
                    <a:cs typeface="Arial"/>
                  </a:rPr>
                  <a:t>), </a:t>
                </a:r>
                <a:r>
                  <a:rPr lang="el-GR" dirty="0" smtClean="0">
                    <a:latin typeface="Arial"/>
                    <a:cs typeface="Arial"/>
                  </a:rPr>
                  <a:t>σ</a:t>
                </a:r>
                <a:r>
                  <a:rPr lang="hu-HU" baseline="-25000" dirty="0" smtClean="0">
                    <a:latin typeface="Arial"/>
                    <a:cs typeface="Arial"/>
                  </a:rPr>
                  <a:t>xy</a:t>
                </a:r>
                <a:r>
                  <a:rPr lang="hu-HU" dirty="0" smtClean="0">
                    <a:latin typeface="Arial"/>
                    <a:cs typeface="Arial"/>
                  </a:rPr>
                  <a:t>(B)=-</a:t>
                </a:r>
                <a:r>
                  <a:rPr lang="el-GR" dirty="0">
                    <a:latin typeface="Arial"/>
                    <a:cs typeface="Arial"/>
                  </a:rPr>
                  <a:t>σ</a:t>
                </a:r>
                <a:r>
                  <a:rPr lang="hu-HU" baseline="-25000" dirty="0">
                    <a:latin typeface="Arial"/>
                    <a:cs typeface="Arial"/>
                  </a:rPr>
                  <a:t>xy</a:t>
                </a:r>
                <a:r>
                  <a:rPr lang="hu-HU" dirty="0" smtClean="0">
                    <a:latin typeface="Arial"/>
                    <a:cs typeface="Arial"/>
                  </a:rPr>
                  <a:t>(-B</a:t>
                </a:r>
                <a:r>
                  <a:rPr lang="hu-HU" dirty="0">
                    <a:latin typeface="Arial"/>
                    <a:cs typeface="Arial"/>
                  </a:rPr>
                  <a:t>)</a:t>
                </a:r>
                <a:endParaRPr lang="hu-HU" dirty="0" smtClean="0">
                  <a:latin typeface="Arial"/>
                  <a:cs typeface="Arial"/>
                </a:endParaRPr>
              </a:p>
              <a:p>
                <a:endParaRPr lang="hu-HU" dirty="0">
                  <a:latin typeface="Arial" pitchFamily="34" charset="0"/>
                  <a:cs typeface="Arial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hu-HU" dirty="0" smtClean="0">
                    <a:latin typeface="Arial" pitchFamily="34" charset="0"/>
                    <a:cs typeface="Arial" pitchFamily="34" charset="0"/>
                  </a:rPr>
                  <a:t>Többindexes tenzormennyiségek „jobban” érzékelik a szimmetriát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endParaRPr lang="hu-HU" sz="600" dirty="0" smtClean="0">
                  <a:latin typeface="Arial" pitchFamily="34" charset="0"/>
                  <a:cs typeface="Arial" pitchFamily="34" charset="0"/>
                </a:endParaRPr>
              </a:p>
              <a:p>
                <a:r>
                  <a:rPr lang="hu-HU" dirty="0">
                    <a:latin typeface="Arial" pitchFamily="34" charset="0"/>
                    <a:cs typeface="Arial" pitchFamily="34" charset="0"/>
                  </a:rPr>
                  <a:t>	</a:t>
                </a:r>
                <a:r>
                  <a:rPr lang="hu-HU" dirty="0" smtClean="0">
                    <a:latin typeface="Arial"/>
                    <a:cs typeface="Arial"/>
                  </a:rPr>
                  <a:t>► </a:t>
                </a:r>
                <a:r>
                  <a:rPr lang="el-GR" dirty="0" smtClean="0">
                    <a:latin typeface="Arial"/>
                    <a:cs typeface="Arial"/>
                  </a:rPr>
                  <a:t>σ</a:t>
                </a:r>
                <a:r>
                  <a:rPr lang="hu-HU" baseline="-25000" dirty="0" smtClean="0">
                    <a:latin typeface="Arial"/>
                    <a:cs typeface="Arial"/>
                  </a:rPr>
                  <a:t>ij</a:t>
                </a:r>
                <a:r>
                  <a:rPr lang="hu-HU" dirty="0" smtClean="0">
                    <a:latin typeface="Arial"/>
                    <a:cs typeface="Arial"/>
                  </a:rPr>
                  <a:t> : izotróp </a:t>
                </a:r>
                <a:r>
                  <a:rPr lang="hu-HU" dirty="0" smtClean="0">
                    <a:latin typeface="MaplePi"/>
                    <a:cs typeface="Arial"/>
                  </a:rPr>
                  <a:t>Û </a:t>
                </a:r>
                <a:r>
                  <a:rPr lang="hu-HU" dirty="0" smtClean="0">
                    <a:latin typeface="Arial" pitchFamily="34" charset="0"/>
                    <a:cs typeface="Arial" pitchFamily="34" charset="0"/>
                  </a:rPr>
                  <a:t>köbös, C</a:t>
                </a:r>
                <a:r>
                  <a:rPr lang="hu-HU" baseline="-25000" dirty="0" smtClean="0">
                    <a:latin typeface="Arial" pitchFamily="34" charset="0"/>
                    <a:cs typeface="Arial" pitchFamily="34" charset="0"/>
                  </a:rPr>
                  <a:t>6</a:t>
                </a:r>
                <a:r>
                  <a:rPr lang="hu-HU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hu-HU" dirty="0">
                    <a:latin typeface="MaplePi"/>
                    <a:cs typeface="Arial"/>
                  </a:rPr>
                  <a:t>Û </a:t>
                </a:r>
                <a:r>
                  <a:rPr lang="hu-HU" dirty="0" smtClean="0">
                    <a:latin typeface="Arial" pitchFamily="34" charset="0"/>
                    <a:cs typeface="Arial" pitchFamily="34" charset="0"/>
                  </a:rPr>
                  <a:t>C</a:t>
                </a:r>
                <a:r>
                  <a:rPr lang="hu-HU" baseline="-25000" dirty="0" smtClean="0">
                    <a:latin typeface="Arial" pitchFamily="34" charset="0"/>
                    <a:cs typeface="Arial" pitchFamily="34" charset="0"/>
                  </a:rPr>
                  <a:t>4</a:t>
                </a:r>
                <a:r>
                  <a:rPr lang="hu-HU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hu-HU" dirty="0" smtClean="0">
                    <a:latin typeface="MaplePi"/>
                    <a:cs typeface="Arial"/>
                  </a:rPr>
                  <a:t>Û </a:t>
                </a:r>
                <a:r>
                  <a:rPr lang="hu-HU" dirty="0" smtClean="0">
                    <a:latin typeface="Arial" pitchFamily="34" charset="0"/>
                    <a:cs typeface="Arial" pitchFamily="34" charset="0"/>
                  </a:rPr>
                  <a:t>C</a:t>
                </a:r>
                <a:r>
                  <a:rPr lang="hu-HU" baseline="-25000" dirty="0" smtClean="0">
                    <a:latin typeface="Arial" pitchFamily="34" charset="0"/>
                    <a:cs typeface="Arial" pitchFamily="34" charset="0"/>
                  </a:rPr>
                  <a:t>3</a:t>
                </a:r>
                <a:r>
                  <a:rPr lang="hu-HU" dirty="0" smtClean="0">
                    <a:latin typeface="Arial" pitchFamily="34" charset="0"/>
                    <a:cs typeface="Arial" pitchFamily="34" charset="0"/>
                  </a:rPr>
                  <a:t>,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endParaRPr lang="hu-HU" sz="600" dirty="0">
                  <a:latin typeface="Arial" pitchFamily="34" charset="0"/>
                  <a:cs typeface="Arial" pitchFamily="34" charset="0"/>
                </a:endParaRPr>
              </a:p>
              <a:p>
                <a:r>
                  <a:rPr lang="hu-HU" dirty="0">
                    <a:latin typeface="Arial" pitchFamily="34" charset="0"/>
                    <a:cs typeface="Arial" pitchFamily="34" charset="0"/>
                  </a:rPr>
                  <a:t>	</a:t>
                </a:r>
                <a:r>
                  <a:rPr lang="hu-HU" dirty="0" smtClean="0">
                    <a:latin typeface="Arial"/>
                    <a:cs typeface="Arial"/>
                  </a:rPr>
                  <a:t>► H</a:t>
                </a:r>
                <a:r>
                  <a:rPr lang="hu-HU" baseline="-25000" dirty="0" smtClean="0">
                    <a:latin typeface="Arial"/>
                    <a:cs typeface="Arial"/>
                  </a:rPr>
                  <a:t>ijkl</a:t>
                </a:r>
                <a:r>
                  <a:rPr lang="hu-HU" dirty="0" smtClean="0">
                    <a:latin typeface="Arial"/>
                    <a:cs typeface="Arial"/>
                  </a:rPr>
                  <a:t> : izotróp estben 2, köbös esetben 3 független elem,</a:t>
                </a:r>
                <a:endParaRPr lang="hu-HU" dirty="0" smtClean="0">
                  <a:latin typeface="Arial" pitchFamily="34" charset="0"/>
                  <a:cs typeface="Arial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endParaRPr lang="hu-HU" dirty="0">
                  <a:latin typeface="Arial" pitchFamily="34" charset="0"/>
                  <a:cs typeface="Arial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hu-HU" dirty="0" smtClean="0">
                    <a:latin typeface="Arial" pitchFamily="34" charset="0"/>
                    <a:cs typeface="Arial" pitchFamily="34" charset="0"/>
                  </a:rPr>
                  <a:t>Inverzióra csak a páratlan polár indexű tenzorok érzékenyek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endParaRPr lang="hu-HU" sz="600" dirty="0">
                  <a:latin typeface="Arial" pitchFamily="34" charset="0"/>
                  <a:cs typeface="Arial" pitchFamily="34" charset="0"/>
                </a:endParaRPr>
              </a:p>
              <a:p>
                <a:r>
                  <a:rPr lang="hu-HU" dirty="0">
                    <a:latin typeface="Arial" pitchFamily="34" charset="0"/>
                    <a:cs typeface="Arial" pitchFamily="34" charset="0"/>
                  </a:rPr>
                  <a:t>	</a:t>
                </a:r>
                <a:r>
                  <a:rPr lang="hu-HU" dirty="0" smtClean="0">
                    <a:latin typeface="Arial"/>
                    <a:cs typeface="Arial"/>
                  </a:rPr>
                  <a:t>► P</a:t>
                </a:r>
                <a:r>
                  <a:rPr lang="hu-HU" baseline="-25000" dirty="0" smtClean="0">
                    <a:latin typeface="Arial"/>
                    <a:cs typeface="Arial"/>
                  </a:rPr>
                  <a:t>i</a:t>
                </a:r>
                <a:r>
                  <a:rPr lang="hu-HU" dirty="0" smtClean="0">
                    <a:latin typeface="Arial"/>
                    <a:cs typeface="Arial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hu-HU" i="1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sSubSupPr>
                      <m:e>
                        <m:r>
                          <a:rPr lang="hu-HU" i="1">
                            <a:latin typeface="Cambria Math"/>
                            <a:ea typeface="Cambria Math"/>
                            <a:cs typeface="Arial"/>
                          </a:rPr>
                          <m:t>𝜒</m:t>
                        </m:r>
                      </m:e>
                      <m:sub/>
                      <m:sup>
                        <m:r>
                          <a:rPr lang="hu-HU" b="0" i="1" smtClean="0">
                            <a:latin typeface="Cambria Math"/>
                            <a:cs typeface="Arial"/>
                          </a:rPr>
                          <m:t>𝑚𝑒</m:t>
                        </m:r>
                      </m:sup>
                    </m:sSubSup>
                  </m:oMath>
                </a14:m>
                <a:r>
                  <a:rPr lang="hu-HU" dirty="0" smtClean="0">
                    <a:latin typeface="Arial" pitchFamily="34" charset="0"/>
                    <a:cs typeface="Arial" pitchFamily="34" charset="0"/>
                  </a:rPr>
                  <a:t>, d</a:t>
                </a:r>
                <a:r>
                  <a:rPr lang="hu-HU" baseline="-25000" dirty="0" smtClean="0">
                    <a:latin typeface="Arial" pitchFamily="34" charset="0"/>
                    <a:cs typeface="Arial" pitchFamily="34" charset="0"/>
                  </a:rPr>
                  <a:t>ijk</a:t>
                </a:r>
                <a:r>
                  <a:rPr lang="hu-HU" dirty="0" smtClean="0">
                    <a:latin typeface="Arial" pitchFamily="34" charset="0"/>
                    <a:cs typeface="Arial" pitchFamily="34" charset="0"/>
                  </a:rPr>
                  <a:t> (piezoelektromos effektus)</a:t>
                </a:r>
                <a:endParaRPr lang="en-US" baseline="-250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810000"/>
                <a:ext cx="9563837" cy="2954655"/>
              </a:xfrm>
              <a:prstGeom prst="rect">
                <a:avLst/>
              </a:prstGeom>
              <a:blipFill rotWithShape="1">
                <a:blip r:embed="rId8"/>
                <a:stretch>
                  <a:fillRect l="-382" t="-1031" b="-2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505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830997"/>
            <a:chOff x="0" y="0"/>
            <a:chExt cx="9144000" cy="830997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9144000" cy="83099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6333" y="147935"/>
              <a:ext cx="75520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2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Komplex mágneses anyagok optikai tulajdonságai</a:t>
              </a:r>
              <a:endPara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0" y="1469172"/>
            <a:ext cx="10363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hu-HU" sz="2000" dirty="0">
                <a:latin typeface="MS Mincho"/>
                <a:ea typeface="MS Mincho"/>
                <a:cs typeface="Arial" pitchFamily="34" charset="0"/>
              </a:rPr>
              <a:t>▸ </a:t>
            </a:r>
            <a:r>
              <a:rPr lang="hu-HU" sz="2000" dirty="0" smtClean="0">
                <a:latin typeface="Arial" pitchFamily="34" charset="0"/>
                <a:cs typeface="Arial" pitchFamily="34" charset="0"/>
              </a:rPr>
              <a:t>Lineáris kettőstörés és dikroizmus</a:t>
            </a:r>
          </a:p>
          <a:p>
            <a:pPr lvl="1"/>
            <a:r>
              <a:rPr lang="hu-HU" sz="2000" i="1" dirty="0" smtClean="0">
                <a:latin typeface="MaplePi" pitchFamily="2" charset="0"/>
                <a:cs typeface="Arial" pitchFamily="34" charset="0"/>
              </a:rPr>
              <a:t> 			</a:t>
            </a:r>
          </a:p>
          <a:p>
            <a:pPr lvl="1"/>
            <a:r>
              <a:rPr lang="hu-HU" sz="2000" i="1" dirty="0">
                <a:latin typeface="MaplePi" pitchFamily="2" charset="0"/>
                <a:cs typeface="Arial" pitchFamily="34" charset="0"/>
              </a:rPr>
              <a:t>	</a:t>
            </a:r>
            <a:r>
              <a:rPr lang="hu-HU" sz="2000" i="1" dirty="0" smtClean="0">
                <a:latin typeface="MaplePi" pitchFamily="2" charset="0"/>
                <a:cs typeface="Arial" pitchFamily="34" charset="0"/>
              </a:rPr>
              <a:t>			Þ </a:t>
            </a:r>
            <a:r>
              <a:rPr lang="hu-HU" sz="2000" i="1" dirty="0" smtClean="0">
                <a:latin typeface="Arial" pitchFamily="34" charset="0"/>
                <a:cs typeface="Arial" pitchFamily="34" charset="0"/>
              </a:rPr>
              <a:t>Malária optikai diagnózisa</a:t>
            </a:r>
            <a:endParaRPr lang="hu-HU" sz="2000" i="1" dirty="0">
              <a:latin typeface="Arial" pitchFamily="34" charset="0"/>
              <a:cs typeface="Arial" pitchFamily="34" charset="0"/>
            </a:endParaRPr>
          </a:p>
          <a:p>
            <a:endParaRPr lang="hu-HU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hu-HU" sz="2000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hu-HU" sz="2000" dirty="0" smtClean="0">
                <a:solidFill>
                  <a:schemeClr val="bg1">
                    <a:lumMod val="50000"/>
                  </a:schemeClr>
                </a:solidFill>
                <a:latin typeface="MS Mincho"/>
                <a:ea typeface="MS Mincho"/>
                <a:cs typeface="Arial" pitchFamily="34" charset="0"/>
              </a:rPr>
              <a:t>▸ </a:t>
            </a:r>
            <a:r>
              <a:rPr lang="hu-HU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Mágneses cirkuláris kettőstörés és dikroizmus</a:t>
            </a:r>
          </a:p>
          <a:p>
            <a:pPr lvl="1"/>
            <a:endParaRPr lang="hu-HU" sz="20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hu-HU" sz="2000" i="1" dirty="0" smtClean="0">
                <a:latin typeface="MaplePi" pitchFamily="2" charset="0"/>
                <a:cs typeface="Arial" pitchFamily="34" charset="0"/>
              </a:rPr>
              <a:t>				</a:t>
            </a:r>
            <a:r>
              <a:rPr lang="hu-HU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aplePi" pitchFamily="2" charset="0"/>
                <a:cs typeface="Arial" pitchFamily="34" charset="0"/>
              </a:rPr>
              <a:t>Þ</a:t>
            </a:r>
            <a:r>
              <a:rPr lang="hu-HU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Mágnesezettség optikai mérése</a:t>
            </a:r>
            <a:endParaRPr lang="hu-HU" sz="2000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hu-HU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hu-HU" sz="20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hu-HU" sz="2000" dirty="0" smtClean="0">
                <a:solidFill>
                  <a:schemeClr val="bg1">
                    <a:lumMod val="50000"/>
                  </a:schemeClr>
                </a:solidFill>
                <a:latin typeface="MS Mincho"/>
                <a:ea typeface="MS Mincho"/>
                <a:cs typeface="Arial" pitchFamily="34" charset="0"/>
              </a:rPr>
              <a:t>▸ </a:t>
            </a:r>
            <a:r>
              <a:rPr lang="hu-HU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Irányfüggő kettőstörés és dikroizmus</a:t>
            </a:r>
          </a:p>
          <a:p>
            <a:pPr lvl="1"/>
            <a:endParaRPr lang="hu-HU" sz="2000" i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hu-HU" sz="2000" i="1" dirty="0" smtClean="0">
                <a:latin typeface="MaplePi" pitchFamily="2" charset="0"/>
                <a:cs typeface="Arial" pitchFamily="34" charset="0"/>
              </a:rPr>
              <a:t>				</a:t>
            </a:r>
            <a:r>
              <a:rPr lang="hu-HU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aplePi" pitchFamily="2" charset="0"/>
                <a:cs typeface="Arial" pitchFamily="34" charset="0"/>
              </a:rPr>
              <a:t>Þ</a:t>
            </a:r>
            <a:r>
              <a:rPr lang="hu-HU" sz="2000" i="1" dirty="0" smtClean="0">
                <a:latin typeface="MaplePi" pitchFamily="2" charset="0"/>
                <a:cs typeface="Arial" pitchFamily="34" charset="0"/>
              </a:rPr>
              <a:t> </a:t>
            </a:r>
            <a:r>
              <a:rPr lang="hu-HU" sz="20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Multiferro anyagok optikai tulajdonságai</a:t>
            </a:r>
            <a:endParaRPr lang="en-US" sz="2000" i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4600" y="6324600"/>
            <a:ext cx="453617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UNA EKM EPV, June 25, 2015</a:t>
            </a:r>
            <a:endParaRPr lang="en-US" sz="25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709424" y="6248400"/>
            <a:ext cx="1725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BME, 2015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0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6"/>
          <p:cNvSpPr txBox="1"/>
          <p:nvPr/>
        </p:nvSpPr>
        <p:spPr>
          <a:xfrm>
            <a:off x="144000" y="990600"/>
            <a:ext cx="4821100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800"/>
              </a:spcBef>
              <a:buFont typeface="Arial" pitchFamily="34" charset="0"/>
              <a:buChar char="•"/>
            </a:pPr>
            <a:r>
              <a:rPr lang="hu-HU" sz="2000" dirty="0" smtClean="0">
                <a:latin typeface="Arial" pitchFamily="34" charset="0"/>
                <a:cs typeface="Arial" pitchFamily="34" charset="0"/>
              </a:rPr>
              <a:t>Paraziták vérciklusában:   hemoglobin </a:t>
            </a:r>
            <a:r>
              <a:rPr lang="hu-HU" sz="2000" dirty="0" smtClean="0">
                <a:latin typeface="MaplePi"/>
                <a:cs typeface="Arial" pitchFamily="34" charset="0"/>
              </a:rPr>
              <a:t>Þ</a:t>
            </a:r>
            <a:r>
              <a:rPr lang="hu-HU" sz="2000" dirty="0" smtClean="0">
                <a:latin typeface="Arial" pitchFamily="34" charset="0"/>
                <a:cs typeface="Arial" pitchFamily="34" charset="0"/>
              </a:rPr>
              <a:t> hemozoin kristályok (maláriapigment)</a:t>
            </a:r>
          </a:p>
          <a:p>
            <a:pPr marL="285750" indent="-285750">
              <a:spcBef>
                <a:spcPts val="1800"/>
              </a:spcBef>
              <a:buFont typeface="Arial" pitchFamily="34" charset="0"/>
              <a:buChar char="•"/>
            </a:pPr>
            <a:endParaRPr lang="hu-HU" sz="15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spcBef>
                <a:spcPts val="1800"/>
              </a:spcBef>
              <a:buFont typeface="Arial" pitchFamily="34" charset="0"/>
              <a:buChar char="•"/>
            </a:pPr>
            <a:r>
              <a:rPr lang="hu-HU" sz="2000" dirty="0" smtClean="0">
                <a:latin typeface="Arial" pitchFamily="34" charset="0"/>
                <a:cs typeface="Arial" pitchFamily="34" charset="0"/>
              </a:rPr>
              <a:t>Alacsony szimmetriájú, hosszúkás nanokristályok </a:t>
            </a:r>
          </a:p>
          <a:p>
            <a:pPr marL="285750" indent="-285750">
              <a:spcBef>
                <a:spcPts val="1800"/>
              </a:spcBef>
              <a:buFont typeface="Arial" pitchFamily="34" charset="0"/>
              <a:buChar char="•"/>
            </a:pPr>
            <a:endParaRPr lang="hu-HU" sz="15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spcBef>
                <a:spcPts val="1800"/>
              </a:spcBef>
              <a:buFont typeface="Arial" pitchFamily="34" charset="0"/>
              <a:buChar char="•"/>
            </a:pPr>
            <a:r>
              <a:rPr lang="hu-HU" sz="2000" dirty="0" smtClean="0">
                <a:latin typeface="Arial" pitchFamily="34" charset="0"/>
                <a:cs typeface="Arial" pitchFamily="34" charset="0"/>
              </a:rPr>
              <a:t>Mágneses és optikai tulajdonságokért </a:t>
            </a:r>
            <a:r>
              <a:rPr lang="hu-HU" sz="2000" dirty="0">
                <a:latin typeface="Arial" pitchFamily="34" charset="0"/>
                <a:cs typeface="Arial" pitchFamily="34" charset="0"/>
              </a:rPr>
              <a:t>Fe</a:t>
            </a:r>
            <a:r>
              <a:rPr lang="hu-HU" sz="2000" baseline="30000" dirty="0">
                <a:latin typeface="Arial" pitchFamily="34" charset="0"/>
                <a:cs typeface="Arial" pitchFamily="34" charset="0"/>
              </a:rPr>
              <a:t>3+ </a:t>
            </a:r>
            <a:r>
              <a:rPr lang="hu-HU" sz="2000" baseline="30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2000" dirty="0" smtClean="0">
                <a:latin typeface="Arial" pitchFamily="34" charset="0"/>
                <a:cs typeface="Arial" pitchFamily="34" charset="0"/>
              </a:rPr>
              <a:t>ionok felelősek: </a:t>
            </a:r>
            <a:endParaRPr lang="hu-HU" sz="2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1800"/>
              </a:spcBef>
            </a:pPr>
            <a:r>
              <a:rPr lang="hu-HU" sz="2000" dirty="0" smtClean="0">
                <a:latin typeface="Arial" pitchFamily="34" charset="0"/>
                <a:ea typeface="MS Mincho"/>
                <a:cs typeface="Arial" pitchFamily="34" charset="0"/>
              </a:rPr>
              <a:t>      </a:t>
            </a:r>
            <a:r>
              <a:rPr lang="hu-HU" sz="2000" dirty="0" smtClean="0">
                <a:latin typeface="MS Mincho"/>
                <a:ea typeface="MS Mincho"/>
                <a:cs typeface="Arial" pitchFamily="34" charset="0"/>
              </a:rPr>
              <a:t>▸ </a:t>
            </a:r>
            <a:r>
              <a:rPr lang="hu-HU" sz="2000" dirty="0" smtClean="0">
                <a:latin typeface="Arial" pitchFamily="34" charset="0"/>
                <a:cs typeface="Arial" pitchFamily="34" charset="0"/>
              </a:rPr>
              <a:t>Paramágneses Fe</a:t>
            </a:r>
            <a:r>
              <a:rPr lang="hu-HU" sz="2000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hu-HU" sz="2000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hu-H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hu-HU" sz="2000" dirty="0" smtClean="0">
                <a:latin typeface="Arial" pitchFamily="34" charset="0"/>
                <a:cs typeface="Arial" pitchFamily="34" charset="0"/>
              </a:rPr>
              <a:t>ionok S=5/2</a:t>
            </a:r>
            <a:endParaRPr lang="hu-HU" sz="2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1800"/>
              </a:spcBef>
            </a:pPr>
            <a:r>
              <a:rPr lang="hu-HU" sz="2000" dirty="0" smtClean="0">
                <a:latin typeface="Arial" pitchFamily="34" charset="0"/>
                <a:ea typeface="MS Mincho"/>
                <a:cs typeface="Arial" pitchFamily="34" charset="0"/>
              </a:rPr>
              <a:t>      </a:t>
            </a:r>
            <a:r>
              <a:rPr lang="hu-HU" sz="2000" dirty="0" smtClean="0">
                <a:latin typeface="MS Mincho"/>
                <a:ea typeface="MS Mincho"/>
                <a:cs typeface="Arial" pitchFamily="34" charset="0"/>
              </a:rPr>
              <a:t>▸ </a:t>
            </a:r>
            <a:r>
              <a:rPr lang="hu-HU" sz="2000" dirty="0" smtClean="0">
                <a:latin typeface="Arial" pitchFamily="34" charset="0"/>
                <a:cs typeface="Arial" pitchFamily="34" charset="0"/>
              </a:rPr>
              <a:t>Egytengelyű mágneses anizotrópia</a:t>
            </a:r>
            <a:endParaRPr lang="hu-HU" sz="2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1800"/>
              </a:spcBef>
            </a:pPr>
            <a:r>
              <a:rPr lang="hu-HU" sz="2000" dirty="0" smtClean="0">
                <a:latin typeface="Arial" pitchFamily="34" charset="0"/>
                <a:ea typeface="MS Mincho"/>
                <a:cs typeface="Arial" pitchFamily="34" charset="0"/>
              </a:rPr>
              <a:t>      </a:t>
            </a:r>
            <a:r>
              <a:rPr lang="hu-HU" sz="2000" dirty="0" smtClean="0">
                <a:latin typeface="MS Mincho"/>
                <a:ea typeface="MS Mincho"/>
                <a:cs typeface="Arial" pitchFamily="34" charset="0"/>
              </a:rPr>
              <a:t>▸ </a:t>
            </a:r>
            <a:r>
              <a:rPr lang="hu-HU" sz="2000" dirty="0">
                <a:latin typeface="Arial" pitchFamily="34" charset="0"/>
                <a:cs typeface="Arial" pitchFamily="34" charset="0"/>
              </a:rPr>
              <a:t>L</a:t>
            </a:r>
            <a:r>
              <a:rPr lang="hu-HU" sz="2000" dirty="0" smtClean="0">
                <a:latin typeface="Arial" pitchFamily="34" charset="0"/>
                <a:cs typeface="Arial" pitchFamily="34" charset="0"/>
              </a:rPr>
              <a:t>inear kettőstörés és dikroizmus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909161"/>
            <a:ext cx="1993106" cy="1453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grpSp>
        <p:nvGrpSpPr>
          <p:cNvPr id="5" name="Csoportba foglalás 21"/>
          <p:cNvGrpSpPr/>
          <p:nvPr/>
        </p:nvGrpSpPr>
        <p:grpSpPr>
          <a:xfrm>
            <a:off x="4797463" y="2556029"/>
            <a:ext cx="4311041" cy="2105392"/>
            <a:chOff x="4332925" y="2466616"/>
            <a:chExt cx="4311041" cy="2105392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2925" y="2466616"/>
              <a:ext cx="4311041" cy="2105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églalap 16"/>
            <p:cNvSpPr/>
            <p:nvPr/>
          </p:nvSpPr>
          <p:spPr>
            <a:xfrm>
              <a:off x="4357686" y="2500306"/>
              <a:ext cx="285752" cy="2857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0" y="0"/>
            <a:ext cx="9144000" cy="796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Cím 1"/>
          <p:cNvSpPr txBox="1">
            <a:spLocks/>
          </p:cNvSpPr>
          <p:nvPr/>
        </p:nvSpPr>
        <p:spPr>
          <a:xfrm>
            <a:off x="467544" y="446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000" dirty="0" smtClean="0"/>
              <a:t/>
            </a:r>
            <a:br>
              <a:rPr lang="hu-HU" sz="3000" dirty="0" smtClean="0"/>
            </a:br>
            <a:endParaRPr lang="hu-HU" sz="30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705805" y="4934085"/>
            <a:ext cx="2909243" cy="1800093"/>
            <a:chOff x="5508104" y="4585723"/>
            <a:chExt cx="2909243" cy="1800093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79" r="23412" b="633"/>
            <a:stretch>
              <a:fillRect/>
            </a:stretch>
          </p:blipFill>
          <p:spPr bwMode="auto">
            <a:xfrm>
              <a:off x="6084166" y="4585723"/>
              <a:ext cx="2333181" cy="18000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Szövegdoboz 24"/>
            <p:cNvSpPr txBox="1"/>
            <p:nvPr/>
          </p:nvSpPr>
          <p:spPr>
            <a:xfrm>
              <a:off x="5508104" y="4909438"/>
              <a:ext cx="453073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200" b="1" dirty="0" smtClean="0">
                  <a:solidFill>
                    <a:srgbClr val="FF0000"/>
                  </a:solidFill>
                </a:rPr>
                <a:t>O</a:t>
              </a:r>
            </a:p>
            <a:p>
              <a:r>
                <a:rPr lang="hu-HU" sz="2200" b="1" dirty="0" smtClean="0">
                  <a:solidFill>
                    <a:srgbClr val="CC9900"/>
                  </a:solidFill>
                </a:rPr>
                <a:t>Fe</a:t>
              </a:r>
              <a:endParaRPr lang="hu-HU" sz="2200" b="1" dirty="0" smtClean="0">
                <a:solidFill>
                  <a:srgbClr val="FF0000"/>
                </a:solidFill>
              </a:endParaRPr>
            </a:p>
            <a:p>
              <a:r>
                <a:rPr lang="hu-HU" sz="2200" b="1" dirty="0">
                  <a:solidFill>
                    <a:srgbClr val="65B2FF"/>
                  </a:solidFill>
                </a:rPr>
                <a:t>N</a:t>
              </a:r>
              <a:endParaRPr lang="en-US" sz="2200" b="1" dirty="0">
                <a:solidFill>
                  <a:srgbClr val="65B2FF"/>
                </a:solidFill>
              </a:endParaRPr>
            </a:p>
          </p:txBody>
        </p:sp>
      </p:grpSp>
      <p:sp>
        <p:nvSpPr>
          <p:cNvPr id="17" name="Text Box 71"/>
          <p:cNvSpPr txBox="1">
            <a:spLocks noChangeArrowheads="1"/>
          </p:cNvSpPr>
          <p:nvPr/>
        </p:nvSpPr>
        <p:spPr bwMode="auto">
          <a:xfrm>
            <a:off x="0" y="6565612"/>
            <a:ext cx="3334567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sz="1300" dirty="0" smtClean="0">
                <a:solidFill>
                  <a:srgbClr val="0000CC"/>
                </a:solidFill>
              </a:rPr>
              <a:t>Á. Butykai et al., Sci. Rep. </a:t>
            </a:r>
            <a:r>
              <a:rPr lang="hu-HU" sz="1300" b="1" dirty="0">
                <a:solidFill>
                  <a:srgbClr val="0000CC"/>
                </a:solidFill>
              </a:rPr>
              <a:t>3</a:t>
            </a:r>
            <a:r>
              <a:rPr lang="hu-HU" sz="1300" dirty="0" smtClean="0">
                <a:solidFill>
                  <a:srgbClr val="0000CC"/>
                </a:solidFill>
              </a:rPr>
              <a:t>, 1431 </a:t>
            </a:r>
            <a:r>
              <a:rPr lang="hu-HU" sz="1300" dirty="0">
                <a:solidFill>
                  <a:srgbClr val="0000CC"/>
                </a:solidFill>
              </a:rPr>
              <a:t>(</a:t>
            </a:r>
            <a:r>
              <a:rPr lang="hu-HU" sz="1300" dirty="0" smtClean="0">
                <a:solidFill>
                  <a:srgbClr val="0000CC"/>
                </a:solidFill>
              </a:rPr>
              <a:t>2013)</a:t>
            </a:r>
            <a:endParaRPr lang="hu-HU" sz="1300" dirty="0">
              <a:solidFill>
                <a:srgbClr val="0000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54863" y="147935"/>
            <a:ext cx="3995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Malária optikai diagnózisa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45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796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Cím 1"/>
          <p:cNvSpPr txBox="1">
            <a:spLocks/>
          </p:cNvSpPr>
          <p:nvPr/>
        </p:nvSpPr>
        <p:spPr>
          <a:xfrm>
            <a:off x="467544" y="446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000" dirty="0" smtClean="0"/>
              <a:t/>
            </a:r>
            <a:br>
              <a:rPr lang="hu-HU" sz="3000" dirty="0" smtClean="0"/>
            </a:br>
            <a:endParaRPr lang="hu-HU" sz="3000" dirty="0"/>
          </a:p>
        </p:txBody>
      </p:sp>
      <p:pic>
        <p:nvPicPr>
          <p:cNvPr id="17" name="Picture 2" descr="D:\suli\tdk\malária\szakdolgozat\kepek\magn_rendezes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894" b="-237"/>
          <a:stretch/>
        </p:blipFill>
        <p:spPr bwMode="auto">
          <a:xfrm>
            <a:off x="5181600" y="1690688"/>
            <a:ext cx="3657600" cy="466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705644" y="1143000"/>
            <a:ext cx="260199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200" b="1" dirty="0" smtClean="0">
                <a:latin typeface="Arial" pitchFamily="34" charset="0"/>
                <a:cs typeface="Arial" pitchFamily="34" charset="0"/>
              </a:rPr>
              <a:t>Linear dikroizmus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54863" y="147935"/>
            <a:ext cx="3995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Malária optikai diagnózisa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448506" y="5491743"/>
                <a:ext cx="2473433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hu-HU" i="1" smtClean="0">
                              <a:latin typeface="Cambria Math" panose="02040503050406030204" pitchFamily="18" charset="0"/>
                              <a:ea typeface="Cambria Math"/>
                              <a:cs typeface="Arial" pitchFamily="34" charset="0"/>
                            </a:rPr>
                          </m:ctrlPr>
                        </m:accPr>
                        <m:e>
                          <m:r>
                            <a:rPr lang="hu-HU" i="1" smtClean="0"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𝜖</m:t>
                          </m:r>
                        </m:e>
                      </m:acc>
                      <m:r>
                        <a:rPr lang="hu-HU" b="0" i="1" smtClean="0">
                          <a:latin typeface="Cambria Math"/>
                          <a:ea typeface="Cambria Math"/>
                          <a:cs typeface="Arial" pitchFamily="34" charset="0"/>
                        </a:rPr>
                        <m:t>(</m:t>
                      </m:r>
                      <m:r>
                        <a:rPr lang="hu-HU" b="0" i="1" smtClean="0">
                          <a:latin typeface="Cambria Math"/>
                          <a:ea typeface="Cambria Math"/>
                          <a:cs typeface="Arial" pitchFamily="34" charset="0"/>
                        </a:rPr>
                        <m:t>𝜔</m:t>
                      </m:r>
                      <m:r>
                        <a:rPr lang="hu-HU" b="0" i="1" smtClean="0">
                          <a:latin typeface="Cambria Math"/>
                          <a:ea typeface="Cambria Math"/>
                          <a:cs typeface="Arial" pitchFamily="34" charset="0"/>
                        </a:rPr>
                        <m:t>)=</m:t>
                      </m:r>
                      <m:d>
                        <m:dPr>
                          <m:begChr m:val="["/>
                          <m:endChr m:val="]"/>
                          <m:ctrlPr>
                            <a:rPr lang="hu-HU" i="1" dirty="0" smtClean="0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hu-HU" i="1" dirty="0" smtClean="0"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hu-HU" i="0" smtClean="0">
                                    <a:latin typeface="Cambria Math"/>
                                    <a:ea typeface="Cambria Math"/>
                                    <a:cs typeface="Arial" pitchFamily="34" charset="0"/>
                                  </a:rPr>
                                  <m:t>ϵ</m:t>
                                </m:r>
                                <m:r>
                                  <m:rPr>
                                    <m:brk m:alnAt="7"/>
                                  </m:rPr>
                                  <a:rPr lang="hu-HU" b="0" i="1" baseline="-25000" dirty="0" smtClean="0">
                                    <a:latin typeface="Cambria Math"/>
                                    <a:cs typeface="Arial" pitchFamily="34" charset="0"/>
                                  </a:rPr>
                                  <m:t>𝑥</m:t>
                                </m:r>
                                <m:r>
                                  <a:rPr lang="hu-HU" b="0" i="1" baseline="-25000" dirty="0" smtClean="0">
                                    <a:latin typeface="Cambria Math"/>
                                    <a:cs typeface="Arial" pitchFamily="34" charset="0"/>
                                  </a:rPr>
                                  <m:t>𝑥</m:t>
                                </m:r>
                              </m:e>
                              <m:e>
                                <m:r>
                                  <a:rPr lang="hu-HU" b="0" i="1" dirty="0" smtClean="0">
                                    <a:latin typeface="Cambria Math"/>
                                    <a:cs typeface="Arial" pitchFamily="34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hu-HU" b="0" i="1" dirty="0" smtClean="0">
                                    <a:latin typeface="Cambria Math"/>
                                    <a:cs typeface="Arial" pitchFamily="34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hu-HU" b="0" i="1" dirty="0" smtClean="0">
                                    <a:latin typeface="Cambria Math"/>
                                    <a:cs typeface="Arial" pitchFamily="34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hu-HU" i="0" smtClean="0">
                                    <a:latin typeface="Cambria Math"/>
                                    <a:ea typeface="Cambria Math"/>
                                    <a:cs typeface="Arial" pitchFamily="34" charset="0"/>
                                  </a:rPr>
                                  <m:t>ϵ</m:t>
                                </m:r>
                                <m:r>
                                  <m:rPr>
                                    <m:brk m:alnAt="7"/>
                                  </m:rPr>
                                  <a:rPr lang="hu-HU" b="0" i="1" baseline="-25000" dirty="0" smtClean="0">
                                    <a:latin typeface="Cambria Math"/>
                                    <a:cs typeface="Arial" pitchFamily="34" charset="0"/>
                                  </a:rPr>
                                  <m:t>𝑥</m:t>
                                </m:r>
                                <m:r>
                                  <a:rPr lang="hu-HU" b="0" i="1" baseline="-25000" dirty="0" smtClean="0">
                                    <a:latin typeface="Cambria Math"/>
                                    <a:cs typeface="Arial" pitchFamily="34" charset="0"/>
                                  </a:rPr>
                                  <m:t>𝑥</m:t>
                                </m:r>
                              </m:e>
                              <m:e>
                                <m:r>
                                  <a:rPr lang="hu-HU" b="0" i="1" dirty="0" smtClean="0">
                                    <a:latin typeface="Cambria Math"/>
                                    <a:cs typeface="Arial" pitchFamily="34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hu-HU" b="0" i="1" dirty="0" smtClean="0">
                                    <a:latin typeface="Cambria Math"/>
                                    <a:cs typeface="Arial" pitchFamily="34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hu-HU" b="0" i="1" dirty="0" smtClean="0">
                                    <a:latin typeface="Cambria Math"/>
                                    <a:cs typeface="Arial" pitchFamily="34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hu-HU" i="0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cs typeface="Arial" pitchFamily="34" charset="0"/>
                                  </a:rPr>
                                  <m:t>ϵ</m:t>
                                </m:r>
                                <m:r>
                                  <a:rPr lang="hu-HU" b="0" i="1" baseline="-25000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cs typeface="Arial" pitchFamily="34" charset="0"/>
                                  </a:rPr>
                                  <m:t>𝑧𝑧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8506" y="5491743"/>
                <a:ext cx="2473433" cy="82490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zövegdoboz 6"/>
          <p:cNvSpPr txBox="1"/>
          <p:nvPr/>
        </p:nvSpPr>
        <p:spPr>
          <a:xfrm>
            <a:off x="144000" y="990600"/>
            <a:ext cx="4821100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800"/>
              </a:spcBef>
              <a:buFont typeface="Arial" pitchFamily="34" charset="0"/>
              <a:buChar char="•"/>
            </a:pPr>
            <a:r>
              <a:rPr lang="hu-HU" sz="2000" dirty="0" smtClean="0">
                <a:latin typeface="Arial" pitchFamily="34" charset="0"/>
                <a:cs typeface="Arial" pitchFamily="34" charset="0"/>
              </a:rPr>
              <a:t>Paraziták vérciklusában:   hemoglobin </a:t>
            </a:r>
            <a:r>
              <a:rPr lang="hu-HU" sz="2000" dirty="0" smtClean="0">
                <a:latin typeface="MaplePi"/>
                <a:cs typeface="Arial" pitchFamily="34" charset="0"/>
              </a:rPr>
              <a:t>Þ</a:t>
            </a:r>
            <a:r>
              <a:rPr lang="hu-HU" sz="2000" dirty="0" smtClean="0">
                <a:latin typeface="Arial" pitchFamily="34" charset="0"/>
                <a:cs typeface="Arial" pitchFamily="34" charset="0"/>
              </a:rPr>
              <a:t> hemozoin kristályok (maláriapigment)</a:t>
            </a:r>
          </a:p>
          <a:p>
            <a:pPr marL="285750" indent="-285750">
              <a:spcBef>
                <a:spcPts val="1800"/>
              </a:spcBef>
              <a:buFont typeface="Arial" pitchFamily="34" charset="0"/>
              <a:buChar char="•"/>
            </a:pPr>
            <a:endParaRPr lang="hu-HU" sz="15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spcBef>
                <a:spcPts val="1800"/>
              </a:spcBef>
              <a:buFont typeface="Arial" pitchFamily="34" charset="0"/>
              <a:buChar char="•"/>
            </a:pPr>
            <a:r>
              <a:rPr lang="hu-HU" sz="2000" dirty="0" smtClean="0">
                <a:latin typeface="Arial" pitchFamily="34" charset="0"/>
                <a:cs typeface="Arial" pitchFamily="34" charset="0"/>
              </a:rPr>
              <a:t>Alacsony szimmetriájú, hosszúkás nanokristályok </a:t>
            </a:r>
          </a:p>
          <a:p>
            <a:pPr marL="285750" indent="-285750">
              <a:spcBef>
                <a:spcPts val="1800"/>
              </a:spcBef>
              <a:buFont typeface="Arial" pitchFamily="34" charset="0"/>
              <a:buChar char="•"/>
            </a:pPr>
            <a:endParaRPr lang="hu-HU" sz="15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spcBef>
                <a:spcPts val="1800"/>
              </a:spcBef>
              <a:buFont typeface="Arial" pitchFamily="34" charset="0"/>
              <a:buChar char="•"/>
            </a:pPr>
            <a:r>
              <a:rPr lang="hu-HU" sz="2000" dirty="0" smtClean="0">
                <a:latin typeface="Arial" pitchFamily="34" charset="0"/>
                <a:cs typeface="Arial" pitchFamily="34" charset="0"/>
              </a:rPr>
              <a:t>Mágneses és optikai tulajdonságokért </a:t>
            </a:r>
            <a:r>
              <a:rPr lang="hu-HU" sz="2000" dirty="0">
                <a:latin typeface="Arial" pitchFamily="34" charset="0"/>
                <a:cs typeface="Arial" pitchFamily="34" charset="0"/>
              </a:rPr>
              <a:t>Fe</a:t>
            </a:r>
            <a:r>
              <a:rPr lang="hu-HU" sz="2000" baseline="30000" dirty="0">
                <a:latin typeface="Arial" pitchFamily="34" charset="0"/>
                <a:cs typeface="Arial" pitchFamily="34" charset="0"/>
              </a:rPr>
              <a:t>3+ </a:t>
            </a:r>
            <a:r>
              <a:rPr lang="hu-HU" sz="2000" baseline="30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2000" dirty="0" smtClean="0">
                <a:latin typeface="Arial" pitchFamily="34" charset="0"/>
                <a:cs typeface="Arial" pitchFamily="34" charset="0"/>
              </a:rPr>
              <a:t>ionok felelősek: </a:t>
            </a:r>
            <a:endParaRPr lang="hu-HU" sz="2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1800"/>
              </a:spcBef>
            </a:pPr>
            <a:r>
              <a:rPr lang="hu-HU" sz="2000" dirty="0" smtClean="0">
                <a:latin typeface="Arial" pitchFamily="34" charset="0"/>
                <a:ea typeface="MS Mincho"/>
                <a:cs typeface="Arial" pitchFamily="34" charset="0"/>
              </a:rPr>
              <a:t>      </a:t>
            </a:r>
            <a:r>
              <a:rPr lang="hu-HU" sz="2000" dirty="0" smtClean="0">
                <a:latin typeface="MS Mincho"/>
                <a:ea typeface="MS Mincho"/>
                <a:cs typeface="Arial" pitchFamily="34" charset="0"/>
              </a:rPr>
              <a:t>▸ </a:t>
            </a:r>
            <a:r>
              <a:rPr lang="hu-HU" sz="2000" dirty="0" smtClean="0">
                <a:latin typeface="Arial" pitchFamily="34" charset="0"/>
                <a:cs typeface="Arial" pitchFamily="34" charset="0"/>
              </a:rPr>
              <a:t>Paramágneses Fe</a:t>
            </a:r>
            <a:r>
              <a:rPr lang="hu-HU" sz="2000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hu-HU" sz="2000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hu-H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hu-HU" sz="2000" dirty="0" smtClean="0">
                <a:latin typeface="Arial" pitchFamily="34" charset="0"/>
                <a:cs typeface="Arial" pitchFamily="34" charset="0"/>
              </a:rPr>
              <a:t>ionok S=5/2</a:t>
            </a:r>
            <a:endParaRPr lang="hu-HU" sz="2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1800"/>
              </a:spcBef>
            </a:pPr>
            <a:r>
              <a:rPr lang="hu-HU" sz="2000" dirty="0" smtClean="0">
                <a:latin typeface="Arial" pitchFamily="34" charset="0"/>
                <a:ea typeface="MS Mincho"/>
                <a:cs typeface="Arial" pitchFamily="34" charset="0"/>
              </a:rPr>
              <a:t>      </a:t>
            </a:r>
            <a:r>
              <a:rPr lang="hu-HU" sz="2000" dirty="0" smtClean="0">
                <a:latin typeface="MS Mincho"/>
                <a:ea typeface="MS Mincho"/>
                <a:cs typeface="Arial" pitchFamily="34" charset="0"/>
              </a:rPr>
              <a:t>▸ </a:t>
            </a:r>
            <a:r>
              <a:rPr lang="hu-HU" sz="2000" dirty="0" smtClean="0">
                <a:latin typeface="Arial" pitchFamily="34" charset="0"/>
                <a:cs typeface="Arial" pitchFamily="34" charset="0"/>
              </a:rPr>
              <a:t>Egytengelyű mágneses anizotrópia</a:t>
            </a:r>
            <a:endParaRPr lang="hu-HU" sz="2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1800"/>
              </a:spcBef>
            </a:pPr>
            <a:r>
              <a:rPr lang="hu-HU" sz="2000" dirty="0" smtClean="0">
                <a:latin typeface="Arial" pitchFamily="34" charset="0"/>
                <a:ea typeface="MS Mincho"/>
                <a:cs typeface="Arial" pitchFamily="34" charset="0"/>
              </a:rPr>
              <a:t>      </a:t>
            </a:r>
            <a:r>
              <a:rPr lang="hu-HU" sz="2000" dirty="0" smtClean="0">
                <a:latin typeface="MS Mincho"/>
                <a:ea typeface="MS Mincho"/>
                <a:cs typeface="Arial" pitchFamily="34" charset="0"/>
              </a:rPr>
              <a:t>▸ </a:t>
            </a:r>
            <a:r>
              <a:rPr lang="hu-HU" sz="2000" dirty="0">
                <a:latin typeface="Arial" pitchFamily="34" charset="0"/>
                <a:cs typeface="Arial" pitchFamily="34" charset="0"/>
              </a:rPr>
              <a:t>L</a:t>
            </a:r>
            <a:r>
              <a:rPr lang="hu-HU" sz="2000" dirty="0" smtClean="0">
                <a:latin typeface="Arial" pitchFamily="34" charset="0"/>
                <a:cs typeface="Arial" pitchFamily="34" charset="0"/>
              </a:rPr>
              <a:t>inear kettőstörés és dikroizmus</a:t>
            </a:r>
          </a:p>
        </p:txBody>
      </p:sp>
    </p:spTree>
    <p:extLst>
      <p:ext uri="{BB962C8B-B14F-4D97-AF65-F5344CB8AC3E}">
        <p14:creationId xmlns:p14="http://schemas.microsoft.com/office/powerpoint/2010/main" val="98966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ép 7" descr="device_labelled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560" y="828675"/>
            <a:ext cx="8075240" cy="2629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796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Cím 1"/>
          <p:cNvSpPr txBox="1">
            <a:spLocks/>
          </p:cNvSpPr>
          <p:nvPr/>
        </p:nvSpPr>
        <p:spPr>
          <a:xfrm>
            <a:off x="467544" y="446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000" dirty="0" smtClean="0"/>
              <a:t/>
            </a:r>
            <a:br>
              <a:rPr lang="hu-HU" sz="3000" dirty="0" smtClean="0"/>
            </a:br>
            <a:endParaRPr lang="hu-HU" sz="3000" dirty="0"/>
          </a:p>
        </p:txBody>
      </p:sp>
      <p:sp>
        <p:nvSpPr>
          <p:cNvPr id="16" name="TextBox 15"/>
          <p:cNvSpPr txBox="1"/>
          <p:nvPr/>
        </p:nvSpPr>
        <p:spPr>
          <a:xfrm>
            <a:off x="2554863" y="147935"/>
            <a:ext cx="3995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Malária optikai diagnózisa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14391" y="3638550"/>
            <a:ext cx="8247653" cy="3004287"/>
            <a:chOff x="414391" y="3638550"/>
            <a:chExt cx="8247653" cy="3004287"/>
          </a:xfrm>
        </p:grpSpPr>
        <p:grpSp>
          <p:nvGrpSpPr>
            <p:cNvPr id="5" name="Group 4"/>
            <p:cNvGrpSpPr/>
            <p:nvPr/>
          </p:nvGrpSpPr>
          <p:grpSpPr>
            <a:xfrm>
              <a:off x="414391" y="3647184"/>
              <a:ext cx="3243209" cy="2995653"/>
              <a:chOff x="3505200" y="3862347"/>
              <a:chExt cx="3243209" cy="2995653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3505200" y="3862347"/>
                <a:ext cx="3243209" cy="2928087"/>
                <a:chOff x="608711" y="3717032"/>
                <a:chExt cx="3243209" cy="2928087"/>
              </a:xfrm>
            </p:grpSpPr>
            <p:pic>
              <p:nvPicPr>
                <p:cNvPr id="26" name="Picture 3"/>
                <p:cNvPicPr>
                  <a:picLocks/>
                </p:cNvPicPr>
                <p:nvPr/>
              </p:nvPicPr>
              <p:blipFill rotWithShape="1">
                <a:blip r:embed="rId4" cstate="print"/>
                <a:srcRect l="3999" t="9610" r="49788" b="8533"/>
                <a:stretch/>
              </p:blipFill>
              <p:spPr bwMode="auto">
                <a:xfrm>
                  <a:off x="608711" y="3717032"/>
                  <a:ext cx="3243209" cy="2928087"/>
                </a:xfrm>
                <a:prstGeom prst="rect">
                  <a:avLst/>
                </a:prstGeom>
                <a:noFill/>
                <a:ln w="31750">
                  <a:noFill/>
                  <a:prstDash val="sysDot"/>
                  <a:miter lim="800000"/>
                  <a:headEnd/>
                  <a:tailEnd/>
                </a:ln>
              </p:spPr>
            </p:pic>
            <p:sp>
              <p:nvSpPr>
                <p:cNvPr id="27" name="Téglalap 14"/>
                <p:cNvSpPr/>
                <p:nvPr/>
              </p:nvSpPr>
              <p:spPr>
                <a:xfrm>
                  <a:off x="3348235" y="3717032"/>
                  <a:ext cx="503685" cy="2091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" name="Rectangle 3"/>
              <p:cNvSpPr/>
              <p:nvPr/>
            </p:nvSpPr>
            <p:spPr>
              <a:xfrm>
                <a:off x="3810000" y="4071527"/>
                <a:ext cx="2938409" cy="27864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8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27" r="-497"/>
            <a:stretch/>
          </p:blipFill>
          <p:spPr bwMode="auto">
            <a:xfrm>
              <a:off x="685800" y="3832009"/>
              <a:ext cx="3261949" cy="27346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0" name="Group 19"/>
            <p:cNvGrpSpPr/>
            <p:nvPr/>
          </p:nvGrpSpPr>
          <p:grpSpPr>
            <a:xfrm>
              <a:off x="5418835" y="3638550"/>
              <a:ext cx="3243209" cy="2928087"/>
              <a:chOff x="608711" y="3717032"/>
              <a:chExt cx="3243209" cy="2928087"/>
            </a:xfrm>
          </p:grpSpPr>
          <p:pic>
            <p:nvPicPr>
              <p:cNvPr id="22" name="Picture 3"/>
              <p:cNvPicPr>
                <a:picLocks/>
              </p:cNvPicPr>
              <p:nvPr/>
            </p:nvPicPr>
            <p:blipFill rotWithShape="1">
              <a:blip r:embed="rId4" cstate="print"/>
              <a:srcRect l="3999" t="9610" r="49788" b="8533"/>
              <a:stretch/>
            </p:blipFill>
            <p:spPr bwMode="auto">
              <a:xfrm>
                <a:off x="608711" y="3717032"/>
                <a:ext cx="3243209" cy="2928087"/>
              </a:xfrm>
              <a:prstGeom prst="rect">
                <a:avLst/>
              </a:prstGeom>
              <a:noFill/>
              <a:ln w="31750">
                <a:noFill/>
                <a:prstDash val="sysDot"/>
                <a:miter lim="800000"/>
                <a:headEnd/>
                <a:tailEnd/>
              </a:ln>
            </p:spPr>
          </p:pic>
          <p:sp>
            <p:nvSpPr>
              <p:cNvPr id="23" name="Téglalap 14"/>
              <p:cNvSpPr/>
              <p:nvPr/>
            </p:nvSpPr>
            <p:spPr>
              <a:xfrm>
                <a:off x="3348235" y="3717032"/>
                <a:ext cx="503685" cy="2091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296656" y="4892519"/>
                <a:ext cx="1184264" cy="1239347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noFill/>
                <a:miter lim="800000"/>
              </a:ln>
              <a:effectLst/>
            </p:spPr>
          </p:pic>
        </p:grpSp>
      </p:grpSp>
      <p:sp>
        <p:nvSpPr>
          <p:cNvPr id="31" name="Text Box 71"/>
          <p:cNvSpPr txBox="1">
            <a:spLocks noChangeArrowheads="1"/>
          </p:cNvSpPr>
          <p:nvPr/>
        </p:nvSpPr>
        <p:spPr bwMode="auto">
          <a:xfrm>
            <a:off x="0" y="6565612"/>
            <a:ext cx="3462807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sz="1300" dirty="0" smtClean="0">
                <a:solidFill>
                  <a:srgbClr val="0000CC"/>
                </a:solidFill>
              </a:rPr>
              <a:t>Á. Orbán et al., PlosONE </a:t>
            </a:r>
            <a:r>
              <a:rPr lang="hu-HU" sz="1300" b="1" dirty="0" smtClean="0">
                <a:solidFill>
                  <a:srgbClr val="0000CC"/>
                </a:solidFill>
              </a:rPr>
              <a:t>9</a:t>
            </a:r>
            <a:r>
              <a:rPr lang="hu-HU" sz="1300" dirty="0" smtClean="0">
                <a:solidFill>
                  <a:srgbClr val="0000CC"/>
                </a:solidFill>
              </a:rPr>
              <a:t>, 396981 </a:t>
            </a:r>
            <a:r>
              <a:rPr lang="hu-HU" sz="1300" dirty="0">
                <a:solidFill>
                  <a:srgbClr val="0000CC"/>
                </a:solidFill>
              </a:rPr>
              <a:t>(</a:t>
            </a:r>
            <a:r>
              <a:rPr lang="hu-HU" sz="1300" dirty="0" smtClean="0">
                <a:solidFill>
                  <a:srgbClr val="0000CC"/>
                </a:solidFill>
              </a:rPr>
              <a:t>2014);</a:t>
            </a:r>
            <a:endParaRPr lang="hu-HU" sz="1300" dirty="0">
              <a:solidFill>
                <a:srgbClr val="0000CC"/>
              </a:solidFill>
            </a:endParaRPr>
          </a:p>
        </p:txBody>
      </p:sp>
      <p:sp>
        <p:nvSpPr>
          <p:cNvPr id="32" name="Text Box 71"/>
          <p:cNvSpPr txBox="1">
            <a:spLocks noChangeArrowheads="1"/>
          </p:cNvSpPr>
          <p:nvPr/>
        </p:nvSpPr>
        <p:spPr bwMode="auto">
          <a:xfrm>
            <a:off x="3352800" y="6562725"/>
            <a:ext cx="2988319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sz="1300" dirty="0" smtClean="0">
                <a:solidFill>
                  <a:srgbClr val="0000CC"/>
                </a:solidFill>
              </a:rPr>
              <a:t>Á. Orbán et al., submitted to Sci. Rep.</a:t>
            </a:r>
            <a:endParaRPr lang="hu-HU" sz="1300" dirty="0">
              <a:solidFill>
                <a:srgbClr val="0000CC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23528" y="4487800"/>
            <a:ext cx="8496944" cy="1461480"/>
            <a:chOff x="323528" y="4487800"/>
            <a:chExt cx="8496944" cy="1461480"/>
          </a:xfrm>
        </p:grpSpPr>
        <p:pic>
          <p:nvPicPr>
            <p:cNvPr id="28" name="Kép 12" descr="T25 Flask-500x500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73142" y="4487800"/>
              <a:ext cx="1826850" cy="1461480"/>
            </a:xfrm>
            <a:prstGeom prst="rect">
              <a:avLst/>
            </a:prstGeom>
          </p:spPr>
        </p:pic>
        <p:pic>
          <p:nvPicPr>
            <p:cNvPr id="29" name="Kép 14" descr="images.jpg"/>
            <p:cNvPicPr>
              <a:picLocks noChangeAspect="1"/>
            </p:cNvPicPr>
            <p:nvPr/>
          </p:nvPicPr>
          <p:blipFill>
            <a:blip r:embed="rId8" cstate="print"/>
            <a:srcRect l="13705" r="12328" b="9523"/>
            <a:stretch>
              <a:fillRect/>
            </a:stretch>
          </p:blipFill>
          <p:spPr>
            <a:xfrm>
              <a:off x="7985335" y="4559808"/>
              <a:ext cx="835137" cy="1322300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0" name="Picture 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23528" y="4642474"/>
              <a:ext cx="1565733" cy="1141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4776966"/>
              <a:ext cx="1152128" cy="1006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Notched Right Arrow 33"/>
            <p:cNvSpPr/>
            <p:nvPr/>
          </p:nvSpPr>
          <p:spPr>
            <a:xfrm>
              <a:off x="2051720" y="4919848"/>
              <a:ext cx="621422" cy="504056"/>
            </a:xfrm>
            <a:prstGeom prst="notchedRightArrow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Notched Right Arrow 34"/>
            <p:cNvSpPr/>
            <p:nvPr/>
          </p:nvSpPr>
          <p:spPr>
            <a:xfrm>
              <a:off x="4742666" y="4919848"/>
              <a:ext cx="621422" cy="504056"/>
            </a:xfrm>
            <a:prstGeom prst="notchedRightArrow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Notched Right Arrow 35"/>
            <p:cNvSpPr/>
            <p:nvPr/>
          </p:nvSpPr>
          <p:spPr>
            <a:xfrm>
              <a:off x="7118930" y="4919848"/>
              <a:ext cx="621422" cy="504056"/>
            </a:xfrm>
            <a:prstGeom prst="notchedRightArrow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0067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514600" y="6324600"/>
            <a:ext cx="453617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UNA EKM EPV, June 25, 2015</a:t>
            </a:r>
            <a:endParaRPr lang="en-US" sz="25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0"/>
            <a:ext cx="9144000" cy="830997"/>
            <a:chOff x="0" y="0"/>
            <a:chExt cx="9144000" cy="83099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83099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76333" y="147935"/>
              <a:ext cx="75520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2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Komplex mágneses anyagok optikai tulajdonságai</a:t>
              </a:r>
              <a:endPara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0" y="1469172"/>
            <a:ext cx="10363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hu-H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S Mincho"/>
                <a:ea typeface="MS Mincho"/>
                <a:cs typeface="Arial" pitchFamily="34" charset="0"/>
              </a:rPr>
              <a:t>▸ </a:t>
            </a:r>
            <a:r>
              <a:rPr lang="hu-H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Lineáris kettőstörés és dikroizmus</a:t>
            </a:r>
          </a:p>
          <a:p>
            <a:pPr lvl="1"/>
            <a:r>
              <a:rPr lang="hu-HU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aplePi" pitchFamily="2" charset="0"/>
                <a:cs typeface="Arial" pitchFamily="34" charset="0"/>
              </a:rPr>
              <a:t> 			</a:t>
            </a:r>
          </a:p>
          <a:p>
            <a:pPr lvl="1"/>
            <a:r>
              <a:rPr lang="hu-HU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aplePi" pitchFamily="2" charset="0"/>
                <a:cs typeface="Arial" pitchFamily="34" charset="0"/>
              </a:rPr>
              <a:t>	</a:t>
            </a:r>
            <a:r>
              <a:rPr lang="hu-HU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aplePi" pitchFamily="2" charset="0"/>
                <a:cs typeface="Arial" pitchFamily="34" charset="0"/>
              </a:rPr>
              <a:t>			Þ </a:t>
            </a:r>
            <a:r>
              <a:rPr lang="hu-HU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Malária optikai diagnózisa</a:t>
            </a:r>
            <a:endParaRPr lang="hu-HU" sz="2000" i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hu-HU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hu-HU" sz="2000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hu-HU" sz="2000" dirty="0" smtClean="0">
                <a:latin typeface="MS Mincho"/>
                <a:ea typeface="MS Mincho"/>
                <a:cs typeface="Arial" pitchFamily="34" charset="0"/>
              </a:rPr>
              <a:t>▸ </a:t>
            </a:r>
            <a:r>
              <a:rPr lang="hu-HU" sz="2000" dirty="0" smtClean="0">
                <a:latin typeface="Arial" pitchFamily="34" charset="0"/>
                <a:cs typeface="Arial" pitchFamily="34" charset="0"/>
              </a:rPr>
              <a:t>Mágneses cirkuláris kettőstörés és dikroizmus</a:t>
            </a:r>
          </a:p>
          <a:p>
            <a:pPr lvl="1"/>
            <a:endParaRPr lang="hu-HU" sz="2000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hu-HU" sz="2000" i="1" dirty="0" smtClean="0">
                <a:latin typeface="MaplePi" pitchFamily="2" charset="0"/>
                <a:cs typeface="Arial" pitchFamily="34" charset="0"/>
              </a:rPr>
              <a:t>				Þ</a:t>
            </a:r>
            <a:r>
              <a:rPr lang="hu-HU" sz="2000" dirty="0" smtClean="0">
                <a:latin typeface="Arial" pitchFamily="34" charset="0"/>
                <a:cs typeface="Arial" pitchFamily="34" charset="0"/>
              </a:rPr>
              <a:t> Mágnesezettség optikai mérése</a:t>
            </a:r>
            <a:endParaRPr lang="hu-HU" sz="2000" i="1" dirty="0" smtClean="0">
              <a:latin typeface="Arial" pitchFamily="34" charset="0"/>
              <a:cs typeface="Arial" pitchFamily="34" charset="0"/>
            </a:endParaRPr>
          </a:p>
          <a:p>
            <a:pPr lvl="1"/>
            <a:endParaRPr lang="hu-HU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hu-HU" sz="20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hu-HU" sz="2000" dirty="0" smtClean="0">
                <a:solidFill>
                  <a:schemeClr val="bg1">
                    <a:lumMod val="50000"/>
                  </a:schemeClr>
                </a:solidFill>
                <a:latin typeface="MS Mincho"/>
                <a:ea typeface="MS Mincho"/>
                <a:cs typeface="Arial" pitchFamily="34" charset="0"/>
              </a:rPr>
              <a:t>▸ </a:t>
            </a:r>
            <a:r>
              <a:rPr lang="hu-HU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Irányfüggő kettőstörés és dikroizmus</a:t>
            </a:r>
          </a:p>
          <a:p>
            <a:pPr lvl="1"/>
            <a:endParaRPr lang="hu-HU" sz="2000" i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hu-HU" sz="2000" i="1" dirty="0" smtClean="0">
                <a:latin typeface="MaplePi" pitchFamily="2" charset="0"/>
                <a:cs typeface="Arial" pitchFamily="34" charset="0"/>
              </a:rPr>
              <a:t>				</a:t>
            </a:r>
            <a:r>
              <a:rPr lang="hu-HU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aplePi" pitchFamily="2" charset="0"/>
                <a:cs typeface="Arial" pitchFamily="34" charset="0"/>
              </a:rPr>
              <a:t>Þ </a:t>
            </a:r>
            <a:r>
              <a:rPr lang="hu-HU" sz="20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Multiferro anyagok optikai tulajdonságai</a:t>
            </a:r>
            <a:endParaRPr lang="en-US" sz="2000" i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4600" y="6324600"/>
            <a:ext cx="453617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UNA EKM EPV, June 25, 2015</a:t>
            </a:r>
            <a:endParaRPr lang="en-US" sz="25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709424" y="6248400"/>
            <a:ext cx="1725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BME, 2015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02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796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215162" y="1910715"/>
            <a:ext cx="2518638" cy="984885"/>
            <a:chOff x="7162800" y="3728138"/>
            <a:chExt cx="2518638" cy="984885"/>
          </a:xfrm>
        </p:grpSpPr>
        <p:sp>
          <p:nvSpPr>
            <p:cNvPr id="5" name="Text Box 14"/>
            <p:cNvSpPr txBox="1">
              <a:spLocks noChangeArrowheads="1"/>
            </p:cNvSpPr>
            <p:nvPr/>
          </p:nvSpPr>
          <p:spPr bwMode="auto">
            <a:xfrm>
              <a:off x="7162800" y="3728138"/>
              <a:ext cx="2518638" cy="9848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u-HU" sz="2000" dirty="0" smtClean="0">
                  <a:latin typeface="MS Mincho"/>
                  <a:ea typeface="MS Mincho"/>
                </a:rPr>
                <a:t>▸ </a:t>
              </a:r>
              <a:r>
                <a:rPr lang="hu-HU" b="1" i="1" dirty="0" smtClean="0">
                  <a:latin typeface="Arial" pitchFamily="34" charset="0"/>
                  <a:cs typeface="Arial" pitchFamily="34" charset="0"/>
                </a:rPr>
                <a:t>inverzió</a:t>
              </a:r>
              <a:r>
                <a:rPr lang="hu-HU" dirty="0" smtClean="0">
                  <a:latin typeface="Arial" pitchFamily="34" charset="0"/>
                  <a:cs typeface="Arial" pitchFamily="34" charset="0"/>
                </a:rPr>
                <a:t>:  </a:t>
              </a:r>
              <a:r>
                <a:rPr lang="hu-HU" b="1" dirty="0" smtClean="0">
                  <a:latin typeface="Arial" pitchFamily="34" charset="0"/>
                  <a:cs typeface="Arial" pitchFamily="34" charset="0"/>
                </a:rPr>
                <a:t>r </a:t>
              </a:r>
              <a:r>
                <a:rPr lang="hu-HU" dirty="0" smtClean="0">
                  <a:latin typeface="Arial" pitchFamily="34" charset="0"/>
                  <a:cs typeface="Arial" pitchFamily="34" charset="0"/>
                </a:rPr>
                <a:t>     </a:t>
              </a:r>
              <a:r>
                <a:rPr lang="hu-HU" dirty="0">
                  <a:latin typeface="Arial" pitchFamily="34" charset="0"/>
                  <a:cs typeface="Arial" pitchFamily="34" charset="0"/>
                </a:rPr>
                <a:t>-</a:t>
              </a:r>
              <a:r>
                <a:rPr lang="hu-HU" b="1" dirty="0">
                  <a:latin typeface="Arial" pitchFamily="34" charset="0"/>
                  <a:cs typeface="Arial" pitchFamily="34" charset="0"/>
                </a:rPr>
                <a:t>r</a:t>
              </a:r>
            </a:p>
            <a:p>
              <a:endParaRPr lang="hu-HU" i="1" dirty="0"/>
            </a:p>
            <a:p>
              <a:r>
                <a:rPr lang="hu-HU" sz="2000" dirty="0" smtClean="0">
                  <a:latin typeface="MS Mincho"/>
                  <a:ea typeface="MS Mincho"/>
                </a:rPr>
                <a:t>▸ </a:t>
              </a:r>
              <a:r>
                <a:rPr lang="hu-HU" b="1" i="1" dirty="0" smtClean="0">
                  <a:latin typeface="Arial" pitchFamily="34" charset="0"/>
                  <a:cs typeface="Arial" pitchFamily="34" charset="0"/>
                </a:rPr>
                <a:t>időtükrözés</a:t>
              </a:r>
              <a:r>
                <a:rPr lang="hu-HU" dirty="0" smtClean="0">
                  <a:latin typeface="Arial" pitchFamily="34" charset="0"/>
                  <a:cs typeface="Arial" pitchFamily="34" charset="0"/>
                </a:rPr>
                <a:t>:  </a:t>
              </a:r>
              <a:r>
                <a:rPr lang="hu-HU" dirty="0">
                  <a:latin typeface="Arial" pitchFamily="34" charset="0"/>
                  <a:cs typeface="Arial" pitchFamily="34" charset="0"/>
                </a:rPr>
                <a:t>t     </a:t>
              </a:r>
              <a:r>
                <a:rPr lang="hu-HU" dirty="0" smtClean="0">
                  <a:latin typeface="Arial" pitchFamily="34" charset="0"/>
                  <a:cs typeface="Arial" pitchFamily="34" charset="0"/>
                </a:rPr>
                <a:t> -</a:t>
              </a:r>
              <a:r>
                <a:rPr lang="hu-HU" dirty="0">
                  <a:latin typeface="Arial" pitchFamily="34" charset="0"/>
                  <a:cs typeface="Arial" pitchFamily="34" charset="0"/>
                </a:rPr>
                <a:t>t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Line 15"/>
            <p:cNvSpPr>
              <a:spLocks noChangeShapeType="1"/>
            </p:cNvSpPr>
            <p:nvPr/>
          </p:nvSpPr>
          <p:spPr bwMode="auto">
            <a:xfrm>
              <a:off x="8686800" y="3960813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16"/>
            <p:cNvSpPr>
              <a:spLocks noChangeShapeType="1"/>
            </p:cNvSpPr>
            <p:nvPr/>
          </p:nvSpPr>
          <p:spPr bwMode="auto">
            <a:xfrm>
              <a:off x="9144000" y="4532313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33780" y="914400"/>
            <a:ext cx="458010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200" b="1" dirty="0" smtClean="0">
                <a:latin typeface="Arial" pitchFamily="34" charset="0"/>
                <a:cs typeface="Arial" pitchFamily="34" charset="0"/>
              </a:rPr>
              <a:t>Mágneses kristályok szimmetriái</a:t>
            </a: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8626" y="3800091"/>
            <a:ext cx="4690003" cy="2753109"/>
            <a:chOff x="381000" y="2857048"/>
            <a:chExt cx="5517650" cy="3238952"/>
          </a:xfrm>
        </p:grpSpPr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2857048"/>
              <a:ext cx="5517650" cy="3238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2209800" y="3758724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b="1" dirty="0" smtClean="0"/>
                <a:t>k</a:t>
              </a:r>
              <a:endParaRPr lang="en-US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209800" y="5283438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b="1" dirty="0" smtClean="0"/>
                <a:t>k</a:t>
              </a:r>
              <a:endParaRPr lang="en-US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733800" y="3657600"/>
              <a:ext cx="3658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b="1" dirty="0" smtClean="0"/>
                <a:t>-k</a:t>
              </a:r>
              <a:endParaRPr lang="en-US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33800" y="5210360"/>
              <a:ext cx="3658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b="1" dirty="0" smtClean="0"/>
                <a:t>-k</a:t>
              </a:r>
              <a:endParaRPr lang="en-US" b="1" dirty="0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2150111" y="147935"/>
            <a:ext cx="4804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Mágnesezettség optikai mérése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981200" y="3267748"/>
            <a:ext cx="7239000" cy="3637752"/>
            <a:chOff x="1981200" y="3267748"/>
            <a:chExt cx="7239000" cy="3637752"/>
          </a:xfrm>
        </p:grpSpPr>
        <p:grpSp>
          <p:nvGrpSpPr>
            <p:cNvPr id="49" name="Group 48"/>
            <p:cNvGrpSpPr/>
            <p:nvPr/>
          </p:nvGrpSpPr>
          <p:grpSpPr>
            <a:xfrm>
              <a:off x="4325489" y="3267748"/>
              <a:ext cx="4894711" cy="3637752"/>
              <a:chOff x="4436058" y="3062898"/>
              <a:chExt cx="4894711" cy="3637752"/>
            </a:xfrm>
          </p:grpSpPr>
          <p:grpSp>
            <p:nvGrpSpPr>
              <p:cNvPr id="50" name="Group 49"/>
              <p:cNvGrpSpPr/>
              <p:nvPr/>
            </p:nvGrpSpPr>
            <p:grpSpPr>
              <a:xfrm>
                <a:off x="4436058" y="3062898"/>
                <a:ext cx="4741961" cy="2843971"/>
                <a:chOff x="4401554" y="3175829"/>
                <a:chExt cx="4741961" cy="2843971"/>
              </a:xfrm>
            </p:grpSpPr>
            <p:grpSp>
              <p:nvGrpSpPr>
                <p:cNvPr id="52" name="Group 45"/>
                <p:cNvGrpSpPr>
                  <a:grpSpLocks noChangeAspect="1"/>
                </p:cNvGrpSpPr>
                <p:nvPr/>
              </p:nvGrpSpPr>
              <p:grpSpPr bwMode="auto">
                <a:xfrm>
                  <a:off x="4401554" y="3175829"/>
                  <a:ext cx="4741961" cy="2747344"/>
                  <a:chOff x="-425" y="1358"/>
                  <a:chExt cx="2123" cy="1230"/>
                </a:xfrm>
              </p:grpSpPr>
              <p:pic>
                <p:nvPicPr>
                  <p:cNvPr id="54" name="Picture 9"/>
                  <p:cNvPicPr>
                    <a:picLocks noChangeArrowheads="1"/>
                  </p:cNvPicPr>
                  <p:nvPr/>
                </p:nvPicPr>
                <p:blipFill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2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1123" t="11522" r="10561" b="32645"/>
                  <a:stretch>
                    <a:fillRect/>
                  </a:stretch>
                </p:blipFill>
                <p:spPr bwMode="auto">
                  <a:xfrm>
                    <a:off x="88" y="1396"/>
                    <a:ext cx="1606" cy="1192"/>
                  </a:xfrm>
                  <a:prstGeom prst="rect">
                    <a:avLst/>
                  </a:prstGeom>
                  <a:noFill/>
                  <a:ln w="25400">
                    <a:solidFill>
                      <a:schemeClr val="bg1"/>
                    </a:solidFill>
                    <a:prstDash val="sysDot"/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grpSp>
                <p:nvGrpSpPr>
                  <p:cNvPr id="55" name="Group 1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233" y="1369"/>
                    <a:ext cx="321" cy="527"/>
                    <a:chOff x="4995" y="1155"/>
                    <a:chExt cx="431" cy="739"/>
                  </a:xfrm>
                </p:grpSpPr>
                <p:grpSp>
                  <p:nvGrpSpPr>
                    <p:cNvPr id="63" name="Group 11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227" y="1378"/>
                      <a:ext cx="199" cy="516"/>
                      <a:chOff x="5227" y="1378"/>
                      <a:chExt cx="199" cy="516"/>
                    </a:xfrm>
                  </p:grpSpPr>
                  <p:sp>
                    <p:nvSpPr>
                      <p:cNvPr id="65" name="Line 1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rot="480000">
                        <a:off x="5276" y="1553"/>
                        <a:ext cx="150" cy="341"/>
                      </a:xfrm>
                      <a:prstGeom prst="line">
                        <a:avLst/>
                      </a:prstGeom>
                      <a:noFill/>
                      <a:ln w="22225">
                        <a:solidFill>
                          <a:srgbClr val="333399"/>
                        </a:solidFill>
                        <a:round/>
                        <a:headEnd type="triangle" w="med" len="med"/>
                        <a:tailEnd type="triangl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6" name="Line 1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 flipV="1">
                        <a:off x="5227" y="1392"/>
                        <a:ext cx="66" cy="14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333333"/>
                        </a:solidFill>
                        <a:prstDash val="dash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7" name="Line 1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rot="1620000" flipH="1">
                        <a:off x="5234" y="1378"/>
                        <a:ext cx="113" cy="49"/>
                      </a:xfrm>
                      <a:prstGeom prst="line">
                        <a:avLst/>
                      </a:prstGeom>
                      <a:noFill/>
                      <a:ln w="6350">
                        <a:solidFill>
                          <a:srgbClr val="333333"/>
                        </a:solidFill>
                        <a:round/>
                        <a:headEnd type="triangle" w="sm" len="sm"/>
                        <a:tailEnd type="triangl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64" name="Text Box 15"/>
                    <p:cNvSpPr txBox="1">
                      <a:spLocks noChangeAspect="1" noChangeArrowheads="1"/>
                    </p:cNvSpPr>
                    <p:nvPr/>
                  </p:nvSpPr>
                  <p:spPr bwMode="auto">
                    <a:xfrm>
                      <a:off x="4995" y="1155"/>
                      <a:ext cx="155" cy="26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pPr eaLnBrk="0" hangingPunct="0"/>
                      <a:endParaRPr lang="en-US" sz="1400" b="1">
                        <a:solidFill>
                          <a:srgbClr val="FF3300"/>
                        </a:solidFill>
                        <a:latin typeface="Comic Sans MS" pitchFamily="66" charset="0"/>
                      </a:endParaRPr>
                    </a:p>
                  </p:txBody>
                </p:sp>
              </p:grpSp>
              <p:sp>
                <p:nvSpPr>
                  <p:cNvPr id="56" name="Line 17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506" y="1452"/>
                    <a:ext cx="0" cy="546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" name="Line 18"/>
                  <p:cNvSpPr>
                    <a:spLocks noChangeAspect="1" noChangeShapeType="1"/>
                  </p:cNvSpPr>
                  <p:nvPr/>
                </p:nvSpPr>
                <p:spPr bwMode="auto">
                  <a:xfrm rot="21480000" flipV="1">
                    <a:off x="402" y="1824"/>
                    <a:ext cx="443" cy="212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" name="Line 19"/>
                  <p:cNvSpPr>
                    <a:spLocks noChangeAspect="1" noChangeShapeType="1"/>
                  </p:cNvSpPr>
                  <p:nvPr/>
                </p:nvSpPr>
                <p:spPr bwMode="auto">
                  <a:xfrm rot="21480000" flipV="1">
                    <a:off x="210" y="1728"/>
                    <a:ext cx="432" cy="207"/>
                  </a:xfrm>
                  <a:prstGeom prst="line">
                    <a:avLst/>
                  </a:prstGeom>
                  <a:noFill/>
                  <a:ln w="19050">
                    <a:solidFill>
                      <a:srgbClr val="333399"/>
                    </a:solidFill>
                    <a:round/>
                    <a:headEnd type="triangle" w="med" len="med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" name="Text Box 21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286" y="1710"/>
                    <a:ext cx="720" cy="1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>
                            <a:alpha val="0"/>
                          </a:schemeClr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6350" cap="rnd">
                        <a:solidFill>
                          <a:srgbClr val="C0C0C0"/>
                        </a:solidFill>
                        <a:prstDash val="sysDot"/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0" hangingPunct="0"/>
                    <a:r>
                      <a:rPr lang="hu-HU" sz="1500" dirty="0">
                        <a:solidFill>
                          <a:srgbClr val="333399"/>
                        </a:solidFill>
                        <a:latin typeface="Arial" pitchFamily="34" charset="0"/>
                        <a:cs typeface="Arial" pitchFamily="34" charset="0"/>
                      </a:rPr>
                      <a:t>-B</a:t>
                    </a:r>
                    <a:endParaRPr lang="en-US" sz="1500" dirty="0">
                      <a:solidFill>
                        <a:srgbClr val="333399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60" name="Text Box 22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1366" y="1378"/>
                    <a:ext cx="332" cy="1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>
                            <a:alpha val="0"/>
                          </a:schemeClr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6350" cap="rnd">
                        <a:solidFill>
                          <a:srgbClr val="C0C0C0"/>
                        </a:solidFill>
                        <a:prstDash val="sysDot"/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eaLnBrk="0" hangingPunct="0"/>
                    <a:r>
                      <a:rPr lang="hu-HU" sz="1500" dirty="0">
                        <a:solidFill>
                          <a:srgbClr val="333399"/>
                        </a:solidFill>
                        <a:latin typeface="Arial" pitchFamily="34" charset="0"/>
                        <a:cs typeface="Arial" pitchFamily="34" charset="0"/>
                      </a:rPr>
                      <a:t>-</a:t>
                    </a:r>
                    <a:r>
                      <a:rPr lang="el-GR" sz="1500" dirty="0">
                        <a:solidFill>
                          <a:srgbClr val="333399"/>
                        </a:solidFill>
                        <a:latin typeface="Arial" pitchFamily="34" charset="0"/>
                        <a:cs typeface="Arial" pitchFamily="34" charset="0"/>
                      </a:rPr>
                      <a:t>θ</a:t>
                    </a:r>
                    <a:r>
                      <a:rPr lang="hu-HU" sz="1500" dirty="0">
                        <a:solidFill>
                          <a:srgbClr val="333399"/>
                        </a:solidFill>
                        <a:latin typeface="Arial" pitchFamily="34" charset="0"/>
                        <a:cs typeface="Arial" pitchFamily="34" charset="0"/>
                      </a:rPr>
                      <a:t>  </a:t>
                    </a:r>
                    <a:r>
                      <a:rPr lang="hu-HU" sz="1500" dirty="0">
                        <a:solidFill>
                          <a:srgbClr val="FF3300"/>
                        </a:solidFill>
                        <a:latin typeface="Arial" pitchFamily="34" charset="0"/>
                        <a:cs typeface="Arial" pitchFamily="34" charset="0"/>
                      </a:rPr>
                      <a:t>+</a:t>
                    </a:r>
                    <a:r>
                      <a:rPr lang="el-GR" sz="1500" dirty="0">
                        <a:solidFill>
                          <a:srgbClr val="FF3300"/>
                        </a:solidFill>
                        <a:latin typeface="Arial" pitchFamily="34" charset="0"/>
                        <a:cs typeface="Arial" pitchFamily="34" charset="0"/>
                      </a:rPr>
                      <a:t>θ</a:t>
                    </a:r>
                  </a:p>
                </p:txBody>
              </p:sp>
              <p:sp>
                <p:nvSpPr>
                  <p:cNvPr id="61" name="AutoShape 26"/>
                  <p:cNvSpPr>
                    <a:spLocks noChangeArrowheads="1"/>
                  </p:cNvSpPr>
                  <p:nvPr/>
                </p:nvSpPr>
                <p:spPr bwMode="auto">
                  <a:xfrm>
                    <a:off x="-425" y="1358"/>
                    <a:ext cx="1680" cy="201"/>
                  </a:xfrm>
                  <a:prstGeom prst="roundRect">
                    <a:avLst>
                      <a:gd name="adj" fmla="val 16667"/>
                    </a:avLst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>
                            <a:alpha val="73000"/>
                          </a:schemeClr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rnd">
                        <a:solidFill>
                          <a:schemeClr val="tx1"/>
                        </a:solidFill>
                        <a:prstDash val="sysDot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eaLnBrk="0" hangingPunct="0"/>
                    <a:r>
                      <a:rPr lang="hu-HU" sz="1700" b="1" dirty="0">
                        <a:latin typeface="Arial" pitchFamily="34" charset="0"/>
                        <a:cs typeface="Arial" pitchFamily="34" charset="0"/>
                      </a:rPr>
                      <a:t>Faraday </a:t>
                    </a:r>
                    <a:r>
                      <a:rPr lang="hu-HU" sz="1700" b="1" dirty="0" smtClean="0">
                        <a:latin typeface="Arial" pitchFamily="34" charset="0"/>
                        <a:cs typeface="Arial" pitchFamily="34" charset="0"/>
                      </a:rPr>
                      <a:t>effektus</a:t>
                    </a:r>
                    <a:endParaRPr lang="en-US" sz="1700" b="1" dirty="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62" name="Text Box 43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438" y="1806"/>
                    <a:ext cx="720" cy="1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>
                            <a:alpha val="0"/>
                          </a:schemeClr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6350" cap="rnd">
                        <a:solidFill>
                          <a:srgbClr val="C0C0C0"/>
                        </a:solidFill>
                        <a:prstDash val="sysDot"/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0" hangingPunct="0"/>
                    <a:r>
                      <a:rPr lang="hu-HU" sz="1500" dirty="0"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hu-HU" sz="1500" dirty="0">
                        <a:solidFill>
                          <a:srgbClr val="FF3300"/>
                        </a:solidFill>
                        <a:latin typeface="Arial" pitchFamily="34" charset="0"/>
                        <a:cs typeface="Arial" pitchFamily="34" charset="0"/>
                      </a:rPr>
                      <a:t>+B</a:t>
                    </a:r>
                    <a:endParaRPr lang="en-US" sz="1500" dirty="0">
                      <a:solidFill>
                        <a:srgbClr val="FF33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53" name="Rectangle 52"/>
                <p:cNvSpPr/>
                <p:nvPr/>
              </p:nvSpPr>
              <p:spPr>
                <a:xfrm>
                  <a:off x="5384322" y="5638800"/>
                  <a:ext cx="228600" cy="381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1" name="TextBox 50"/>
              <p:cNvSpPr txBox="1"/>
              <p:nvPr/>
            </p:nvSpPr>
            <p:spPr>
              <a:xfrm>
                <a:off x="6209017" y="5823487"/>
                <a:ext cx="3121752" cy="8771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700" dirty="0" smtClean="0"/>
                  <a:t>magneto-cirkuláris kettőstörés és</a:t>
                </a:r>
              </a:p>
              <a:p>
                <a:r>
                  <a:rPr lang="hu-HU" sz="1700" dirty="0" smtClean="0"/>
                  <a:t>dikroizmus,</a:t>
                </a:r>
                <a:r>
                  <a:rPr lang="hu-HU" sz="1700" dirty="0"/>
                  <a:t> </a:t>
                </a:r>
                <a:r>
                  <a:rPr lang="hu-HU" sz="1700" dirty="0" smtClean="0"/>
                  <a:t>Faraday effektus,</a:t>
                </a:r>
              </a:p>
              <a:p>
                <a:r>
                  <a:rPr lang="hu-HU" sz="1700" dirty="0" smtClean="0"/>
                  <a:t>magneto-optikai Kerr effektus</a:t>
                </a:r>
                <a:endParaRPr lang="en-US" sz="1700" dirty="0"/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1981200" y="4686751"/>
              <a:ext cx="838200" cy="7234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8471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925033"/>
            <a:ext cx="875768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Kristály</a:t>
            </a:r>
            <a:r>
              <a:rPr lang="hu-HU" b="1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szilárd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anyag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mely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térben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periodikus</a:t>
            </a:r>
            <a:r>
              <a:rPr lang="hu-HU" dirty="0">
                <a:latin typeface="Arial" pitchFamily="34" charset="0"/>
                <a:cs typeface="Arial" pitchFamily="34" charset="0"/>
              </a:rPr>
              <a:t> 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=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diszkrét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eltolási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szimmetriával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bír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  <a:endParaRPr lang="hu-HU" dirty="0" smtClean="0">
              <a:latin typeface="Arial" pitchFamily="34" charset="0"/>
              <a:cs typeface="Arial" pitchFamily="34" charset="0"/>
            </a:endParaRPr>
          </a:p>
          <a:p>
            <a:endParaRPr lang="hu-HU" sz="12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hu-HU" b="1" dirty="0">
                <a:latin typeface="Arial" pitchFamily="34" charset="0"/>
                <a:cs typeface="Arial" pitchFamily="34" charset="0"/>
              </a:rPr>
              <a:t>K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ristály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szimmetriá</a:t>
            </a:r>
            <a:r>
              <a:rPr lang="hu-HU" b="1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hu-HU" b="1" dirty="0">
                <a:latin typeface="Arial" pitchFamily="34" charset="0"/>
                <a:cs typeface="Arial" pitchFamily="34" charset="0"/>
              </a:rPr>
              <a:t>: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azon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térbeli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transzformáció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mely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ek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a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kristályt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önmagá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val fedésbe hozzák. Diszkrét eltolások + inverzió, forgatások, tükrözések, csúszósíkok, csavartengelyek.</a:t>
            </a:r>
            <a:endParaRPr lang="hu-HU" dirty="0">
              <a:latin typeface="Arial" pitchFamily="34" charset="0"/>
              <a:cs typeface="Arial" pitchFamily="34" charset="0"/>
            </a:endParaRPr>
          </a:p>
          <a:p>
            <a:endParaRPr lang="hu-HU" dirty="0" smtClean="0">
              <a:latin typeface="Arial" pitchFamily="34" charset="0"/>
              <a:cs typeface="Arial" pitchFamily="34" charset="0"/>
            </a:endParaRPr>
          </a:p>
          <a:p>
            <a:endParaRPr lang="hu-HU" dirty="0">
              <a:latin typeface="Arial" pitchFamily="34" charset="0"/>
              <a:cs typeface="Arial" pitchFamily="34" charset="0"/>
            </a:endParaRPr>
          </a:p>
          <a:p>
            <a:endParaRPr lang="hu-HU" dirty="0" smtClean="0">
              <a:latin typeface="Arial" pitchFamily="34" charset="0"/>
              <a:cs typeface="Arial" pitchFamily="34" charset="0"/>
            </a:endParaRPr>
          </a:p>
          <a:p>
            <a:endParaRPr lang="hu-HU" dirty="0">
              <a:latin typeface="Arial" pitchFamily="34" charset="0"/>
              <a:cs typeface="Arial" pitchFamily="34" charset="0"/>
            </a:endParaRPr>
          </a:p>
          <a:p>
            <a:endParaRPr lang="hu-HU" dirty="0" smtClean="0">
              <a:latin typeface="Arial" pitchFamily="34" charset="0"/>
              <a:cs typeface="Arial" pitchFamily="34" charset="0"/>
            </a:endParaRPr>
          </a:p>
          <a:p>
            <a:endParaRPr lang="hu-HU" dirty="0">
              <a:latin typeface="Arial" pitchFamily="34" charset="0"/>
              <a:cs typeface="Arial" pitchFamily="34" charset="0"/>
            </a:endParaRPr>
          </a:p>
          <a:p>
            <a:endParaRPr lang="hu-HU" dirty="0" smtClean="0">
              <a:latin typeface="Arial" pitchFamily="34" charset="0"/>
              <a:cs typeface="Arial" pitchFamily="34" charset="0"/>
            </a:endParaRPr>
          </a:p>
          <a:p>
            <a:endParaRPr lang="hu-HU" dirty="0">
              <a:latin typeface="Arial" pitchFamily="34" charset="0"/>
              <a:cs typeface="Arial" pitchFamily="34" charset="0"/>
            </a:endParaRPr>
          </a:p>
          <a:p>
            <a:endParaRPr lang="hu-HU" dirty="0" smtClean="0">
              <a:latin typeface="Arial" pitchFamily="34" charset="0"/>
              <a:cs typeface="Arial" pitchFamily="34" charset="0"/>
            </a:endParaRPr>
          </a:p>
          <a:p>
            <a:endParaRPr lang="hu-HU" dirty="0">
              <a:latin typeface="Arial" pitchFamily="34" charset="0"/>
              <a:cs typeface="Arial" pitchFamily="34" charset="0"/>
            </a:endParaRPr>
          </a:p>
          <a:p>
            <a:endParaRPr lang="hu-HU" dirty="0" smtClean="0"/>
          </a:p>
          <a:p>
            <a:r>
              <a:rPr lang="hu-HU" b="1" dirty="0" smtClean="0">
                <a:latin typeface="Arial" pitchFamily="34" charset="0"/>
                <a:cs typeface="Arial" pitchFamily="34" charset="0"/>
              </a:rPr>
              <a:t>Tércsoport: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 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kristály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összes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szimmetriája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által alkotott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csoport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hu-HU" sz="400" dirty="0" smtClean="0">
              <a:latin typeface="Arial" pitchFamily="34" charset="0"/>
              <a:cs typeface="Arial" pitchFamily="34" charset="0"/>
            </a:endParaRPr>
          </a:p>
          <a:p>
            <a:r>
              <a:rPr lang="hu-HU" dirty="0" smtClean="0">
                <a:latin typeface="Arial" pitchFamily="34" charset="0"/>
                <a:cs typeface="Arial" pitchFamily="34" charset="0"/>
              </a:rPr>
              <a:t> g</a:t>
            </a:r>
            <a:r>
              <a:rPr lang="hu-HU" baseline="-25000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dirty="0" smtClean="0">
                <a:latin typeface="MaplePi"/>
                <a:cs typeface="Arial" pitchFamily="34" charset="0"/>
              </a:rPr>
              <a:t>Î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G :  </a:t>
            </a:r>
            <a:r>
              <a:rPr lang="hu-HU" baseline="30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g</a:t>
            </a:r>
            <a:r>
              <a:rPr lang="hu-HU" baseline="-25000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dirty="0">
                <a:latin typeface="Arial" pitchFamily="34" charset="0"/>
                <a:cs typeface="Arial" pitchFamily="34" charset="0"/>
              </a:rPr>
              <a:t>• 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(g</a:t>
            </a:r>
            <a:r>
              <a:rPr lang="hu-HU" baseline="-25000" dirty="0" smtClean="0">
                <a:latin typeface="Arial" pitchFamily="34" charset="0"/>
                <a:cs typeface="Arial" pitchFamily="34" charset="0"/>
              </a:rPr>
              <a:t>j </a:t>
            </a:r>
            <a:r>
              <a:rPr lang="hu-HU" dirty="0">
                <a:latin typeface="Arial" pitchFamily="34" charset="0"/>
                <a:cs typeface="Arial" pitchFamily="34" charset="0"/>
              </a:rPr>
              <a:t>• 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g</a:t>
            </a:r>
            <a:r>
              <a:rPr lang="hu-HU" baseline="-25000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) = (g</a:t>
            </a:r>
            <a:r>
              <a:rPr lang="hu-HU" baseline="-25000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dirty="0">
                <a:latin typeface="Arial" pitchFamily="34" charset="0"/>
                <a:cs typeface="Arial" pitchFamily="34" charset="0"/>
              </a:rPr>
              <a:t>• 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g</a:t>
            </a:r>
            <a:r>
              <a:rPr lang="hu-HU" baseline="-25000" dirty="0" smtClean="0">
                <a:latin typeface="Arial" pitchFamily="34" charset="0"/>
                <a:cs typeface="Arial" pitchFamily="34" charset="0"/>
              </a:rPr>
              <a:t>j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hu-HU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• g</a:t>
            </a:r>
            <a:r>
              <a:rPr lang="hu-HU" baseline="-25000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,   g</a:t>
            </a:r>
            <a:r>
              <a:rPr lang="hu-HU" baseline="-25000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dirty="0">
                <a:latin typeface="Arial" pitchFamily="34" charset="0"/>
                <a:cs typeface="Arial" pitchFamily="34" charset="0"/>
              </a:rPr>
              <a:t>• g</a:t>
            </a:r>
            <a:r>
              <a:rPr lang="hu-HU" baseline="-25000" dirty="0">
                <a:latin typeface="Arial" pitchFamily="34" charset="0"/>
                <a:cs typeface="Arial" pitchFamily="34" charset="0"/>
              </a:rPr>
              <a:t>j</a:t>
            </a:r>
            <a:r>
              <a:rPr lang="hu-HU" dirty="0">
                <a:latin typeface="Arial" pitchFamily="34" charset="0"/>
                <a:cs typeface="Arial" pitchFamily="34" charset="0"/>
              </a:rPr>
              <a:t> = 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g</a:t>
            </a:r>
            <a:r>
              <a:rPr lang="hu-HU" baseline="-25000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,   E </a:t>
            </a:r>
            <a:r>
              <a:rPr lang="hu-HU" dirty="0">
                <a:latin typeface="Arial" pitchFamily="34" charset="0"/>
                <a:cs typeface="Arial" pitchFamily="34" charset="0"/>
              </a:rPr>
              <a:t>• 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g</a:t>
            </a:r>
            <a:r>
              <a:rPr lang="hu-HU" baseline="-25000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dirty="0">
                <a:latin typeface="Arial" pitchFamily="34" charset="0"/>
                <a:cs typeface="Arial" pitchFamily="34" charset="0"/>
              </a:rPr>
              <a:t>= g</a:t>
            </a:r>
            <a:r>
              <a:rPr lang="hu-HU" baseline="-25000" dirty="0">
                <a:latin typeface="Arial" pitchFamily="34" charset="0"/>
                <a:cs typeface="Arial" pitchFamily="34" charset="0"/>
              </a:rPr>
              <a:t>i</a:t>
            </a:r>
            <a:r>
              <a:rPr lang="hu-HU" dirty="0">
                <a:latin typeface="Arial" pitchFamily="34" charset="0"/>
                <a:cs typeface="Arial" pitchFamily="34" charset="0"/>
              </a:rPr>
              <a:t> 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• E = g</a:t>
            </a:r>
            <a:r>
              <a:rPr lang="hu-HU" baseline="-25000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,   g</a:t>
            </a:r>
            <a:r>
              <a:rPr lang="hu-HU" baseline="-25000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dirty="0">
                <a:latin typeface="Arial" pitchFamily="34" charset="0"/>
                <a:cs typeface="Arial" pitchFamily="34" charset="0"/>
              </a:rPr>
              <a:t>• g</a:t>
            </a:r>
            <a:r>
              <a:rPr lang="hu-HU" baseline="-25000" dirty="0">
                <a:latin typeface="Arial" pitchFamily="34" charset="0"/>
                <a:cs typeface="Arial" pitchFamily="34" charset="0"/>
              </a:rPr>
              <a:t>j</a:t>
            </a:r>
            <a:r>
              <a:rPr lang="hu-HU" dirty="0">
                <a:latin typeface="Arial" pitchFamily="34" charset="0"/>
                <a:cs typeface="Arial" pitchFamily="34" charset="0"/>
              </a:rPr>
              <a:t> 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= g</a:t>
            </a:r>
            <a:r>
              <a:rPr lang="hu-HU" baseline="-25000" dirty="0" smtClean="0">
                <a:latin typeface="Arial" pitchFamily="34" charset="0"/>
                <a:cs typeface="Arial" pitchFamily="34" charset="0"/>
              </a:rPr>
              <a:t>j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dirty="0">
                <a:latin typeface="Arial" pitchFamily="34" charset="0"/>
                <a:cs typeface="Arial" pitchFamily="34" charset="0"/>
              </a:rPr>
              <a:t>• 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g</a:t>
            </a:r>
            <a:r>
              <a:rPr lang="hu-HU" baseline="-25000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 = E</a:t>
            </a:r>
          </a:p>
          <a:p>
            <a:endParaRPr lang="hu-HU" dirty="0">
              <a:latin typeface="Arial" pitchFamily="34" charset="0"/>
              <a:cs typeface="Arial" pitchFamily="34" charset="0"/>
            </a:endParaRPr>
          </a:p>
          <a:p>
            <a:r>
              <a:rPr lang="hu-HU" b="1" dirty="0" smtClean="0">
                <a:latin typeface="Arial" pitchFamily="34" charset="0"/>
                <a:cs typeface="Arial" pitchFamily="34" charset="0"/>
              </a:rPr>
              <a:t>Pontcsoport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: a tércsoport eltolások szerinti faktorizálásával kapott csoport.</a:t>
            </a:r>
          </a:p>
          <a:p>
            <a:endParaRPr lang="hu-HU" sz="400" dirty="0" smtClean="0">
              <a:latin typeface="Arial" pitchFamily="34" charset="0"/>
              <a:cs typeface="Arial" pitchFamily="34" charset="0"/>
            </a:endParaRPr>
          </a:p>
          <a:p>
            <a:r>
              <a:rPr lang="hu-HU" dirty="0">
                <a:latin typeface="Arial" pitchFamily="34" charset="0"/>
                <a:cs typeface="Arial" pitchFamily="34" charset="0"/>
              </a:rPr>
              <a:t>	 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hu-HU" b="1" dirty="0" smtClean="0">
                <a:latin typeface="Arial" pitchFamily="34" charset="0"/>
                <a:cs typeface="Arial" pitchFamily="34" charset="0"/>
              </a:rPr>
              <a:t>R </a:t>
            </a:r>
            <a:r>
              <a:rPr lang="hu-HU" dirty="0" smtClean="0">
                <a:latin typeface="MaplePi"/>
                <a:cs typeface="Arial" pitchFamily="34" charset="0"/>
              </a:rPr>
              <a:t>® 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E :	 </a:t>
            </a:r>
            <a:r>
              <a:rPr lang="hu-HU" b="1" dirty="0" smtClean="0">
                <a:latin typeface="Arial" pitchFamily="34" charset="0"/>
                <a:cs typeface="Arial" pitchFamily="34" charset="0"/>
              </a:rPr>
              <a:t>R</a:t>
            </a:r>
            <a:r>
              <a:rPr lang="hu-HU" baseline="-2500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hu-H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dirty="0">
                <a:latin typeface="MaplePi"/>
                <a:cs typeface="Arial" pitchFamily="34" charset="0"/>
              </a:rPr>
              <a:t>® </a:t>
            </a:r>
            <a:r>
              <a:rPr lang="hu-HU" dirty="0">
                <a:latin typeface="Arial" pitchFamily="34" charset="0"/>
                <a:cs typeface="Arial" pitchFamily="34" charset="0"/>
              </a:rPr>
              <a:t>E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 , C</a:t>
            </a:r>
            <a:r>
              <a:rPr lang="hu-HU" baseline="-25000" dirty="0" smtClean="0">
                <a:latin typeface="Arial" pitchFamily="34" charset="0"/>
                <a:cs typeface="Arial" pitchFamily="34" charset="0"/>
              </a:rPr>
              <a:t>3 </a:t>
            </a:r>
            <a:r>
              <a:rPr lang="hu-HU" dirty="0" smtClean="0">
                <a:latin typeface="MaplePi"/>
                <a:cs typeface="Arial" pitchFamily="34" charset="0"/>
              </a:rPr>
              <a:t>• </a:t>
            </a:r>
            <a:r>
              <a:rPr lang="hu-HU" b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/3</a:t>
            </a:r>
            <a:r>
              <a:rPr lang="hu-H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dirty="0">
                <a:latin typeface="MaplePi"/>
                <a:cs typeface="Arial" pitchFamily="34" charset="0"/>
              </a:rPr>
              <a:t>® 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hu-HU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 , m •</a:t>
            </a:r>
            <a:r>
              <a:rPr lang="hu-HU" dirty="0" smtClean="0">
                <a:latin typeface="MaplePi"/>
                <a:cs typeface="Arial" pitchFamily="34" charset="0"/>
              </a:rPr>
              <a:t> </a:t>
            </a:r>
            <a:r>
              <a:rPr lang="hu-HU" b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/2</a:t>
            </a:r>
            <a:r>
              <a:rPr lang="hu-H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dirty="0">
                <a:latin typeface="MaplePi"/>
                <a:cs typeface="Arial" pitchFamily="34" charset="0"/>
              </a:rPr>
              <a:t>® </a:t>
            </a:r>
            <a:r>
              <a:rPr lang="hu-HU" dirty="0">
                <a:latin typeface="Arial" pitchFamily="34" charset="0"/>
                <a:cs typeface="Arial" pitchFamily="34" charset="0"/>
              </a:rPr>
              <a:t>m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 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0"/>
            <a:ext cx="9144000" cy="830997"/>
            <a:chOff x="0" y="0"/>
            <a:chExt cx="9144000" cy="830997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9144000" cy="83099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783289" y="147935"/>
              <a:ext cx="35381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2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Kristályok szimmetriái</a:t>
              </a:r>
              <a:endPara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026" name="Picture 2" descr="i-hexnum.png (180×206)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00000">
            <a:off x="3619500" y="2882141"/>
            <a:ext cx="171450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-hexnum.png (180×206)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00000">
            <a:off x="3624812" y="2879122"/>
            <a:ext cx="171450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-hexnum.png (180×206)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00000">
            <a:off x="495300" y="2881501"/>
            <a:ext cx="171450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-hexnum.png (180×206)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00000">
            <a:off x="500612" y="2878482"/>
            <a:ext cx="171450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-hexnum.png (180×206)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00000">
            <a:off x="6819900" y="2881501"/>
            <a:ext cx="171450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-hexnum.png (180×206)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00000">
            <a:off x="6825212" y="2878482"/>
            <a:ext cx="171450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172622" y="2353336"/>
            <a:ext cx="476346" cy="430887"/>
            <a:chOff x="1096422" y="6127899"/>
            <a:chExt cx="476346" cy="430887"/>
          </a:xfrm>
        </p:grpSpPr>
        <p:cxnSp>
          <p:nvCxnSpPr>
            <p:cNvPr id="12" name="Straight Arrow Connector 11"/>
            <p:cNvCxnSpPr/>
            <p:nvPr/>
          </p:nvCxnSpPr>
          <p:spPr>
            <a:xfrm>
              <a:off x="1143000" y="6553200"/>
              <a:ext cx="42976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096422" y="6127899"/>
              <a:ext cx="38824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200" b="1" dirty="0" smtClean="0">
                  <a:latin typeface="Arial" pitchFamily="34" charset="0"/>
                  <a:cs typeface="Arial" pitchFamily="34" charset="0"/>
                </a:rPr>
                <a:t>R</a:t>
              </a:r>
              <a:endParaRPr lang="en-US" sz="22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962400" y="2397637"/>
            <a:ext cx="961581" cy="461665"/>
            <a:chOff x="3517303" y="6248400"/>
            <a:chExt cx="961581" cy="461665"/>
          </a:xfrm>
        </p:grpSpPr>
        <p:sp>
          <p:nvSpPr>
            <p:cNvPr id="16" name="Circular Arrow 15"/>
            <p:cNvSpPr>
              <a:spLocks noChangeAspect="1"/>
            </p:cNvSpPr>
            <p:nvPr/>
          </p:nvSpPr>
          <p:spPr>
            <a:xfrm>
              <a:off x="4038600" y="6265316"/>
              <a:ext cx="440284" cy="440284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2704940"/>
                <a:gd name="adj5" fmla="val 12500"/>
              </a:avLst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517303" y="6248400"/>
              <a:ext cx="5212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400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hu-HU" sz="2400" baseline="-25000" dirty="0" smtClean="0">
                  <a:latin typeface="Arial" pitchFamily="34" charset="0"/>
                  <a:cs typeface="Arial" pitchFamily="34" charset="0"/>
                </a:rPr>
                <a:t>n</a:t>
              </a:r>
              <a:endParaRPr lang="en-US" sz="2400" baseline="-25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173433" y="2397637"/>
            <a:ext cx="517346" cy="2604920"/>
            <a:chOff x="7483654" y="6096000"/>
            <a:chExt cx="517346" cy="2604920"/>
          </a:xfrm>
        </p:grpSpPr>
        <p:cxnSp>
          <p:nvCxnSpPr>
            <p:cNvPr id="19" name="Straight Connector 18"/>
            <p:cNvCxnSpPr/>
            <p:nvPr/>
          </p:nvCxnSpPr>
          <p:spPr>
            <a:xfrm flipV="1">
              <a:off x="8001000" y="6127899"/>
              <a:ext cx="0" cy="2573021"/>
            </a:xfrm>
            <a:prstGeom prst="line">
              <a:avLst/>
            </a:prstGeom>
            <a:ln w="317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7483654" y="6096000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400" dirty="0">
                  <a:latin typeface="Arial" pitchFamily="34" charset="0"/>
                  <a:cs typeface="Arial" pitchFamily="34" charset="0"/>
                </a:rPr>
                <a:t>m</a:t>
              </a:r>
              <a:endParaRPr lang="en-US" sz="2400" baseline="-25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1233867" y="3337679"/>
            <a:ext cx="332033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Eltolások: mindig részcsoportja</a:t>
            </a:r>
          </a:p>
          <a:p>
            <a:r>
              <a:rPr lang="hu-HU" dirty="0"/>
              <a:t>a</a:t>
            </a:r>
            <a:r>
              <a:rPr lang="hu-HU" dirty="0" smtClean="0"/>
              <a:t> tércsoportnak, generátorai az</a:t>
            </a:r>
          </a:p>
          <a:p>
            <a:r>
              <a:rPr lang="hu-HU" dirty="0" smtClean="0"/>
              <a:t>elemi rácsvektorok. A többi szim-</a:t>
            </a:r>
          </a:p>
          <a:p>
            <a:r>
              <a:rPr lang="hu-HU" dirty="0" smtClean="0"/>
              <a:t>metria művelet is részcsoport kell</a:t>
            </a:r>
          </a:p>
          <a:p>
            <a:r>
              <a:rPr lang="hu-HU" dirty="0"/>
              <a:t>l</a:t>
            </a:r>
            <a:r>
              <a:rPr lang="hu-HU" dirty="0" smtClean="0"/>
              <a:t>egyen. </a:t>
            </a:r>
          </a:p>
          <a:p>
            <a:endParaRPr lang="hu-HU" dirty="0" smtClean="0"/>
          </a:p>
          <a:p>
            <a:r>
              <a:rPr lang="hu-HU" dirty="0" smtClean="0"/>
              <a:t>Szimmorf kristály:</a:t>
            </a:r>
          </a:p>
          <a:p>
            <a:r>
              <a:rPr lang="hu-HU" dirty="0" smtClean="0"/>
              <a:t>nincsenek törteltolások.</a:t>
            </a:r>
          </a:p>
          <a:p>
            <a:endParaRPr lang="hu-HU" dirty="0"/>
          </a:p>
          <a:p>
            <a:r>
              <a:rPr lang="hu-HU" dirty="0" smtClean="0"/>
              <a:t>Nem szimmorf kristály:</a:t>
            </a:r>
          </a:p>
          <a:p>
            <a:r>
              <a:rPr lang="hu-HU" dirty="0" smtClean="0"/>
              <a:t>vannak törteltolások.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9095893" y="953869"/>
            <a:ext cx="39158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Idealizált kép, hiszen feltételezi, hogy</a:t>
            </a:r>
          </a:p>
          <a:p>
            <a:r>
              <a:rPr lang="hu-HU" dirty="0" smtClean="0"/>
              <a:t>a kristály végtelen és teljesen szabályos,</a:t>
            </a:r>
          </a:p>
          <a:p>
            <a:r>
              <a:rPr lang="hu-HU" dirty="0" smtClean="0"/>
              <a:t>Tehát az atomok nem mozoghatnak és</a:t>
            </a:r>
          </a:p>
          <a:p>
            <a:r>
              <a:rPr lang="hu-HU" dirty="0" smtClean="0"/>
              <a:t>nincs egyetlen hibahely sem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26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05 -0.000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796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4325489" y="3267748"/>
            <a:ext cx="4741961" cy="2843971"/>
            <a:chOff x="4401554" y="3175829"/>
            <a:chExt cx="4741961" cy="2843971"/>
          </a:xfrm>
        </p:grpSpPr>
        <p:grpSp>
          <p:nvGrpSpPr>
            <p:cNvPr id="29" name="Group 45"/>
            <p:cNvGrpSpPr>
              <a:grpSpLocks noChangeAspect="1"/>
            </p:cNvGrpSpPr>
            <p:nvPr/>
          </p:nvGrpSpPr>
          <p:grpSpPr bwMode="auto">
            <a:xfrm>
              <a:off x="4401554" y="3175829"/>
              <a:ext cx="4741961" cy="2747344"/>
              <a:chOff x="-425" y="1358"/>
              <a:chExt cx="2123" cy="1230"/>
            </a:xfrm>
          </p:grpSpPr>
          <p:pic>
            <p:nvPicPr>
              <p:cNvPr id="30" name="Picture 9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123" t="11522" r="10561" b="32645"/>
              <a:stretch>
                <a:fillRect/>
              </a:stretch>
            </p:blipFill>
            <p:spPr bwMode="auto">
              <a:xfrm>
                <a:off x="88" y="1396"/>
                <a:ext cx="1606" cy="1192"/>
              </a:xfrm>
              <a:prstGeom prst="rect">
                <a:avLst/>
              </a:prstGeom>
              <a:noFill/>
              <a:ln w="25400">
                <a:solidFill>
                  <a:schemeClr val="bg1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10"/>
              <p:cNvGrpSpPr>
                <a:grpSpLocks noChangeAspect="1"/>
              </p:cNvGrpSpPr>
              <p:nvPr/>
            </p:nvGrpSpPr>
            <p:grpSpPr bwMode="auto">
              <a:xfrm>
                <a:off x="1233" y="1369"/>
                <a:ext cx="321" cy="527"/>
                <a:chOff x="4995" y="1155"/>
                <a:chExt cx="431" cy="739"/>
              </a:xfrm>
            </p:grpSpPr>
            <p:grpSp>
              <p:nvGrpSpPr>
                <p:cNvPr id="39" name="Group 11"/>
                <p:cNvGrpSpPr>
                  <a:grpSpLocks noChangeAspect="1"/>
                </p:cNvGrpSpPr>
                <p:nvPr/>
              </p:nvGrpSpPr>
              <p:grpSpPr bwMode="auto">
                <a:xfrm>
                  <a:off x="5227" y="1378"/>
                  <a:ext cx="199" cy="516"/>
                  <a:chOff x="5227" y="1378"/>
                  <a:chExt cx="199" cy="516"/>
                </a:xfrm>
              </p:grpSpPr>
              <p:sp>
                <p:nvSpPr>
                  <p:cNvPr id="41" name="Line 12"/>
                  <p:cNvSpPr>
                    <a:spLocks noChangeAspect="1" noChangeShapeType="1"/>
                  </p:cNvSpPr>
                  <p:nvPr/>
                </p:nvSpPr>
                <p:spPr bwMode="auto">
                  <a:xfrm rot="480000">
                    <a:off x="5276" y="1553"/>
                    <a:ext cx="150" cy="341"/>
                  </a:xfrm>
                  <a:prstGeom prst="line">
                    <a:avLst/>
                  </a:prstGeom>
                  <a:noFill/>
                  <a:ln w="22225">
                    <a:solidFill>
                      <a:srgbClr val="333399"/>
                    </a:solidFill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2" name="Line 1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5227" y="1392"/>
                    <a:ext cx="66" cy="149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" name="Line 14"/>
                  <p:cNvSpPr>
                    <a:spLocks noChangeAspect="1" noChangeShapeType="1"/>
                  </p:cNvSpPr>
                  <p:nvPr/>
                </p:nvSpPr>
                <p:spPr bwMode="auto">
                  <a:xfrm rot="1620000" flipH="1">
                    <a:off x="5234" y="1378"/>
                    <a:ext cx="113" cy="49"/>
                  </a:xfrm>
                  <a:prstGeom prst="line">
                    <a:avLst/>
                  </a:prstGeom>
                  <a:noFill/>
                  <a:ln w="6350">
                    <a:solidFill>
                      <a:srgbClr val="333333"/>
                    </a:solidFill>
                    <a:round/>
                    <a:headEnd type="triangle" w="sm" len="sm"/>
                    <a:tailEnd type="triangl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0" name="Text Box 1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995" y="1155"/>
                  <a:ext cx="155" cy="2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endParaRPr lang="en-US" sz="1400" b="1">
                    <a:solidFill>
                      <a:srgbClr val="FF3300"/>
                    </a:solidFill>
                    <a:latin typeface="Comic Sans MS" pitchFamily="66" charset="0"/>
                  </a:endParaRPr>
                </a:p>
              </p:txBody>
            </p:sp>
          </p:grpSp>
          <p:sp>
            <p:nvSpPr>
              <p:cNvPr id="32" name="Line 17"/>
              <p:cNvSpPr>
                <a:spLocks noChangeAspect="1" noChangeShapeType="1"/>
              </p:cNvSpPr>
              <p:nvPr/>
            </p:nvSpPr>
            <p:spPr bwMode="auto">
              <a:xfrm flipV="1">
                <a:off x="1506" y="1452"/>
                <a:ext cx="0" cy="546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Line 18"/>
              <p:cNvSpPr>
                <a:spLocks noChangeAspect="1" noChangeShapeType="1"/>
              </p:cNvSpPr>
              <p:nvPr/>
            </p:nvSpPr>
            <p:spPr bwMode="auto">
              <a:xfrm rot="21480000" flipV="1">
                <a:off x="402" y="1824"/>
                <a:ext cx="443" cy="21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19"/>
              <p:cNvSpPr>
                <a:spLocks noChangeAspect="1" noChangeShapeType="1"/>
              </p:cNvSpPr>
              <p:nvPr/>
            </p:nvSpPr>
            <p:spPr bwMode="auto">
              <a:xfrm rot="21480000" flipV="1">
                <a:off x="210" y="1728"/>
                <a:ext cx="432" cy="207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Text Box 21"/>
              <p:cNvSpPr txBox="1">
                <a:spLocks noChangeAspect="1" noChangeArrowheads="1"/>
              </p:cNvSpPr>
              <p:nvPr/>
            </p:nvSpPr>
            <p:spPr bwMode="auto">
              <a:xfrm>
                <a:off x="286" y="1710"/>
                <a:ext cx="720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0"/>
                      </a:schemeClr>
                    </a:solidFill>
                  </a14:hiddenFill>
                </a:ext>
                <a:ext uri="{91240B29-F687-4F45-9708-019B960494DF}">
                  <a14:hiddenLine xmlns:a14="http://schemas.microsoft.com/office/drawing/2010/main" w="6350" cap="rnd">
                    <a:solidFill>
                      <a:srgbClr val="C0C0C0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hu-HU" sz="1500" dirty="0">
                    <a:solidFill>
                      <a:srgbClr val="333399"/>
                    </a:solidFill>
                    <a:latin typeface="Arial" pitchFamily="34" charset="0"/>
                    <a:cs typeface="Arial" pitchFamily="34" charset="0"/>
                  </a:rPr>
                  <a:t>-B</a:t>
                </a:r>
                <a:endParaRPr lang="en-US" sz="1500" dirty="0">
                  <a:solidFill>
                    <a:srgbClr val="333399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6" name="Text Box 22"/>
              <p:cNvSpPr txBox="1">
                <a:spLocks noChangeAspect="1" noChangeArrowheads="1"/>
              </p:cNvSpPr>
              <p:nvPr/>
            </p:nvSpPr>
            <p:spPr bwMode="auto">
              <a:xfrm>
                <a:off x="1366" y="1378"/>
                <a:ext cx="332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0"/>
                      </a:schemeClr>
                    </a:solidFill>
                  </a14:hiddenFill>
                </a:ext>
                <a:ext uri="{91240B29-F687-4F45-9708-019B960494DF}">
                  <a14:hiddenLine xmlns:a14="http://schemas.microsoft.com/office/drawing/2010/main" w="6350" cap="rnd">
                    <a:solidFill>
                      <a:srgbClr val="C0C0C0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hu-HU" sz="1500" dirty="0">
                    <a:solidFill>
                      <a:srgbClr val="333399"/>
                    </a:solidFill>
                    <a:latin typeface="Arial" pitchFamily="34" charset="0"/>
                    <a:cs typeface="Arial" pitchFamily="34" charset="0"/>
                  </a:rPr>
                  <a:t>-</a:t>
                </a:r>
                <a:r>
                  <a:rPr lang="el-GR" sz="1500" dirty="0">
                    <a:solidFill>
                      <a:srgbClr val="333399"/>
                    </a:solidFill>
                    <a:latin typeface="Arial" pitchFamily="34" charset="0"/>
                    <a:cs typeface="Arial" pitchFamily="34" charset="0"/>
                  </a:rPr>
                  <a:t>θ</a:t>
                </a:r>
                <a:r>
                  <a:rPr lang="hu-HU" sz="1500" dirty="0">
                    <a:solidFill>
                      <a:srgbClr val="333399"/>
                    </a:solidFill>
                    <a:latin typeface="Arial" pitchFamily="34" charset="0"/>
                    <a:cs typeface="Arial" pitchFamily="34" charset="0"/>
                  </a:rPr>
                  <a:t>  </a:t>
                </a:r>
                <a:r>
                  <a:rPr lang="hu-HU" sz="1500" dirty="0">
                    <a:solidFill>
                      <a:srgbClr val="FF3300"/>
                    </a:solidFill>
                    <a:latin typeface="Arial" pitchFamily="34" charset="0"/>
                    <a:cs typeface="Arial" pitchFamily="34" charset="0"/>
                  </a:rPr>
                  <a:t>+</a:t>
                </a:r>
                <a:r>
                  <a:rPr lang="el-GR" sz="1500" dirty="0">
                    <a:solidFill>
                      <a:srgbClr val="FF3300"/>
                    </a:solidFill>
                    <a:latin typeface="Arial" pitchFamily="34" charset="0"/>
                    <a:cs typeface="Arial" pitchFamily="34" charset="0"/>
                  </a:rPr>
                  <a:t>θ</a:t>
                </a:r>
              </a:p>
            </p:txBody>
          </p:sp>
          <p:sp>
            <p:nvSpPr>
              <p:cNvPr id="37" name="AutoShape 26"/>
              <p:cNvSpPr>
                <a:spLocks noChangeArrowheads="1"/>
              </p:cNvSpPr>
              <p:nvPr/>
            </p:nvSpPr>
            <p:spPr bwMode="auto">
              <a:xfrm>
                <a:off x="-425" y="1358"/>
                <a:ext cx="1680" cy="201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73000"/>
                      </a:schemeClr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hu-HU" sz="1700" b="1" dirty="0">
                    <a:latin typeface="Arial" pitchFamily="34" charset="0"/>
                    <a:cs typeface="Arial" pitchFamily="34" charset="0"/>
                  </a:rPr>
                  <a:t>Faraday </a:t>
                </a:r>
                <a:r>
                  <a:rPr lang="hu-HU" sz="1700" b="1" dirty="0" smtClean="0">
                    <a:latin typeface="Arial" pitchFamily="34" charset="0"/>
                    <a:cs typeface="Arial" pitchFamily="34" charset="0"/>
                  </a:rPr>
                  <a:t>effektus</a:t>
                </a:r>
                <a:endParaRPr lang="en-US" sz="17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" name="Text Box 43"/>
              <p:cNvSpPr txBox="1">
                <a:spLocks noChangeAspect="1" noChangeArrowheads="1"/>
              </p:cNvSpPr>
              <p:nvPr/>
            </p:nvSpPr>
            <p:spPr bwMode="auto">
              <a:xfrm>
                <a:off x="438" y="1806"/>
                <a:ext cx="720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0"/>
                      </a:schemeClr>
                    </a:solidFill>
                  </a14:hiddenFill>
                </a:ext>
                <a:ext uri="{91240B29-F687-4F45-9708-019B960494DF}">
                  <a14:hiddenLine xmlns:a14="http://schemas.microsoft.com/office/drawing/2010/main" w="6350" cap="rnd">
                    <a:solidFill>
                      <a:srgbClr val="C0C0C0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hu-HU" sz="150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hu-HU" sz="1500" dirty="0">
                    <a:solidFill>
                      <a:srgbClr val="FF3300"/>
                    </a:solidFill>
                    <a:latin typeface="Arial" pitchFamily="34" charset="0"/>
                    <a:cs typeface="Arial" pitchFamily="34" charset="0"/>
                  </a:rPr>
                  <a:t>+B</a:t>
                </a:r>
                <a:endParaRPr lang="en-US" sz="1500" dirty="0">
                  <a:solidFill>
                    <a:srgbClr val="FF33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4" name="Rectangle 43"/>
            <p:cNvSpPr/>
            <p:nvPr/>
          </p:nvSpPr>
          <p:spPr>
            <a:xfrm>
              <a:off x="5384322" y="5638800"/>
              <a:ext cx="2286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/>
              <p:cNvSpPr/>
              <p:nvPr/>
            </p:nvSpPr>
            <p:spPr>
              <a:xfrm>
                <a:off x="5482117" y="1752600"/>
                <a:ext cx="3192925" cy="9876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hu-HU" sz="2200" i="1" smtClean="0">
                              <a:latin typeface="Cambria Math" panose="02040503050406030204" pitchFamily="18" charset="0"/>
                              <a:ea typeface="Cambria Math"/>
                              <a:cs typeface="Arial" pitchFamily="34" charset="0"/>
                            </a:rPr>
                          </m:ctrlPr>
                        </m:accPr>
                        <m:e>
                          <m:r>
                            <a:rPr lang="hu-HU" sz="2200" i="1" smtClean="0"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𝜖</m:t>
                          </m:r>
                        </m:e>
                      </m:acc>
                      <m:r>
                        <a:rPr lang="hu-HU" sz="2200" b="0" i="1" smtClean="0">
                          <a:latin typeface="Cambria Math"/>
                          <a:ea typeface="Cambria Math"/>
                          <a:cs typeface="Arial" pitchFamily="34" charset="0"/>
                        </a:rPr>
                        <m:t>(</m:t>
                      </m:r>
                      <m:r>
                        <a:rPr lang="hu-HU" sz="2200" b="0" i="1" smtClean="0">
                          <a:latin typeface="Cambria Math"/>
                          <a:ea typeface="Cambria Math"/>
                          <a:cs typeface="Arial" pitchFamily="34" charset="0"/>
                        </a:rPr>
                        <m:t>𝜔</m:t>
                      </m:r>
                      <m:r>
                        <a:rPr lang="hu-HU" sz="2200" b="0" i="1" smtClean="0">
                          <a:latin typeface="Cambria Math"/>
                          <a:ea typeface="Cambria Math"/>
                          <a:cs typeface="Arial" pitchFamily="34" charset="0"/>
                        </a:rPr>
                        <m:t>)=</m:t>
                      </m:r>
                      <m:d>
                        <m:dPr>
                          <m:begChr m:val="["/>
                          <m:endChr m:val="]"/>
                          <m:ctrlPr>
                            <a:rPr lang="hu-HU" sz="2200" i="1" dirty="0" smtClean="0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hu-HU" sz="2200" i="1" dirty="0" smtClean="0"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hu-HU" sz="2200" i="0" smtClean="0">
                                    <a:latin typeface="Cambria Math"/>
                                    <a:ea typeface="Cambria Math"/>
                                    <a:cs typeface="Arial" pitchFamily="34" charset="0"/>
                                  </a:rPr>
                                  <m:t>ϵ</m:t>
                                </m:r>
                                <m:r>
                                  <m:rPr>
                                    <m:brk m:alnAt="7"/>
                                  </m:rPr>
                                  <a:rPr lang="hu-HU" sz="2200" b="0" i="1" baseline="-25000" dirty="0" smtClean="0">
                                    <a:latin typeface="Cambria Math"/>
                                    <a:cs typeface="Arial" pitchFamily="34" charset="0"/>
                                  </a:rPr>
                                  <m:t>𝑥</m:t>
                                </m:r>
                                <m:r>
                                  <a:rPr lang="hu-HU" sz="2200" b="0" i="1" baseline="-25000" dirty="0" smtClean="0">
                                    <a:latin typeface="Cambria Math"/>
                                    <a:cs typeface="Arial" pitchFamily="34" charset="0"/>
                                  </a:rPr>
                                  <m:t>𝑥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hu-HU" sz="2200" i="0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cs typeface="Arial" pitchFamily="34" charset="0"/>
                                  </a:rPr>
                                  <m:t>ϵ</m:t>
                                </m:r>
                                <m:r>
                                  <m:rPr>
                                    <m:brk m:alnAt="7"/>
                                  </m:rPr>
                                  <a:rPr lang="hu-HU" sz="2200" b="0" i="1" baseline="-25000" dirty="0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  <a:cs typeface="Arial" pitchFamily="34" charset="0"/>
                                  </a:rPr>
                                  <m:t>𝑥</m:t>
                                </m:r>
                                <m:r>
                                  <a:rPr lang="hu-HU" sz="2200" b="0" i="1" baseline="-25000" dirty="0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  <a:cs typeface="Arial" pitchFamily="34" charset="0"/>
                                  </a:rPr>
                                  <m:t>𝑦</m:t>
                                </m:r>
                              </m:e>
                              <m:e>
                                <m:r>
                                  <a:rPr lang="hu-HU" sz="2200" b="0" i="1" dirty="0" smtClean="0">
                                    <a:latin typeface="Cambria Math"/>
                                    <a:cs typeface="Arial" pitchFamily="34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hu-HU" sz="2200" b="0" i="1" dirty="0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  <a:cs typeface="Arial" pitchFamily="34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hu-HU" sz="2200" i="0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cs typeface="Arial" pitchFamily="34" charset="0"/>
                                  </a:rPr>
                                  <m:t>ϵ</m:t>
                                </m:r>
                                <m:r>
                                  <m:rPr>
                                    <m:brk m:alnAt="7"/>
                                  </m:rPr>
                                  <a:rPr lang="hu-HU" sz="2200" b="0" i="1" baseline="-25000" dirty="0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  <a:cs typeface="Arial" pitchFamily="34" charset="0"/>
                                  </a:rPr>
                                  <m:t>𝑥</m:t>
                                </m:r>
                                <m:r>
                                  <a:rPr lang="hu-HU" sz="2200" b="0" i="1" baseline="-25000" dirty="0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  <a:cs typeface="Arial" pitchFamily="34" charset="0"/>
                                  </a:rPr>
                                  <m:t>𝑦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hu-HU" sz="2200" i="0" smtClean="0">
                                    <a:latin typeface="Cambria Math"/>
                                    <a:ea typeface="Cambria Math"/>
                                    <a:cs typeface="Arial" pitchFamily="34" charset="0"/>
                                  </a:rPr>
                                  <m:t>ϵ</m:t>
                                </m:r>
                                <m:r>
                                  <m:rPr>
                                    <m:brk m:alnAt="7"/>
                                  </m:rPr>
                                  <a:rPr lang="hu-HU" sz="2200" b="0" i="1" baseline="-25000" dirty="0" smtClean="0">
                                    <a:latin typeface="Cambria Math"/>
                                    <a:cs typeface="Arial" pitchFamily="34" charset="0"/>
                                  </a:rPr>
                                  <m:t>𝑥</m:t>
                                </m:r>
                                <m:r>
                                  <a:rPr lang="hu-HU" sz="2200" b="0" i="1" baseline="-25000" dirty="0" smtClean="0">
                                    <a:latin typeface="Cambria Math"/>
                                    <a:cs typeface="Arial" pitchFamily="34" charset="0"/>
                                  </a:rPr>
                                  <m:t>𝑥</m:t>
                                </m:r>
                              </m:e>
                              <m:e>
                                <m:r>
                                  <a:rPr lang="hu-HU" sz="2200" b="0" i="1" dirty="0" smtClean="0">
                                    <a:latin typeface="Cambria Math"/>
                                    <a:cs typeface="Arial" pitchFamily="34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hu-HU" sz="2200" b="0" i="1" dirty="0" smtClean="0">
                                    <a:latin typeface="Cambria Math"/>
                                    <a:cs typeface="Arial" pitchFamily="34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hu-HU" sz="2200" b="0" i="1" dirty="0" smtClean="0">
                                    <a:latin typeface="Cambria Math"/>
                                    <a:cs typeface="Arial" pitchFamily="34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hu-HU" sz="2200" i="0" smtClean="0">
                                    <a:latin typeface="Cambria Math"/>
                                    <a:ea typeface="Cambria Math"/>
                                    <a:cs typeface="Arial" pitchFamily="34" charset="0"/>
                                  </a:rPr>
                                  <m:t>ϵ</m:t>
                                </m:r>
                                <m:r>
                                  <a:rPr lang="hu-HU" sz="2200" b="0" i="1" baseline="-25000" smtClean="0">
                                    <a:latin typeface="Cambria Math"/>
                                    <a:ea typeface="Cambria Math"/>
                                    <a:cs typeface="Arial" pitchFamily="34" charset="0"/>
                                  </a:rPr>
                                  <m:t>𝑧𝑧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1" name="Rectangle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2117" y="1752600"/>
                <a:ext cx="3192925" cy="98764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Notched Right Arrow 61"/>
          <p:cNvSpPr/>
          <p:nvPr/>
        </p:nvSpPr>
        <p:spPr>
          <a:xfrm>
            <a:off x="4114800" y="1981200"/>
            <a:ext cx="762000" cy="518110"/>
          </a:xfrm>
          <a:prstGeom prst="notched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2150111" y="147935"/>
            <a:ext cx="4804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Mágnesezettség optikai mérése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304800" y="754049"/>
            <a:ext cx="3360420" cy="2674620"/>
            <a:chOff x="76200" y="973568"/>
            <a:chExt cx="3733800" cy="2971800"/>
          </a:xfrm>
        </p:grpSpPr>
        <p:grpSp>
          <p:nvGrpSpPr>
            <p:cNvPr id="67" name="Group 66"/>
            <p:cNvGrpSpPr/>
            <p:nvPr/>
          </p:nvGrpSpPr>
          <p:grpSpPr>
            <a:xfrm>
              <a:off x="76200" y="973568"/>
              <a:ext cx="3659052" cy="2875629"/>
              <a:chOff x="2215032" y="1102011"/>
              <a:chExt cx="3659052" cy="2875629"/>
            </a:xfrm>
          </p:grpSpPr>
          <p:pic>
            <p:nvPicPr>
              <p:cNvPr id="68" name="Picture 4"/>
              <p:cNvPicPr>
                <a:picLocks noChangeAspect="1" noChangeArrowheads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t="53284" r="73030" b="1716"/>
              <a:stretch/>
            </p:blipFill>
            <p:spPr bwMode="auto">
              <a:xfrm rot="120000">
                <a:off x="2635661" y="1492703"/>
                <a:ext cx="2353193" cy="23531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69" name="Straight Connector 68"/>
              <p:cNvCxnSpPr/>
              <p:nvPr/>
            </p:nvCxnSpPr>
            <p:spPr>
              <a:xfrm>
                <a:off x="3821875" y="1409395"/>
                <a:ext cx="0" cy="73152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3821875" y="2507870"/>
                <a:ext cx="0" cy="91440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3821875" y="3703320"/>
                <a:ext cx="0" cy="27432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/>
              <p:cNvSpPr txBox="1"/>
              <p:nvPr/>
            </p:nvSpPr>
            <p:spPr>
              <a:xfrm>
                <a:off x="3614137" y="1102011"/>
                <a:ext cx="4363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dirty="0" smtClean="0">
                    <a:latin typeface="Arial" pitchFamily="34" charset="0"/>
                    <a:cs typeface="Arial" pitchFamily="34" charset="0"/>
                  </a:rPr>
                  <a:t>C</a:t>
                </a:r>
                <a:r>
                  <a:rPr lang="hu-HU" baseline="-25000" dirty="0" smtClean="0">
                    <a:latin typeface="Arial" pitchFamily="34" charset="0"/>
                    <a:cs typeface="Arial" pitchFamily="34" charset="0"/>
                  </a:rPr>
                  <a:t>4</a:t>
                </a:r>
                <a:endParaRPr lang="en-US" baseline="-25000" dirty="0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73" name="Straight Connector 72"/>
              <p:cNvCxnSpPr/>
              <p:nvPr/>
            </p:nvCxnSpPr>
            <p:spPr>
              <a:xfrm rot="5160000">
                <a:off x="3487562" y="2240147"/>
                <a:ext cx="0" cy="950976"/>
              </a:xfrm>
              <a:prstGeom prst="line">
                <a:avLst/>
              </a:prstGeom>
              <a:ln w="25400">
                <a:solidFill>
                  <a:srgbClr val="92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5160000">
                <a:off x="2535072" y="2463661"/>
                <a:ext cx="0" cy="640080"/>
              </a:xfrm>
              <a:prstGeom prst="line">
                <a:avLst/>
              </a:prstGeom>
              <a:ln w="25400">
                <a:solidFill>
                  <a:srgbClr val="92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rot="5160000">
                <a:off x="5090598" y="2275635"/>
                <a:ext cx="0" cy="640080"/>
              </a:xfrm>
              <a:prstGeom prst="line">
                <a:avLst/>
              </a:prstGeom>
              <a:ln w="25400">
                <a:solidFill>
                  <a:srgbClr val="92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5160000">
                <a:off x="4321676" y="2387002"/>
                <a:ext cx="0" cy="530352"/>
              </a:xfrm>
              <a:prstGeom prst="line">
                <a:avLst/>
              </a:prstGeom>
              <a:ln w="25400">
                <a:solidFill>
                  <a:srgbClr val="92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TextBox 76"/>
              <p:cNvSpPr txBox="1"/>
              <p:nvPr/>
            </p:nvSpPr>
            <p:spPr>
              <a:xfrm>
                <a:off x="5386450" y="2361993"/>
                <a:ext cx="4876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dirty="0" smtClean="0">
                    <a:solidFill>
                      <a:srgbClr val="920000"/>
                    </a:solidFill>
                    <a:latin typeface="Arial" pitchFamily="34" charset="0"/>
                    <a:cs typeface="Arial" pitchFamily="34" charset="0"/>
                  </a:rPr>
                  <a:t>C</a:t>
                </a:r>
                <a:r>
                  <a:rPr lang="hu-HU" baseline="-25000" dirty="0" smtClean="0">
                    <a:solidFill>
                      <a:srgbClr val="920000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hu-HU" dirty="0" smtClean="0">
                    <a:solidFill>
                      <a:srgbClr val="920000"/>
                    </a:solidFill>
                    <a:latin typeface="Arial" pitchFamily="34" charset="0"/>
                    <a:cs typeface="Arial" pitchFamily="34" charset="0"/>
                  </a:rPr>
                  <a:t>’</a:t>
                </a:r>
                <a:endParaRPr lang="en-US" baseline="-25000" dirty="0">
                  <a:solidFill>
                    <a:srgbClr val="92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78" name="Straight Connector 77"/>
            <p:cNvCxnSpPr/>
            <p:nvPr/>
          </p:nvCxnSpPr>
          <p:spPr>
            <a:xfrm rot="6060000">
              <a:off x="1335733" y="1987803"/>
              <a:ext cx="0" cy="1005840"/>
            </a:xfrm>
            <a:prstGeom prst="line">
              <a:avLst/>
            </a:prstGeom>
            <a:ln w="25400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6060000">
              <a:off x="2502943" y="2161960"/>
              <a:ext cx="0" cy="1097280"/>
            </a:xfrm>
            <a:prstGeom prst="line">
              <a:avLst/>
            </a:prstGeom>
            <a:ln w="25400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6060000">
              <a:off x="467423" y="2047198"/>
              <a:ext cx="0" cy="548640"/>
            </a:xfrm>
            <a:prstGeom prst="line">
              <a:avLst/>
            </a:prstGeom>
            <a:ln w="25400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>
              <a:off x="3054643" y="2674761"/>
              <a:ext cx="4876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C</a:t>
              </a:r>
              <a:r>
                <a:rPr lang="hu-HU" baseline="-250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hu-HU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’</a:t>
              </a:r>
              <a:endParaRPr lang="en-US" baseline="-25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02556" y="1342900"/>
              <a:ext cx="478016" cy="369332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ysDot"/>
            </a:ln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i </a:t>
              </a:r>
              <a:r>
                <a:rPr lang="hu-HU" dirty="0" smtClean="0">
                  <a:solidFill>
                    <a:srgbClr val="FF0000"/>
                  </a:solidFill>
                  <a:latin typeface="MaplePi"/>
                  <a:cs typeface="Arial" pitchFamily="34" charset="0"/>
                </a:rPr>
                <a:t>Ä</a:t>
              </a:r>
              <a:endPara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3" name="Up Arrow 82"/>
            <p:cNvSpPr/>
            <p:nvPr/>
          </p:nvSpPr>
          <p:spPr>
            <a:xfrm>
              <a:off x="3096972" y="1114300"/>
              <a:ext cx="307185" cy="91440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325572" y="1380881"/>
              <a:ext cx="484428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800" b="1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M</a:t>
              </a:r>
              <a:endParaRPr lang="hu-HU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endParaRPr>
            </a:p>
            <a:p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2590800" y="3576036"/>
              <a:ext cx="104868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4/mm</a:t>
              </a:r>
              <a:r>
                <a:rPr lang="hu-HU" dirty="0" smtClean="0">
                  <a:latin typeface="Arial" pitchFamily="34" charset="0"/>
                  <a:cs typeface="Arial" pitchFamily="34" charset="0"/>
                </a:rPr>
                <a:t>’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m</a:t>
              </a:r>
              <a:r>
                <a:rPr lang="hu-HU" dirty="0" smtClean="0">
                  <a:latin typeface="Arial" pitchFamily="34" charset="0"/>
                  <a:cs typeface="Arial" pitchFamily="34" charset="0"/>
                </a:rPr>
                <a:t>’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7" name="TextBox 86"/>
          <p:cNvSpPr txBox="1"/>
          <p:nvPr/>
        </p:nvSpPr>
        <p:spPr>
          <a:xfrm>
            <a:off x="6098448" y="6028337"/>
            <a:ext cx="3121752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700" dirty="0" smtClean="0"/>
              <a:t>magneto-cirkuláris kettőstörés és</a:t>
            </a:r>
          </a:p>
          <a:p>
            <a:r>
              <a:rPr lang="hu-HU" sz="1700" dirty="0" smtClean="0"/>
              <a:t>dikroizmus,</a:t>
            </a:r>
            <a:r>
              <a:rPr lang="hu-HU" sz="1700" dirty="0"/>
              <a:t> </a:t>
            </a:r>
            <a:r>
              <a:rPr lang="hu-HU" sz="1700" dirty="0" smtClean="0"/>
              <a:t>Faraday effektus,</a:t>
            </a:r>
          </a:p>
          <a:p>
            <a:r>
              <a:rPr lang="hu-HU" sz="1700" dirty="0" smtClean="0"/>
              <a:t>magneto-optikai Kerr effektus</a:t>
            </a:r>
            <a:endParaRPr lang="en-US" sz="1700" dirty="0"/>
          </a:p>
        </p:txBody>
      </p:sp>
      <p:grpSp>
        <p:nvGrpSpPr>
          <p:cNvPr id="95" name="Group 94"/>
          <p:cNvGrpSpPr>
            <a:grpSpLocks noChangeAspect="1"/>
          </p:cNvGrpSpPr>
          <p:nvPr/>
        </p:nvGrpSpPr>
        <p:grpSpPr>
          <a:xfrm>
            <a:off x="8626" y="3800091"/>
            <a:ext cx="4690003" cy="2753109"/>
            <a:chOff x="381000" y="2857048"/>
            <a:chExt cx="5517650" cy="3238952"/>
          </a:xfrm>
        </p:grpSpPr>
        <p:pic>
          <p:nvPicPr>
            <p:cNvPr id="96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2857048"/>
              <a:ext cx="5517650" cy="3238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7" name="TextBox 96"/>
            <p:cNvSpPr txBox="1"/>
            <p:nvPr/>
          </p:nvSpPr>
          <p:spPr>
            <a:xfrm>
              <a:off x="2209800" y="3758724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b="1" dirty="0" smtClean="0"/>
                <a:t>k</a:t>
              </a:r>
              <a:endParaRPr lang="en-US" b="1" dirty="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2209800" y="5283438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b="1" dirty="0" smtClean="0"/>
                <a:t>k</a:t>
              </a:r>
              <a:endParaRPr lang="en-US" b="1" dirty="0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733800" y="3657600"/>
              <a:ext cx="3658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b="1" dirty="0" smtClean="0"/>
                <a:t>-k</a:t>
              </a:r>
              <a:endParaRPr lang="en-US" b="1" dirty="0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3733800" y="5210360"/>
              <a:ext cx="3658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b="1" dirty="0" smtClean="0"/>
                <a:t>-k</a:t>
              </a:r>
              <a:endParaRPr lang="en-US" b="1" dirty="0"/>
            </a:p>
          </p:txBody>
        </p:sp>
      </p:grpSp>
      <p:sp>
        <p:nvSpPr>
          <p:cNvPr id="101" name="Rectangle 100"/>
          <p:cNvSpPr/>
          <p:nvPr/>
        </p:nvSpPr>
        <p:spPr>
          <a:xfrm>
            <a:off x="1981200" y="4686751"/>
            <a:ext cx="838200" cy="7234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38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796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5" name="Picture 60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3" t="34380" r="47630" b="14502"/>
          <a:stretch>
            <a:fillRect/>
          </a:stretch>
        </p:blipFill>
        <p:spPr bwMode="auto">
          <a:xfrm>
            <a:off x="5575300" y="2914650"/>
            <a:ext cx="3492500" cy="3181350"/>
          </a:xfrm>
          <a:prstGeom prst="rect">
            <a:avLst/>
          </a:prstGeom>
          <a:noFill/>
          <a:ln w="25400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2488722" y="2438400"/>
            <a:ext cx="2998787" cy="2566987"/>
            <a:chOff x="5764213" y="4214813"/>
            <a:chExt cx="2998787" cy="2566987"/>
          </a:xfrm>
        </p:grpSpPr>
        <p:pic>
          <p:nvPicPr>
            <p:cNvPr id="66" name="Picture 61"/>
            <p:cNvPicPr>
              <a:picLocks noChangeAspect="1" noChangeArrowheads="1"/>
            </p:cNvPicPr>
            <p:nvPr/>
          </p:nvPicPr>
          <p:blipFill>
            <a:blip r:embed="rId3"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34" t="20003" r="16690" b="6625"/>
            <a:stretch>
              <a:fillRect/>
            </a:stretch>
          </p:blipFill>
          <p:spPr bwMode="auto">
            <a:xfrm>
              <a:off x="5764213" y="4214813"/>
              <a:ext cx="2998787" cy="2566987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" name="Straight Connector 4"/>
            <p:cNvCxnSpPr/>
            <p:nvPr/>
          </p:nvCxnSpPr>
          <p:spPr>
            <a:xfrm flipH="1" flipV="1">
              <a:off x="7696200" y="5489680"/>
              <a:ext cx="1066800" cy="369094"/>
            </a:xfrm>
            <a:prstGeom prst="line">
              <a:avLst/>
            </a:prstGeom>
            <a:ln w="41275" cmpd="tri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 flipV="1">
              <a:off x="7687574" y="5498306"/>
              <a:ext cx="1066800" cy="673894"/>
            </a:xfrm>
            <a:prstGeom prst="line">
              <a:avLst/>
            </a:prstGeom>
            <a:ln w="41275" cmpd="tri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57387"/>
            <a:ext cx="2262188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Rectangle 73"/>
          <p:cNvSpPr/>
          <p:nvPr/>
        </p:nvSpPr>
        <p:spPr>
          <a:xfrm>
            <a:off x="1134109" y="914400"/>
            <a:ext cx="695254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200" b="1" dirty="0" smtClean="0">
                <a:latin typeface="Arial" pitchFamily="34" charset="0"/>
                <a:cs typeface="Arial" pitchFamily="34" charset="0"/>
              </a:rPr>
              <a:t>Saját fejlesztésű magneto-optikai Kerr mikroszkóp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09600" y="1611868"/>
            <a:ext cx="13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Sr</a:t>
            </a:r>
            <a:r>
              <a:rPr lang="hu-HU" baseline="-25000" dirty="0" smtClean="0"/>
              <a:t>1-x</a:t>
            </a:r>
            <a:r>
              <a:rPr lang="hu-HU" dirty="0" smtClean="0"/>
              <a:t>Ca</a:t>
            </a:r>
            <a:r>
              <a:rPr lang="hu-HU" baseline="-25000" dirty="0" smtClean="0"/>
              <a:t>x</a:t>
            </a:r>
            <a:r>
              <a:rPr lang="hu-HU" dirty="0" smtClean="0"/>
              <a:t>RuO</a:t>
            </a:r>
            <a:r>
              <a:rPr lang="hu-HU" baseline="-25000" dirty="0" smtClean="0"/>
              <a:t>3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2560671" y="2086320"/>
            <a:ext cx="27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Helmholtz tekercs B=±0.2 T</a:t>
            </a:r>
            <a:endParaRPr lang="hu-HU" baseline="-25000" dirty="0" smtClean="0"/>
          </a:p>
        </p:txBody>
      </p:sp>
      <p:sp>
        <p:nvSpPr>
          <p:cNvPr id="77" name="TextBox 76"/>
          <p:cNvSpPr txBox="1"/>
          <p:nvPr/>
        </p:nvSpPr>
        <p:spPr>
          <a:xfrm>
            <a:off x="5943600" y="2534894"/>
            <a:ext cx="2844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Optikai mintatartó T=4-300K</a:t>
            </a:r>
            <a:endParaRPr lang="hu-HU" baseline="-25000" dirty="0" smtClean="0"/>
          </a:p>
        </p:txBody>
      </p:sp>
      <p:cxnSp>
        <p:nvCxnSpPr>
          <p:cNvPr id="78" name="Straight Connector 77"/>
          <p:cNvCxnSpPr/>
          <p:nvPr/>
        </p:nvCxnSpPr>
        <p:spPr>
          <a:xfrm flipH="1" flipV="1">
            <a:off x="8077200" y="4038600"/>
            <a:ext cx="990600" cy="657225"/>
          </a:xfrm>
          <a:prstGeom prst="line">
            <a:avLst/>
          </a:prstGeom>
          <a:ln w="41275" cmpd="tri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 flipV="1">
            <a:off x="8077200" y="4038600"/>
            <a:ext cx="990600" cy="1143000"/>
          </a:xfrm>
          <a:prstGeom prst="line">
            <a:avLst/>
          </a:prstGeom>
          <a:ln w="41275" cmpd="tri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150111" y="147935"/>
            <a:ext cx="4804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Mágnesezettség optikai mérése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81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796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50111" y="147935"/>
            <a:ext cx="4804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Mágnesezettség optikai mérése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880" y="852487"/>
            <a:ext cx="3093720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52487"/>
            <a:ext cx="3767137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9"/>
          <a:stretch/>
        </p:blipFill>
        <p:spPr bwMode="auto">
          <a:xfrm>
            <a:off x="2166747" y="3810000"/>
            <a:ext cx="3091053" cy="277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145" y="4036695"/>
            <a:ext cx="2726055" cy="198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71"/>
          <p:cNvSpPr txBox="1">
            <a:spLocks noChangeArrowheads="1"/>
          </p:cNvSpPr>
          <p:nvPr/>
        </p:nvSpPr>
        <p:spPr bwMode="auto">
          <a:xfrm>
            <a:off x="0" y="6553200"/>
            <a:ext cx="411773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sz="1300" dirty="0" smtClean="0">
                <a:solidFill>
                  <a:srgbClr val="0000CC"/>
                </a:solidFill>
              </a:rPr>
              <a:t>L. Demkó et </a:t>
            </a:r>
            <a:r>
              <a:rPr lang="hu-HU" sz="1300" dirty="0">
                <a:solidFill>
                  <a:srgbClr val="0000CC"/>
                </a:solidFill>
              </a:rPr>
              <a:t>al.,</a:t>
            </a:r>
            <a:r>
              <a:rPr lang="hu-HU" sz="1300" b="1" dirty="0">
                <a:solidFill>
                  <a:srgbClr val="0000CC"/>
                </a:solidFill>
              </a:rPr>
              <a:t> </a:t>
            </a:r>
            <a:r>
              <a:rPr lang="hu-HU" sz="1300" dirty="0">
                <a:solidFill>
                  <a:srgbClr val="0000CC"/>
                </a:solidFill>
              </a:rPr>
              <a:t>Phys. Rev. Lett. </a:t>
            </a:r>
            <a:r>
              <a:rPr lang="hu-HU" sz="1300" b="1" dirty="0" smtClean="0">
                <a:solidFill>
                  <a:srgbClr val="0000CC"/>
                </a:solidFill>
              </a:rPr>
              <a:t>108</a:t>
            </a:r>
            <a:r>
              <a:rPr lang="hu-HU" sz="1300" dirty="0" smtClean="0">
                <a:solidFill>
                  <a:srgbClr val="0000CC"/>
                </a:solidFill>
              </a:rPr>
              <a:t>, 185701 </a:t>
            </a:r>
            <a:r>
              <a:rPr lang="hu-HU" sz="1300" dirty="0">
                <a:solidFill>
                  <a:srgbClr val="0000CC"/>
                </a:solidFill>
              </a:rPr>
              <a:t>(</a:t>
            </a:r>
            <a:r>
              <a:rPr lang="hu-HU" sz="1300" dirty="0" smtClean="0">
                <a:solidFill>
                  <a:srgbClr val="0000CC"/>
                </a:solidFill>
              </a:rPr>
              <a:t>2012)</a:t>
            </a:r>
            <a:endParaRPr lang="hu-HU" sz="13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36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9144000" cy="830997"/>
            <a:chOff x="0" y="0"/>
            <a:chExt cx="9144000" cy="83099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83099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76333" y="147935"/>
              <a:ext cx="75520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2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Komplex mágneses anyagok optikai tulajdonságai</a:t>
              </a:r>
              <a:endPara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0" y="1469172"/>
            <a:ext cx="10363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hu-H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S Mincho"/>
                <a:ea typeface="MS Mincho"/>
                <a:cs typeface="Arial" pitchFamily="34" charset="0"/>
              </a:rPr>
              <a:t>▸ </a:t>
            </a:r>
            <a:r>
              <a:rPr lang="hu-H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Lineáris kettőstörés és dikroizmus</a:t>
            </a:r>
          </a:p>
          <a:p>
            <a:pPr lvl="1"/>
            <a:r>
              <a:rPr lang="hu-HU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aplePi" pitchFamily="2" charset="0"/>
                <a:cs typeface="Arial" pitchFamily="34" charset="0"/>
              </a:rPr>
              <a:t> 			</a:t>
            </a:r>
          </a:p>
          <a:p>
            <a:pPr lvl="1"/>
            <a:r>
              <a:rPr lang="hu-HU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aplePi" pitchFamily="2" charset="0"/>
                <a:cs typeface="Arial" pitchFamily="34" charset="0"/>
              </a:rPr>
              <a:t>	</a:t>
            </a:r>
            <a:r>
              <a:rPr lang="hu-HU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aplePi" pitchFamily="2" charset="0"/>
                <a:cs typeface="Arial" pitchFamily="34" charset="0"/>
              </a:rPr>
              <a:t>			Þ </a:t>
            </a:r>
            <a:r>
              <a:rPr lang="hu-HU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Malária optikai diagnózisa</a:t>
            </a:r>
            <a:endParaRPr lang="hu-HU" sz="2000" i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hu-HU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hu-HU" sz="2000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hu-H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S Mincho"/>
                <a:ea typeface="MS Mincho"/>
                <a:cs typeface="Arial" pitchFamily="34" charset="0"/>
              </a:rPr>
              <a:t>▸ </a:t>
            </a:r>
            <a:r>
              <a:rPr lang="hu-H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Mágneses cirkuláris kettőstörés és dikroizmus</a:t>
            </a:r>
          </a:p>
          <a:p>
            <a:pPr lvl="1"/>
            <a:endParaRPr lang="hu-HU" sz="20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hu-HU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aplePi" pitchFamily="2" charset="0"/>
                <a:cs typeface="Arial" pitchFamily="34" charset="0"/>
              </a:rPr>
              <a:t>				Þ</a:t>
            </a:r>
            <a:r>
              <a:rPr lang="hu-H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Mágnesezettség optikai mérése</a:t>
            </a:r>
            <a:endParaRPr lang="hu-HU" sz="2000" i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hu-HU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hu-HU" sz="20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hu-HU" sz="2000" dirty="0" smtClean="0">
                <a:latin typeface="MS Mincho"/>
                <a:ea typeface="MS Mincho"/>
                <a:cs typeface="Arial" pitchFamily="34" charset="0"/>
              </a:rPr>
              <a:t>▸ </a:t>
            </a:r>
            <a:r>
              <a:rPr lang="hu-HU" sz="2000" dirty="0" smtClean="0">
                <a:latin typeface="Arial" pitchFamily="34" charset="0"/>
                <a:cs typeface="Arial" pitchFamily="34" charset="0"/>
              </a:rPr>
              <a:t>Irányfüggő kettőstörés és dikroizmus</a:t>
            </a:r>
          </a:p>
          <a:p>
            <a:pPr lvl="1"/>
            <a:endParaRPr lang="hu-HU" sz="2000" i="1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hu-HU" sz="2000" i="1" dirty="0" smtClean="0">
                <a:latin typeface="MaplePi" pitchFamily="2" charset="0"/>
                <a:cs typeface="Arial" pitchFamily="34" charset="0"/>
              </a:rPr>
              <a:t>				Þ </a:t>
            </a:r>
            <a:r>
              <a:rPr lang="hu-HU" sz="2000" i="1" dirty="0" smtClean="0">
                <a:latin typeface="Arial" pitchFamily="34" charset="0"/>
                <a:cs typeface="Arial" pitchFamily="34" charset="0"/>
              </a:rPr>
              <a:t>Multiferro anyagok optikai tulajdonságai</a:t>
            </a:r>
            <a:endParaRPr lang="en-US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4600" y="6324600"/>
            <a:ext cx="453617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UNA EKM EPV, June 25, 2015</a:t>
            </a:r>
            <a:endParaRPr lang="en-US" sz="25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709424" y="6248400"/>
            <a:ext cx="1725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BME, 2015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14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796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12924" y="147935"/>
            <a:ext cx="6078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Multiferro anyagok optikai tulajdonságai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396597" y="3581400"/>
            <a:ext cx="4690003" cy="2753109"/>
            <a:chOff x="381000" y="2857048"/>
            <a:chExt cx="5517650" cy="3238952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2857048"/>
              <a:ext cx="5517650" cy="3238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2209800" y="3758724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b="1" dirty="0" smtClean="0"/>
                <a:t>k</a:t>
              </a:r>
              <a:endParaRPr lang="en-US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09800" y="5283438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b="1" dirty="0" smtClean="0"/>
                <a:t>k</a:t>
              </a:r>
              <a:endParaRPr lang="en-US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33800" y="3657600"/>
              <a:ext cx="3658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b="1" dirty="0" smtClean="0"/>
                <a:t>-k</a:t>
              </a:r>
              <a:endParaRPr lang="en-US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733800" y="5210360"/>
              <a:ext cx="3658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b="1" dirty="0" smtClean="0"/>
                <a:t>-k</a:t>
              </a:r>
              <a:endParaRPr lang="en-US" b="1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4402348" y="3896109"/>
            <a:ext cx="711785" cy="1752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 Box 32"/>
          <p:cNvSpPr txBox="1">
            <a:spLocks noChangeArrowheads="1"/>
          </p:cNvSpPr>
          <p:nvPr/>
        </p:nvSpPr>
        <p:spPr bwMode="auto">
          <a:xfrm>
            <a:off x="5556250" y="830325"/>
            <a:ext cx="2252540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hu-HU" sz="2000" b="1" dirty="0" smtClean="0">
                <a:latin typeface="Arial" pitchFamily="34" charset="0"/>
                <a:cs typeface="Arial" pitchFamily="34" charset="0"/>
              </a:rPr>
              <a:t>Ferromágnesség</a:t>
            </a:r>
            <a:endParaRPr lang="en-US" sz="2000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 Box 32"/>
          <p:cNvSpPr txBox="1">
            <a:spLocks noChangeArrowheads="1"/>
          </p:cNvSpPr>
          <p:nvPr/>
        </p:nvSpPr>
        <p:spPr bwMode="auto">
          <a:xfrm>
            <a:off x="14288" y="830325"/>
            <a:ext cx="2650084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hu-HU" sz="2000" b="1" dirty="0" smtClean="0">
                <a:latin typeface="Arial" pitchFamily="34" charset="0"/>
                <a:cs typeface="Arial" pitchFamily="34" charset="0"/>
              </a:rPr>
              <a:t>Ferroelektromosság</a:t>
            </a:r>
            <a:endParaRPr lang="hu-HU" sz="2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7" name="Group 48"/>
          <p:cNvGrpSpPr>
            <a:grpSpLocks/>
          </p:cNvGrpSpPr>
          <p:nvPr/>
        </p:nvGrpSpPr>
        <p:grpSpPr bwMode="auto">
          <a:xfrm>
            <a:off x="5638800" y="1168462"/>
            <a:ext cx="1400175" cy="1524000"/>
            <a:chOff x="914400" y="1143000"/>
            <a:chExt cx="1399489" cy="1524000"/>
          </a:xfrm>
        </p:grpSpPr>
        <p:pic>
          <p:nvPicPr>
            <p:cNvPr id="38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1676400"/>
              <a:ext cx="1399489" cy="640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" name="Chevron 38"/>
            <p:cNvSpPr/>
            <p:nvPr/>
          </p:nvSpPr>
          <p:spPr>
            <a:xfrm>
              <a:off x="1447539" y="2112963"/>
              <a:ext cx="152325" cy="171450"/>
            </a:xfrm>
            <a:prstGeom prst="chevron">
              <a:avLst/>
            </a:prstGeom>
            <a:solidFill>
              <a:srgbClr val="008000">
                <a:alpha val="70000"/>
              </a:srgb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0" name="Chevron 39"/>
            <p:cNvSpPr/>
            <p:nvPr/>
          </p:nvSpPr>
          <p:spPr>
            <a:xfrm rot="10800000">
              <a:off x="1676027" y="1712913"/>
              <a:ext cx="152325" cy="134937"/>
            </a:xfrm>
            <a:prstGeom prst="chevron">
              <a:avLst/>
            </a:prstGeom>
            <a:solidFill>
              <a:srgbClr val="008000">
                <a:alpha val="70000"/>
              </a:srgb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V="1">
              <a:off x="1618905" y="1295400"/>
              <a:ext cx="0" cy="81756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1618905" y="2286000"/>
              <a:ext cx="0" cy="3810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1066725" y="1143000"/>
              <a:ext cx="483951" cy="5238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hu-HU" sz="2800" b="1" dirty="0">
                  <a:latin typeface="+mj-lt"/>
                </a:rPr>
                <a:t>M</a:t>
              </a:r>
              <a:endParaRPr lang="en-US" sz="2800" b="1" dirty="0">
                <a:latin typeface="+mj-lt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001305" y="2133600"/>
              <a:ext cx="284023" cy="5238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hu-HU" sz="2800" b="1" dirty="0">
                  <a:latin typeface="+mj-lt"/>
                </a:rPr>
                <a:t>j</a:t>
              </a:r>
              <a:endParaRPr lang="en-US" sz="2800" b="1" dirty="0">
                <a:latin typeface="+mj-lt"/>
              </a:endParaRPr>
            </a:p>
          </p:txBody>
        </p:sp>
      </p:grpSp>
      <p:grpSp>
        <p:nvGrpSpPr>
          <p:cNvPr id="45" name="Group 52"/>
          <p:cNvGrpSpPr>
            <a:grpSpLocks/>
          </p:cNvGrpSpPr>
          <p:nvPr/>
        </p:nvGrpSpPr>
        <p:grpSpPr bwMode="auto">
          <a:xfrm>
            <a:off x="-142875" y="1244662"/>
            <a:ext cx="1666875" cy="1462088"/>
            <a:chOff x="5334000" y="1286934"/>
            <a:chExt cx="1667299" cy="1461211"/>
          </a:xfrm>
        </p:grpSpPr>
        <p:pic>
          <p:nvPicPr>
            <p:cNvPr id="46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7236" y="1286934"/>
              <a:ext cx="580187" cy="1461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7" name="Straight Arrow Connector 46"/>
            <p:cNvCxnSpPr/>
            <p:nvPr/>
          </p:nvCxnSpPr>
          <p:spPr>
            <a:xfrm flipV="1">
              <a:off x="5834190" y="1391646"/>
              <a:ext cx="0" cy="12755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50"/>
            <p:cNvSpPr txBox="1">
              <a:spLocks noChangeArrowheads="1"/>
            </p:cNvSpPr>
            <p:nvPr/>
          </p:nvSpPr>
          <p:spPr bwMode="auto">
            <a:xfrm>
              <a:off x="5334000" y="1686580"/>
              <a:ext cx="523033" cy="522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hu-HU" sz="2800" b="1"/>
                <a:t> P</a:t>
              </a:r>
              <a:endParaRPr lang="en-US" sz="2800" b="1"/>
            </a:p>
          </p:txBody>
        </p:sp>
        <p:sp>
          <p:nvSpPr>
            <p:cNvPr id="49" name="TextBox 65"/>
            <p:cNvSpPr txBox="1">
              <a:spLocks noChangeArrowheads="1"/>
            </p:cNvSpPr>
            <p:nvPr/>
          </p:nvSpPr>
          <p:spPr bwMode="auto">
            <a:xfrm>
              <a:off x="6477000" y="2143780"/>
              <a:ext cx="498855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hu-HU" sz="2600" dirty="0"/>
                <a:t>-q</a:t>
              </a:r>
              <a:endParaRPr lang="en-US" sz="2600" dirty="0"/>
            </a:p>
          </p:txBody>
        </p:sp>
        <p:sp>
          <p:nvSpPr>
            <p:cNvPr id="50" name="TextBox 66"/>
            <p:cNvSpPr txBox="1">
              <a:spLocks noChangeArrowheads="1"/>
            </p:cNvSpPr>
            <p:nvPr/>
          </p:nvSpPr>
          <p:spPr bwMode="auto">
            <a:xfrm>
              <a:off x="6419088" y="1295400"/>
              <a:ext cx="582211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hu-HU" sz="2600" dirty="0"/>
                <a:t>+q</a:t>
              </a:r>
              <a:endParaRPr lang="en-US" sz="2600" dirty="0"/>
            </a:p>
          </p:txBody>
        </p:sp>
      </p:grpSp>
      <p:grpSp>
        <p:nvGrpSpPr>
          <p:cNvPr id="51" name="Group 55"/>
          <p:cNvGrpSpPr>
            <a:grpSpLocks/>
          </p:cNvGrpSpPr>
          <p:nvPr/>
        </p:nvGrpSpPr>
        <p:grpSpPr bwMode="auto">
          <a:xfrm>
            <a:off x="800100" y="1244662"/>
            <a:ext cx="3308350" cy="1931988"/>
            <a:chOff x="800214" y="1219200"/>
            <a:chExt cx="3308236" cy="1932026"/>
          </a:xfrm>
        </p:grpSpPr>
        <p:grpSp>
          <p:nvGrpSpPr>
            <p:cNvPr id="52" name="Group 54"/>
            <p:cNvGrpSpPr>
              <a:grpSpLocks/>
            </p:cNvGrpSpPr>
            <p:nvPr/>
          </p:nvGrpSpPr>
          <p:grpSpPr bwMode="auto">
            <a:xfrm>
              <a:off x="2438400" y="1219200"/>
              <a:ext cx="1670050" cy="1460500"/>
              <a:chOff x="7315200" y="1295400"/>
              <a:chExt cx="1670347" cy="1461211"/>
            </a:xfrm>
          </p:grpSpPr>
          <p:pic>
            <p:nvPicPr>
              <p:cNvPr id="55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7968436" y="1295400"/>
                <a:ext cx="580187" cy="1461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56" name="Straight Arrow Connector 55"/>
              <p:cNvCxnSpPr/>
              <p:nvPr/>
            </p:nvCxnSpPr>
            <p:spPr>
              <a:xfrm rot="10800000" flipV="1">
                <a:off x="7815393" y="1400228"/>
                <a:ext cx="0" cy="127540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71"/>
              <p:cNvSpPr txBox="1">
                <a:spLocks noChangeArrowheads="1"/>
              </p:cNvSpPr>
              <p:nvPr/>
            </p:nvSpPr>
            <p:spPr bwMode="auto">
              <a:xfrm>
                <a:off x="7315200" y="1686580"/>
                <a:ext cx="543739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hu-HU" sz="2800" b="1"/>
                  <a:t>-P</a:t>
                </a:r>
                <a:endParaRPr lang="en-US" sz="2800" b="1"/>
              </a:p>
            </p:txBody>
          </p:sp>
          <p:sp>
            <p:nvSpPr>
              <p:cNvPr id="58" name="TextBox 72"/>
              <p:cNvSpPr txBox="1">
                <a:spLocks noChangeArrowheads="1"/>
              </p:cNvSpPr>
              <p:nvPr/>
            </p:nvSpPr>
            <p:spPr bwMode="auto">
              <a:xfrm>
                <a:off x="8403336" y="2152246"/>
                <a:ext cx="582211" cy="492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hu-HU" sz="2600" dirty="0"/>
                  <a:t>+q</a:t>
                </a:r>
                <a:endParaRPr lang="en-US" sz="2600" dirty="0"/>
              </a:p>
            </p:txBody>
          </p:sp>
          <p:sp>
            <p:nvSpPr>
              <p:cNvPr id="59" name="TextBox 73"/>
              <p:cNvSpPr txBox="1">
                <a:spLocks noChangeArrowheads="1"/>
              </p:cNvSpPr>
              <p:nvPr/>
            </p:nvSpPr>
            <p:spPr bwMode="auto">
              <a:xfrm>
                <a:off x="8458200" y="1303866"/>
                <a:ext cx="498855" cy="492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hu-HU" sz="2600" dirty="0"/>
                  <a:t>-q</a:t>
                </a:r>
                <a:endParaRPr lang="en-US" sz="2600" dirty="0"/>
              </a:p>
            </p:txBody>
          </p:sp>
        </p:grpSp>
        <p:sp>
          <p:nvSpPr>
            <p:cNvPr id="53" name="Curved Up Arrow 52"/>
            <p:cNvSpPr/>
            <p:nvPr/>
          </p:nvSpPr>
          <p:spPr>
            <a:xfrm>
              <a:off x="800214" y="2743230"/>
              <a:ext cx="2628809" cy="407996"/>
            </a:xfrm>
            <a:prstGeom prst="curvedUpArrow">
              <a:avLst>
                <a:gd name="adj1" fmla="val 20909"/>
                <a:gd name="adj2" fmla="val 50000"/>
                <a:gd name="adj3" fmla="val 37376"/>
              </a:avLst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Text Box 32"/>
            <p:cNvSpPr txBox="1">
              <a:spLocks noChangeArrowheads="1"/>
            </p:cNvSpPr>
            <p:nvPr/>
          </p:nvSpPr>
          <p:spPr bwMode="auto">
            <a:xfrm>
              <a:off x="1676484" y="2647978"/>
              <a:ext cx="865158" cy="400058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tx1"/>
              </a:solidFill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hu-HU" sz="2000" b="1" dirty="0" smtClean="0">
                  <a:latin typeface="+mj-lt"/>
                </a:rPr>
                <a:t>r → -r</a:t>
              </a:r>
              <a:endParaRPr lang="hu-HU" sz="2000" b="1" dirty="0" smtClean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60" name="Group 64"/>
          <p:cNvGrpSpPr>
            <a:grpSpLocks/>
          </p:cNvGrpSpPr>
          <p:nvPr/>
        </p:nvGrpSpPr>
        <p:grpSpPr bwMode="auto">
          <a:xfrm>
            <a:off x="6096000" y="1168462"/>
            <a:ext cx="3048000" cy="2008188"/>
            <a:chOff x="6096000" y="1143000"/>
            <a:chExt cx="3048000" cy="2008226"/>
          </a:xfrm>
        </p:grpSpPr>
        <p:grpSp>
          <p:nvGrpSpPr>
            <p:cNvPr id="61" name="Group 49"/>
            <p:cNvGrpSpPr>
              <a:grpSpLocks/>
            </p:cNvGrpSpPr>
            <p:nvPr/>
          </p:nvGrpSpPr>
          <p:grpSpPr bwMode="auto">
            <a:xfrm>
              <a:off x="7743825" y="1143000"/>
              <a:ext cx="1400175" cy="1524000"/>
              <a:chOff x="1981200" y="1143000"/>
              <a:chExt cx="1399489" cy="1524000"/>
            </a:xfrm>
          </p:grpSpPr>
          <p:pic>
            <p:nvPicPr>
              <p:cNvPr id="64" name="Picture 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1200" y="1676400"/>
                <a:ext cx="1399489" cy="640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5" name="Chevron 64"/>
              <p:cNvSpPr/>
              <p:nvPr/>
            </p:nvSpPr>
            <p:spPr>
              <a:xfrm rot="10800000">
                <a:off x="2514339" y="2112981"/>
                <a:ext cx="152325" cy="171453"/>
              </a:xfrm>
              <a:prstGeom prst="chevron">
                <a:avLst/>
              </a:prstGeom>
              <a:solidFill>
                <a:srgbClr val="008000">
                  <a:alpha val="70000"/>
                </a:srgb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Chevron 65"/>
              <p:cNvSpPr/>
              <p:nvPr/>
            </p:nvSpPr>
            <p:spPr>
              <a:xfrm>
                <a:off x="2742827" y="1712924"/>
                <a:ext cx="152325" cy="134940"/>
              </a:xfrm>
              <a:prstGeom prst="chevron">
                <a:avLst/>
              </a:prstGeom>
              <a:solidFill>
                <a:srgbClr val="008000">
                  <a:alpha val="70000"/>
                </a:srgb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7" name="Straight Arrow Connector 66"/>
              <p:cNvCxnSpPr/>
              <p:nvPr/>
            </p:nvCxnSpPr>
            <p:spPr>
              <a:xfrm flipV="1">
                <a:off x="2685705" y="1295403"/>
                <a:ext cx="0" cy="81757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/>
              <p:cNvCxnSpPr/>
              <p:nvPr/>
            </p:nvCxnSpPr>
            <p:spPr>
              <a:xfrm rot="10800000" flipV="1">
                <a:off x="2685705" y="2286022"/>
                <a:ext cx="0" cy="38100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TextBox 68"/>
              <p:cNvSpPr txBox="1"/>
              <p:nvPr/>
            </p:nvSpPr>
            <p:spPr>
              <a:xfrm>
                <a:off x="2057363" y="1143000"/>
                <a:ext cx="604542" cy="52388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hu-HU" sz="2800" b="1" dirty="0">
                    <a:latin typeface="+mj-lt"/>
                  </a:rPr>
                  <a:t>-M</a:t>
                </a:r>
                <a:endParaRPr lang="en-US" sz="2800" b="1" dirty="0">
                  <a:latin typeface="+mj-lt"/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2971315" y="2133619"/>
                <a:ext cx="404615" cy="52388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hu-HU" sz="2800" b="1" dirty="0">
                    <a:latin typeface="+mj-lt"/>
                  </a:rPr>
                  <a:t>-j</a:t>
                </a:r>
                <a:endParaRPr lang="en-US" sz="2800" b="1" dirty="0">
                  <a:latin typeface="+mj-lt"/>
                </a:endParaRPr>
              </a:p>
            </p:txBody>
          </p:sp>
        </p:grpSp>
        <p:sp>
          <p:nvSpPr>
            <p:cNvPr id="62" name="Curved Up Arrow 61"/>
            <p:cNvSpPr/>
            <p:nvPr/>
          </p:nvSpPr>
          <p:spPr>
            <a:xfrm>
              <a:off x="6096000" y="2743230"/>
              <a:ext cx="2628900" cy="407996"/>
            </a:xfrm>
            <a:prstGeom prst="curvedUpArrow">
              <a:avLst>
                <a:gd name="adj1" fmla="val 20909"/>
                <a:gd name="adj2" fmla="val 50000"/>
                <a:gd name="adj3" fmla="val 37376"/>
              </a:avLst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3" name="Text Box 32"/>
            <p:cNvSpPr txBox="1">
              <a:spLocks noChangeArrowheads="1"/>
            </p:cNvSpPr>
            <p:nvPr/>
          </p:nvSpPr>
          <p:spPr bwMode="auto">
            <a:xfrm>
              <a:off x="6977063" y="2651154"/>
              <a:ext cx="836612" cy="400058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tx1"/>
              </a:solidFill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hu-HU" sz="2000" b="1" dirty="0" smtClean="0">
                  <a:latin typeface="+mj-lt"/>
                </a:rPr>
                <a:t>t → -t</a:t>
              </a:r>
              <a:endParaRPr lang="hu-HU" sz="2000" b="1" dirty="0" smtClean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71" name="Text Box 32"/>
          <p:cNvSpPr txBox="1">
            <a:spLocks noChangeArrowheads="1"/>
          </p:cNvSpPr>
          <p:nvPr/>
        </p:nvSpPr>
        <p:spPr bwMode="auto">
          <a:xfrm>
            <a:off x="3124200" y="6374765"/>
            <a:ext cx="3201517" cy="43088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hu-HU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Optikai egyenirányítás</a:t>
            </a:r>
          </a:p>
        </p:txBody>
      </p:sp>
    </p:spTree>
    <p:extLst>
      <p:ext uri="{BB962C8B-B14F-4D97-AF65-F5344CB8AC3E}">
        <p14:creationId xmlns:p14="http://schemas.microsoft.com/office/powerpoint/2010/main" val="77415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796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/>
          <a:srcRect l="24936" t="8511" r="23914" b="8345"/>
          <a:stretch/>
        </p:blipFill>
        <p:spPr bwMode="auto">
          <a:xfrm>
            <a:off x="2506663" y="831850"/>
            <a:ext cx="6561137" cy="5999163"/>
          </a:xfrm>
          <a:prstGeom prst="rect">
            <a:avLst/>
          </a:prstGeom>
          <a:noFill/>
          <a:ln w="9525">
            <a:solidFill>
              <a:schemeClr val="tx2">
                <a:lumMod val="95000"/>
                <a:lumOff val="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57188" y="1143000"/>
            <a:ext cx="156004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400" b="1" dirty="0">
                <a:solidFill>
                  <a:schemeClr val="folHlink"/>
                </a:solidFill>
                <a:latin typeface="+mj-lt"/>
              </a:rPr>
              <a:t> </a:t>
            </a:r>
            <a:r>
              <a:rPr lang="hu-H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i </a:t>
            </a:r>
            <a:r>
              <a:rPr lang="hu-H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hu-H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: </a:t>
            </a:r>
            <a:r>
              <a:rPr lang="hu-H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r</a:t>
            </a:r>
            <a:r>
              <a:rPr lang="hu-H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→ -</a:t>
            </a:r>
            <a:r>
              <a:rPr lang="hu-H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r</a:t>
            </a:r>
          </a:p>
          <a:p>
            <a:pPr>
              <a:defRPr/>
            </a:pPr>
            <a:endParaRPr lang="hu-HU" sz="28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>
              <a:defRPr/>
            </a:pPr>
            <a:r>
              <a:rPr lang="hu-H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1’ </a:t>
            </a:r>
            <a:r>
              <a:rPr lang="hu-H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: t → -t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401638" y="1079500"/>
            <a:ext cx="1538287" cy="1600200"/>
          </a:xfrm>
          <a:prstGeom prst="line">
            <a:avLst/>
          </a:prstGeom>
          <a:ln w="158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85763" y="1066800"/>
            <a:ext cx="1524000" cy="1600200"/>
          </a:xfrm>
          <a:prstGeom prst="line">
            <a:avLst/>
          </a:prstGeom>
          <a:ln w="158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35625" y="4572000"/>
            <a:ext cx="2339102" cy="46166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sz="2400" b="1" dirty="0" smtClean="0">
                <a:solidFill>
                  <a:schemeClr val="bg1"/>
                </a:solidFill>
              </a:rPr>
              <a:t>Magnetokirális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398510" y="3362325"/>
            <a:ext cx="1630190" cy="46166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sz="2400" b="1" dirty="0" smtClean="0">
                <a:solidFill>
                  <a:schemeClr val="bg1"/>
                </a:solidFill>
              </a:rPr>
              <a:t>Toroidális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016888" y="3971925"/>
            <a:ext cx="395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sz="2800" dirty="0"/>
              <a:t>+</a:t>
            </a:r>
            <a:endParaRPr lang="en-US" sz="2800" dirty="0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011938" y="5191125"/>
            <a:ext cx="395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sz="2800" dirty="0"/>
              <a:t>+</a:t>
            </a:r>
            <a:endParaRPr lang="en-US" sz="2800" dirty="0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86489" y="5648980"/>
            <a:ext cx="2023311" cy="523220"/>
          </a:xfrm>
          <a:prstGeom prst="rect">
            <a:avLst/>
          </a:prstGeom>
          <a:solidFill>
            <a:schemeClr val="tx1"/>
          </a:solidFill>
          <a:ln w="12700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sz="2800" dirty="0">
                <a:solidFill>
                  <a:schemeClr val="bg1"/>
                </a:solidFill>
              </a:rPr>
              <a:t>m</a:t>
            </a:r>
            <a:r>
              <a:rPr lang="hu-HU" sz="2800" dirty="0" smtClean="0">
                <a:solidFill>
                  <a:schemeClr val="bg1"/>
                </a:solidFill>
              </a:rPr>
              <a:t>ás esetek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35625" y="6518112"/>
            <a:ext cx="377423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3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D. Szaller et al., </a:t>
            </a:r>
            <a:r>
              <a:rPr lang="en-US" sz="13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Phys. Rev. B </a:t>
            </a:r>
            <a:r>
              <a:rPr lang="en-US" sz="13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87</a:t>
            </a:r>
            <a:r>
              <a:rPr lang="en-US" sz="13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014421 (2013)</a:t>
            </a:r>
            <a:endParaRPr lang="hu-HU" sz="13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12924" y="147935"/>
            <a:ext cx="6078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Multiferro anyagok optikai tulajdonságai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17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796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" name="Group 2"/>
          <p:cNvGrpSpPr>
            <a:grpSpLocks noChangeAspect="1"/>
          </p:cNvGrpSpPr>
          <p:nvPr/>
        </p:nvGrpSpPr>
        <p:grpSpPr bwMode="auto">
          <a:xfrm>
            <a:off x="6089650" y="1164808"/>
            <a:ext cx="439738" cy="788987"/>
            <a:chOff x="661988" y="4252912"/>
            <a:chExt cx="733046" cy="1462088"/>
          </a:xfrm>
        </p:grpSpPr>
        <p:pic>
          <p:nvPicPr>
            <p:cNvPr id="5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995" y="4252912"/>
              <a:ext cx="580039" cy="1462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 bwMode="auto">
            <a:xfrm flipV="1">
              <a:off x="661988" y="4358818"/>
              <a:ext cx="0" cy="1276754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3"/>
          <p:cNvGrpSpPr>
            <a:grpSpLocks noChangeAspect="1"/>
          </p:cNvGrpSpPr>
          <p:nvPr/>
        </p:nvGrpSpPr>
        <p:grpSpPr bwMode="auto">
          <a:xfrm>
            <a:off x="4678495" y="1188620"/>
            <a:ext cx="765175" cy="688975"/>
            <a:chOff x="1981200" y="4495800"/>
            <a:chExt cx="1400175" cy="1371600"/>
          </a:xfrm>
        </p:grpSpPr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4876800"/>
              <a:ext cx="1400175" cy="640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Chevron 8"/>
            <p:cNvSpPr/>
            <p:nvPr/>
          </p:nvSpPr>
          <p:spPr bwMode="auto">
            <a:xfrm>
              <a:off x="2515707" y="5314336"/>
              <a:ext cx="151056" cy="173819"/>
            </a:xfrm>
            <a:prstGeom prst="chevron">
              <a:avLst/>
            </a:prstGeom>
            <a:solidFill>
              <a:srgbClr val="008000">
                <a:alpha val="70000"/>
              </a:srgb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Chevron 9"/>
            <p:cNvSpPr/>
            <p:nvPr/>
          </p:nvSpPr>
          <p:spPr bwMode="auto">
            <a:xfrm rot="10800000">
              <a:off x="2742291" y="4912969"/>
              <a:ext cx="151056" cy="135897"/>
            </a:xfrm>
            <a:prstGeom prst="chevron">
              <a:avLst/>
            </a:prstGeom>
            <a:solidFill>
              <a:srgbClr val="008000">
                <a:alpha val="70000"/>
              </a:srgb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 flipV="1">
              <a:off x="2687098" y="4495800"/>
              <a:ext cx="0" cy="81853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 bwMode="auto">
            <a:xfrm flipV="1">
              <a:off x="2687098" y="5488156"/>
              <a:ext cx="0" cy="379244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>
            <a:grpSpLocks noChangeAspect="1"/>
          </p:cNvGrpSpPr>
          <p:nvPr/>
        </p:nvGrpSpPr>
        <p:grpSpPr bwMode="auto">
          <a:xfrm>
            <a:off x="2543175" y="2056983"/>
            <a:ext cx="6448425" cy="727075"/>
            <a:chOff x="2971800" y="6126480"/>
            <a:chExt cx="6141900" cy="691895"/>
          </a:xfrm>
        </p:grpSpPr>
        <p:pic>
          <p:nvPicPr>
            <p:cNvPr id="14" name="Picture 24" descr="fig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07"/>
            <a:stretch>
              <a:fillRect/>
            </a:stretch>
          </p:blipFill>
          <p:spPr bwMode="auto">
            <a:xfrm>
              <a:off x="2971800" y="6178295"/>
              <a:ext cx="6141900" cy="640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" name="Group 7"/>
            <p:cNvGrpSpPr>
              <a:grpSpLocks/>
            </p:cNvGrpSpPr>
            <p:nvPr/>
          </p:nvGrpSpPr>
          <p:grpSpPr bwMode="auto">
            <a:xfrm>
              <a:off x="5105321" y="6126480"/>
              <a:ext cx="603330" cy="356922"/>
              <a:chOff x="3422892" y="5486400"/>
              <a:chExt cx="597357" cy="356922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3734248" y="5561934"/>
                <a:ext cx="227554" cy="2809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6" name="TextBox 5"/>
              <p:cNvSpPr txBox="1">
                <a:spLocks noChangeArrowheads="1"/>
              </p:cNvSpPr>
              <p:nvPr/>
            </p:nvSpPr>
            <p:spPr bwMode="auto">
              <a:xfrm>
                <a:off x="3422892" y="5486400"/>
                <a:ext cx="597357" cy="351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hu-HU" sz="1800"/>
                  <a:t>   </a:t>
                </a:r>
                <a:r>
                  <a:rPr lang="hu-HU" sz="600"/>
                  <a:t> </a:t>
                </a:r>
                <a:r>
                  <a:rPr lang="hu-HU" sz="1800" b="1"/>
                  <a:t>M</a:t>
                </a:r>
                <a:r>
                  <a:rPr lang="hu-HU" sz="1800" b="1" baseline="-25000"/>
                  <a:t>i</a:t>
                </a:r>
                <a:endParaRPr lang="en-US" sz="1800" b="1" baseline="-25000"/>
              </a:p>
            </p:txBody>
          </p:sp>
        </p:grpSp>
        <p:grpSp>
          <p:nvGrpSpPr>
            <p:cNvPr id="16" name="Group 78"/>
            <p:cNvGrpSpPr>
              <a:grpSpLocks/>
            </p:cNvGrpSpPr>
            <p:nvPr/>
          </p:nvGrpSpPr>
          <p:grpSpPr bwMode="auto">
            <a:xfrm>
              <a:off x="7461504" y="6126480"/>
              <a:ext cx="603331" cy="356922"/>
              <a:chOff x="3429000" y="5486400"/>
              <a:chExt cx="597357" cy="356922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3732446" y="5561934"/>
                <a:ext cx="229052" cy="2809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4" name="TextBox 80"/>
              <p:cNvSpPr txBox="1">
                <a:spLocks noChangeArrowheads="1"/>
              </p:cNvSpPr>
              <p:nvPr/>
            </p:nvSpPr>
            <p:spPr bwMode="auto">
              <a:xfrm>
                <a:off x="3429000" y="5486400"/>
                <a:ext cx="597357" cy="351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hu-HU" sz="1800"/>
                  <a:t>   </a:t>
                </a:r>
                <a:r>
                  <a:rPr lang="hu-HU" sz="600"/>
                  <a:t> </a:t>
                </a:r>
                <a:r>
                  <a:rPr lang="hu-HU" sz="1800" b="1"/>
                  <a:t>M</a:t>
                </a:r>
                <a:r>
                  <a:rPr lang="hu-HU" sz="1800" b="1" baseline="-25000"/>
                  <a:t>i</a:t>
                </a:r>
                <a:endParaRPr lang="en-US" sz="1800" b="1" baseline="-25000"/>
              </a:p>
            </p:txBody>
          </p:sp>
        </p:grpSp>
        <p:grpSp>
          <p:nvGrpSpPr>
            <p:cNvPr id="17" name="Group 81"/>
            <p:cNvGrpSpPr>
              <a:grpSpLocks/>
            </p:cNvGrpSpPr>
            <p:nvPr/>
          </p:nvGrpSpPr>
          <p:grpSpPr bwMode="auto">
            <a:xfrm>
              <a:off x="5907032" y="6126480"/>
              <a:ext cx="566693" cy="356922"/>
              <a:chOff x="3429000" y="5486400"/>
              <a:chExt cx="609871" cy="356922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3734530" y="5561934"/>
                <a:ext cx="227814" cy="2809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2" name="TextBox 83"/>
              <p:cNvSpPr txBox="1">
                <a:spLocks noChangeArrowheads="1"/>
              </p:cNvSpPr>
              <p:nvPr/>
            </p:nvSpPr>
            <p:spPr bwMode="auto">
              <a:xfrm>
                <a:off x="3429000" y="5486400"/>
                <a:ext cx="609871" cy="351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hu-HU" sz="1800"/>
                  <a:t>   </a:t>
                </a:r>
                <a:r>
                  <a:rPr lang="hu-HU" sz="600"/>
                  <a:t> </a:t>
                </a:r>
                <a:r>
                  <a:rPr lang="hu-HU" sz="1800" b="1"/>
                  <a:t>P</a:t>
                </a:r>
                <a:r>
                  <a:rPr lang="hu-HU" sz="1800" b="1" baseline="-25000"/>
                  <a:t>j</a:t>
                </a:r>
                <a:endParaRPr lang="en-US" sz="1800" b="1" baseline="-25000"/>
              </a:p>
            </p:txBody>
          </p:sp>
        </p:grpSp>
        <p:grpSp>
          <p:nvGrpSpPr>
            <p:cNvPr id="18" name="Group 84"/>
            <p:cNvGrpSpPr>
              <a:grpSpLocks/>
            </p:cNvGrpSpPr>
            <p:nvPr/>
          </p:nvGrpSpPr>
          <p:grpSpPr bwMode="auto">
            <a:xfrm>
              <a:off x="8257034" y="6126480"/>
              <a:ext cx="566692" cy="356922"/>
              <a:chOff x="3429000" y="5486400"/>
              <a:chExt cx="609871" cy="35692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3734213" y="5561934"/>
                <a:ext cx="226187" cy="2809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" name="TextBox 86"/>
              <p:cNvSpPr txBox="1">
                <a:spLocks noChangeArrowheads="1"/>
              </p:cNvSpPr>
              <p:nvPr/>
            </p:nvSpPr>
            <p:spPr bwMode="auto">
              <a:xfrm>
                <a:off x="3429000" y="5486400"/>
                <a:ext cx="609871" cy="351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hu-HU" sz="1800"/>
                  <a:t>   </a:t>
                </a:r>
                <a:r>
                  <a:rPr lang="hu-HU" sz="600"/>
                  <a:t> </a:t>
                </a:r>
                <a:r>
                  <a:rPr lang="hu-HU" sz="1800" b="1"/>
                  <a:t>P</a:t>
                </a:r>
                <a:r>
                  <a:rPr lang="hu-HU" sz="1800" b="1" baseline="-25000"/>
                  <a:t>j</a:t>
                </a:r>
                <a:endParaRPr lang="en-US" sz="1800" b="1" baseline="-25000"/>
              </a:p>
            </p:txBody>
          </p:sp>
        </p:grpSp>
      </p:grpSp>
      <p:cxnSp>
        <p:nvCxnSpPr>
          <p:cNvPr id="27" name="Straight Connector 26"/>
          <p:cNvCxnSpPr>
            <a:cxnSpLocks noChangeAspect="1"/>
          </p:cNvCxnSpPr>
          <p:nvPr/>
        </p:nvCxnSpPr>
        <p:spPr bwMode="auto">
          <a:xfrm>
            <a:off x="5088299" y="1913129"/>
            <a:ext cx="82714" cy="178308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/>
          </p:cNvCxnSpPr>
          <p:nvPr/>
        </p:nvCxnSpPr>
        <p:spPr bwMode="auto">
          <a:xfrm flipH="1">
            <a:off x="6024801" y="1904583"/>
            <a:ext cx="153670" cy="204787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6400800" y="3261460"/>
            <a:ext cx="2590800" cy="195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hu-HU" sz="1800" dirty="0"/>
              <a:t>•</a:t>
            </a:r>
            <a:r>
              <a:rPr lang="hu-HU" sz="2000" dirty="0"/>
              <a:t> </a:t>
            </a:r>
            <a:r>
              <a:rPr lang="hu-HU" sz="1700" dirty="0" smtClean="0">
                <a:latin typeface="Arial" pitchFamily="34" charset="0"/>
                <a:cs typeface="Arial" pitchFamily="34" charset="0"/>
              </a:rPr>
              <a:t>dc </a:t>
            </a:r>
            <a:r>
              <a:rPr lang="hu-HU" sz="1700" dirty="0">
                <a:latin typeface="Arial" pitchFamily="34" charset="0"/>
                <a:cs typeface="Arial" pitchFamily="34" charset="0"/>
              </a:rPr>
              <a:t>magnetoelektromos </a:t>
            </a:r>
          </a:p>
          <a:p>
            <a:pPr eaLnBrk="1" hangingPunct="1">
              <a:defRPr/>
            </a:pPr>
            <a:r>
              <a:rPr lang="hu-HU" sz="1700" dirty="0">
                <a:latin typeface="Arial" pitchFamily="34" charset="0"/>
                <a:cs typeface="Arial" pitchFamily="34" charset="0"/>
              </a:rPr>
              <a:t>  effektus,</a:t>
            </a:r>
          </a:p>
          <a:p>
            <a:pPr eaLnBrk="1" hangingPunct="1">
              <a:defRPr/>
            </a:pPr>
            <a:endParaRPr lang="hu-HU" sz="1600" dirty="0"/>
          </a:p>
          <a:p>
            <a:pPr eaLnBrk="1" hangingPunct="1">
              <a:defRPr/>
            </a:pPr>
            <a:r>
              <a:rPr lang="hu-HU" sz="1600" dirty="0" smtClean="0"/>
              <a:t>•</a:t>
            </a:r>
            <a:r>
              <a:rPr lang="hu-HU" sz="1700" dirty="0" smtClean="0"/>
              <a:t> </a:t>
            </a:r>
            <a:r>
              <a:rPr lang="hu-HU" sz="1700" dirty="0" smtClean="0">
                <a:latin typeface="Arial" pitchFamily="34" charset="0"/>
                <a:cs typeface="Arial" pitchFamily="34" charset="0"/>
              </a:rPr>
              <a:t>időtükrözésben és </a:t>
            </a:r>
          </a:p>
          <a:p>
            <a:pPr eaLnBrk="1" hangingPunct="1">
              <a:defRPr/>
            </a:pPr>
            <a:r>
              <a:rPr lang="hu-HU" sz="1700" dirty="0">
                <a:latin typeface="Arial" pitchFamily="34" charset="0"/>
                <a:cs typeface="Arial" pitchFamily="34" charset="0"/>
              </a:rPr>
              <a:t> </a:t>
            </a:r>
            <a:r>
              <a:rPr lang="hu-HU" sz="1700" dirty="0" smtClean="0">
                <a:latin typeface="Arial" pitchFamily="34" charset="0"/>
                <a:cs typeface="Arial" pitchFamily="34" charset="0"/>
              </a:rPr>
              <a:t> inverzióban páratlan,</a:t>
            </a:r>
          </a:p>
          <a:p>
            <a:pPr eaLnBrk="1" hangingPunct="1">
              <a:defRPr/>
            </a:pPr>
            <a:endParaRPr lang="hu-HU" sz="17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r>
              <a:rPr lang="hu-HU" sz="1700" dirty="0" smtClean="0">
                <a:latin typeface="Arial" pitchFamily="34" charset="0"/>
                <a:cs typeface="Arial" pitchFamily="34" charset="0"/>
              </a:rPr>
              <a:t>• optikai egyenirányítás.</a:t>
            </a:r>
            <a:endParaRPr lang="en-US" sz="1700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3" name="Group 3"/>
          <p:cNvGrpSpPr>
            <a:grpSpLocks/>
          </p:cNvGrpSpPr>
          <p:nvPr/>
        </p:nvGrpSpPr>
        <p:grpSpPr bwMode="auto">
          <a:xfrm>
            <a:off x="41275" y="5659285"/>
            <a:ext cx="2549525" cy="552450"/>
            <a:chOff x="914400" y="4673600"/>
            <a:chExt cx="2549405" cy="552371"/>
          </a:xfrm>
        </p:grpSpPr>
        <p:pic>
          <p:nvPicPr>
            <p:cNvPr id="34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0" t="31200" r="2501" b="34132"/>
            <a:stretch>
              <a:fillRect/>
            </a:stretch>
          </p:blipFill>
          <p:spPr bwMode="auto">
            <a:xfrm>
              <a:off x="914400" y="4673600"/>
              <a:ext cx="2549405" cy="552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Rectangle 34"/>
            <p:cNvSpPr>
              <a:spLocks noChangeAspect="1"/>
            </p:cNvSpPr>
            <p:nvPr/>
          </p:nvSpPr>
          <p:spPr>
            <a:xfrm>
              <a:off x="2146242" y="4737091"/>
              <a:ext cx="76196" cy="168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Rectangle 35"/>
            <p:cNvSpPr>
              <a:spLocks noChangeAspect="1"/>
            </p:cNvSpPr>
            <p:nvPr/>
          </p:nvSpPr>
          <p:spPr>
            <a:xfrm>
              <a:off x="2514525" y="4724393"/>
              <a:ext cx="76196" cy="166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7" name="Text Box 14"/>
          <p:cNvSpPr txBox="1">
            <a:spLocks noChangeArrowheads="1"/>
          </p:cNvSpPr>
          <p:nvPr/>
        </p:nvSpPr>
        <p:spPr bwMode="auto">
          <a:xfrm>
            <a:off x="2766381" y="5763161"/>
            <a:ext cx="589937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hu-HU" sz="1600" dirty="0"/>
              <a:t>• </a:t>
            </a:r>
            <a:r>
              <a:rPr lang="hu-HU" sz="1600" dirty="0" smtClean="0">
                <a:latin typeface="Arial" pitchFamily="34" charset="0"/>
                <a:cs typeface="Arial" pitchFamily="34" charset="0"/>
              </a:rPr>
              <a:t>Törésmutató eltérő az ellentétesen (±</a:t>
            </a:r>
            <a:r>
              <a:rPr lang="hu-HU" sz="1600" b="1" dirty="0">
                <a:latin typeface="Arial" pitchFamily="34" charset="0"/>
                <a:cs typeface="Arial" pitchFamily="34" charset="0"/>
              </a:rPr>
              <a:t>k</a:t>
            </a:r>
            <a:r>
              <a:rPr lang="hu-HU" sz="1600" dirty="0" smtClean="0">
                <a:latin typeface="Arial" pitchFamily="34" charset="0"/>
                <a:cs typeface="Arial" pitchFamily="34" charset="0"/>
              </a:rPr>
              <a:t>) haladó nyalábokra,</a:t>
            </a:r>
          </a:p>
          <a:p>
            <a:pPr eaLnBrk="1" hangingPunct="1">
              <a:defRPr/>
            </a:pPr>
            <a:r>
              <a:rPr lang="hu-HU" sz="1600" dirty="0" smtClean="0">
                <a:latin typeface="Arial" pitchFamily="34" charset="0"/>
                <a:cs typeface="Arial" pitchFamily="34" charset="0"/>
              </a:rPr>
              <a:t>   Maxwell-egyenleteknek 4 eltérő megoldása — négyestörés!!!</a:t>
            </a:r>
          </a:p>
          <a:p>
            <a:pPr eaLnBrk="1" hangingPunct="1">
              <a:defRPr/>
            </a:pPr>
            <a:endParaRPr lang="hu-HU" sz="16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r>
              <a:rPr lang="hu-HU" sz="1600" dirty="0">
                <a:latin typeface="Arial" pitchFamily="34" charset="0"/>
                <a:cs typeface="Arial" pitchFamily="34" charset="0"/>
              </a:rPr>
              <a:t>• </a:t>
            </a:r>
            <a:r>
              <a:rPr lang="hu-HU" sz="1600" dirty="0" smtClean="0">
                <a:latin typeface="Arial" pitchFamily="34" charset="0"/>
                <a:cs typeface="Arial" pitchFamily="34" charset="0"/>
              </a:rPr>
              <a:t>Multiferro anyagok használhatók optikai egyenirányításra?</a:t>
            </a:r>
            <a:endParaRPr lang="hu-HU" sz="16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endParaRPr lang="en-US" sz="1600" dirty="0" smtClean="0"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011335"/>
            <a:ext cx="6107906" cy="239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" name="Text Box 14"/>
          <p:cNvSpPr txBox="1">
            <a:spLocks noChangeArrowheads="1"/>
          </p:cNvSpPr>
          <p:nvPr/>
        </p:nvSpPr>
        <p:spPr bwMode="auto">
          <a:xfrm>
            <a:off x="-8732" y="802575"/>
            <a:ext cx="4697120" cy="72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hu-HU" sz="2000" b="1" dirty="0" smtClean="0">
                <a:latin typeface="Arial" pitchFamily="34" charset="0"/>
                <a:cs typeface="Arial" pitchFamily="34" charset="0"/>
              </a:rPr>
              <a:t>Optikai magnetoelektromos effektus:</a:t>
            </a:r>
          </a:p>
          <a:p>
            <a:pPr eaLnBrk="1" hangingPunct="1">
              <a:defRPr/>
            </a:pPr>
            <a:endParaRPr lang="hu-HU" sz="300" b="1" dirty="0">
              <a:latin typeface="+mj-lt"/>
            </a:endParaRPr>
          </a:p>
          <a:p>
            <a:pPr eaLnBrk="1" hangingPunct="1">
              <a:defRPr/>
            </a:pPr>
            <a:r>
              <a:rPr lang="hu-HU" sz="1800" dirty="0" smtClean="0">
                <a:latin typeface="+mj-lt"/>
              </a:rPr>
              <a:t>       </a:t>
            </a:r>
            <a:endParaRPr lang="en-US" sz="1800" dirty="0" smtClean="0">
              <a:latin typeface="+mj-lt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2419350" y="5710085"/>
            <a:ext cx="152400" cy="166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Box 104"/>
          <p:cNvSpPr txBox="1"/>
          <p:nvPr/>
        </p:nvSpPr>
        <p:spPr>
          <a:xfrm>
            <a:off x="2324100" y="5610142"/>
            <a:ext cx="43794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700" i="1" dirty="0" smtClean="0">
                <a:latin typeface="Times New Roman" pitchFamily="18" charset="0"/>
                <a:cs typeface="Times New Roman" pitchFamily="18" charset="0"/>
              </a:rPr>
              <a:t>me</a:t>
            </a:r>
            <a:endParaRPr lang="en-US" sz="1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12924" y="147935"/>
            <a:ext cx="6078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Multiferro anyagok optikai tulajdonságai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2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796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0" y="838200"/>
            <a:ext cx="4014240" cy="72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hu-HU" sz="2000" b="1" dirty="0" smtClean="0">
                <a:latin typeface="Arial" pitchFamily="34" charset="0"/>
                <a:cs typeface="Arial" pitchFamily="34" charset="0"/>
              </a:rPr>
              <a:t>Egyirányú átlátszóság feltétele:</a:t>
            </a:r>
          </a:p>
          <a:p>
            <a:pPr eaLnBrk="1" hangingPunct="1">
              <a:defRPr/>
            </a:pPr>
            <a:endParaRPr lang="hu-HU" sz="300" b="1" dirty="0">
              <a:latin typeface="+mj-lt"/>
            </a:endParaRPr>
          </a:p>
          <a:p>
            <a:pPr eaLnBrk="1" hangingPunct="1">
              <a:defRPr/>
            </a:pPr>
            <a:r>
              <a:rPr lang="hu-HU" sz="1800" dirty="0" smtClean="0">
                <a:latin typeface="+mj-lt"/>
              </a:rPr>
              <a:t>       </a:t>
            </a:r>
            <a:endParaRPr lang="en-US" sz="1800" dirty="0" smtClean="0">
              <a:latin typeface="+mj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219450" y="1292225"/>
            <a:ext cx="2925763" cy="765175"/>
            <a:chOff x="3219450" y="1749425"/>
            <a:chExt cx="2925763" cy="765175"/>
          </a:xfrm>
        </p:grpSpPr>
        <p:grpSp>
          <p:nvGrpSpPr>
            <p:cNvPr id="43" name="Group 15"/>
            <p:cNvGrpSpPr>
              <a:grpSpLocks/>
            </p:cNvGrpSpPr>
            <p:nvPr/>
          </p:nvGrpSpPr>
          <p:grpSpPr bwMode="auto">
            <a:xfrm>
              <a:off x="3219450" y="1749425"/>
              <a:ext cx="2925763" cy="765175"/>
              <a:chOff x="3218688" y="1672679"/>
              <a:chExt cx="2926080" cy="765721"/>
            </a:xfrm>
          </p:grpSpPr>
          <p:pic>
            <p:nvPicPr>
              <p:cNvPr id="44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673" t="52000" r="31708" b="26834"/>
              <a:stretch>
                <a:fillRect/>
              </a:stretch>
            </p:blipFill>
            <p:spPr bwMode="auto">
              <a:xfrm>
                <a:off x="3218688" y="1706880"/>
                <a:ext cx="2926080" cy="731520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45" name="Rectangle 44"/>
              <p:cNvSpPr/>
              <p:nvPr/>
            </p:nvSpPr>
            <p:spPr>
              <a:xfrm>
                <a:off x="3733094" y="1774351"/>
                <a:ext cx="304833" cy="2430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3764847" y="2119085"/>
                <a:ext cx="182583" cy="2430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7" name="TextBox 12"/>
              <p:cNvSpPr txBox="1">
                <a:spLocks noChangeArrowheads="1"/>
              </p:cNvSpPr>
              <p:nvPr/>
            </p:nvSpPr>
            <p:spPr bwMode="auto">
              <a:xfrm>
                <a:off x="3678462" y="1672679"/>
                <a:ext cx="425116" cy="384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hu-HU" sz="1900"/>
                  <a:t>M</a:t>
                </a:r>
                <a:r>
                  <a:rPr lang="hu-HU" sz="1900" baseline="-25000"/>
                  <a:t>j</a:t>
                </a:r>
                <a:endParaRPr lang="en-US" sz="1900" baseline="-25000"/>
              </a:p>
            </p:txBody>
          </p:sp>
          <p:sp>
            <p:nvSpPr>
              <p:cNvPr id="48" name="TextBox 197"/>
              <p:cNvSpPr txBox="1">
                <a:spLocks noChangeArrowheads="1"/>
              </p:cNvSpPr>
              <p:nvPr/>
            </p:nvSpPr>
            <p:spPr bwMode="auto">
              <a:xfrm>
                <a:off x="3675888" y="2048256"/>
                <a:ext cx="383438" cy="384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hu-HU" sz="1900"/>
                  <a:t>P</a:t>
                </a:r>
                <a:r>
                  <a:rPr lang="hu-HU" sz="1900" baseline="-25000"/>
                  <a:t>i</a:t>
                </a:r>
                <a:endParaRPr lang="en-US" sz="1900" baseline="-25000"/>
              </a:p>
            </p:txBody>
          </p:sp>
        </p:grpSp>
        <p:grpSp>
          <p:nvGrpSpPr>
            <p:cNvPr id="50" name="Group 4"/>
            <p:cNvGrpSpPr>
              <a:grpSpLocks/>
            </p:cNvGrpSpPr>
            <p:nvPr/>
          </p:nvGrpSpPr>
          <p:grpSpPr bwMode="auto">
            <a:xfrm>
              <a:off x="5638792" y="1763713"/>
              <a:ext cx="304761" cy="370032"/>
              <a:chOff x="7315200" y="2014022"/>
              <a:chExt cx="304800" cy="369332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7315200" y="2056803"/>
                <a:ext cx="228629" cy="2471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2"/>
                  </a:solidFill>
                </a:endParaRPr>
              </a:p>
            </p:txBody>
          </p:sp>
          <p:sp>
            <p:nvSpPr>
              <p:cNvPr id="53" name="TextBox 2"/>
              <p:cNvSpPr txBox="1">
                <a:spLocks noChangeArrowheads="1"/>
              </p:cNvSpPr>
              <p:nvPr/>
            </p:nvSpPr>
            <p:spPr bwMode="auto">
              <a:xfrm>
                <a:off x="7319918" y="2014022"/>
                <a:ext cx="30008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hu-HU" sz="1800" dirty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54" name="Group 15"/>
          <p:cNvGrpSpPr>
            <a:grpSpLocks/>
          </p:cNvGrpSpPr>
          <p:nvPr/>
        </p:nvGrpSpPr>
        <p:grpSpPr bwMode="auto">
          <a:xfrm>
            <a:off x="2895600" y="2057400"/>
            <a:ext cx="7086600" cy="4797425"/>
            <a:chOff x="3124200" y="2438400"/>
            <a:chExt cx="7086600" cy="4797425"/>
          </a:xfrm>
        </p:grpSpPr>
        <p:grpSp>
          <p:nvGrpSpPr>
            <p:cNvPr id="55" name="Group 14"/>
            <p:cNvGrpSpPr>
              <a:grpSpLocks/>
            </p:cNvGrpSpPr>
            <p:nvPr/>
          </p:nvGrpSpPr>
          <p:grpSpPr bwMode="auto">
            <a:xfrm>
              <a:off x="3124200" y="2438400"/>
              <a:ext cx="7086600" cy="4797425"/>
              <a:chOff x="3124200" y="2438400"/>
              <a:chExt cx="7086600" cy="4797425"/>
            </a:xfrm>
          </p:grpSpPr>
          <p:grpSp>
            <p:nvGrpSpPr>
              <p:cNvPr id="58" name="Group 8"/>
              <p:cNvGrpSpPr>
                <a:grpSpLocks/>
              </p:cNvGrpSpPr>
              <p:nvPr/>
            </p:nvGrpSpPr>
            <p:grpSpPr bwMode="auto">
              <a:xfrm>
                <a:off x="3124200" y="2438400"/>
                <a:ext cx="7086600" cy="4797425"/>
                <a:chOff x="2971800" y="2517775"/>
                <a:chExt cx="7086600" cy="4797425"/>
              </a:xfrm>
            </p:grpSpPr>
            <p:pic>
              <p:nvPicPr>
                <p:cNvPr id="63" name="Picture 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71800" y="2655953"/>
                  <a:ext cx="6987645" cy="46592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4" name="Rectangle 63"/>
                <p:cNvSpPr/>
                <p:nvPr/>
              </p:nvSpPr>
              <p:spPr>
                <a:xfrm>
                  <a:off x="6465888" y="2517775"/>
                  <a:ext cx="3592512" cy="472122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59" name="TextBox 10"/>
              <p:cNvSpPr txBox="1">
                <a:spLocks noChangeArrowheads="1"/>
              </p:cNvSpPr>
              <p:nvPr/>
            </p:nvSpPr>
            <p:spPr bwMode="auto">
              <a:xfrm>
                <a:off x="5293090" y="3669268"/>
                <a:ext cx="50206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l-GR" sz="18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δ</a:t>
                </a:r>
                <a:r>
                  <a:rPr lang="hu-HU" sz="18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l-GR" sz="1800" baseline="-250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α</a:t>
                </a:r>
                <a:endParaRPr lang="en-US" sz="1800" baseline="-25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0" name="Right Brace 59"/>
              <p:cNvSpPr/>
              <p:nvPr/>
            </p:nvSpPr>
            <p:spPr>
              <a:xfrm rot="-600000">
                <a:off x="5113338" y="3508375"/>
                <a:ext cx="182562" cy="776288"/>
              </a:xfrm>
              <a:prstGeom prst="rightBrac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61" name="TextBox 26"/>
              <p:cNvSpPr txBox="1">
                <a:spLocks noChangeArrowheads="1"/>
              </p:cNvSpPr>
              <p:nvPr/>
            </p:nvSpPr>
            <p:spPr bwMode="auto">
              <a:xfrm>
                <a:off x="3276600" y="4355068"/>
                <a:ext cx="58381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l-GR" sz="1800">
                    <a:solidFill>
                      <a:srgbClr val="00CC00"/>
                    </a:solidFill>
                    <a:latin typeface="Times New Roman" pitchFamily="18" charset="0"/>
                    <a:cs typeface="Times New Roman" pitchFamily="18" charset="0"/>
                  </a:rPr>
                  <a:t>δ</a:t>
                </a:r>
                <a:r>
                  <a:rPr lang="hu-HU" sz="1800">
                    <a:solidFill>
                      <a:srgbClr val="00CC00"/>
                    </a:solidFill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hu-HU" sz="1800" baseline="-25000">
                    <a:solidFill>
                      <a:srgbClr val="00CC0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</a:t>
                </a:r>
                <a:endParaRPr lang="en-US" sz="1800" baseline="-25000">
                  <a:solidFill>
                    <a:srgbClr val="00CC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2" name="Left Brace 61"/>
              <p:cNvSpPr/>
              <p:nvPr/>
            </p:nvSpPr>
            <p:spPr>
              <a:xfrm rot="3000000">
                <a:off x="3729038" y="4497388"/>
                <a:ext cx="92075" cy="612775"/>
              </a:xfrm>
              <a:prstGeom prst="leftBrace">
                <a:avLst/>
              </a:prstGeom>
              <a:ln w="12700">
                <a:solidFill>
                  <a:srgbClr val="00CC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56" name="TextBox 29"/>
            <p:cNvSpPr txBox="1">
              <a:spLocks noChangeArrowheads="1"/>
            </p:cNvSpPr>
            <p:nvPr/>
          </p:nvSpPr>
          <p:spPr bwMode="auto">
            <a:xfrm>
              <a:off x="6400800" y="3685032"/>
              <a:ext cx="16610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l-GR" sz="18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δ</a:t>
              </a:r>
              <a:r>
                <a:rPr lang="hu-HU" sz="18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l-GR" sz="1800" baseline="-25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α</a:t>
              </a:r>
              <a:r>
                <a:rPr lang="hu-HU" sz="18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hu-HU" sz="18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 n|S</a:t>
              </a:r>
              <a:r>
                <a:rPr lang="el-GR" sz="1800" baseline="-25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</a:t>
              </a:r>
              <a:r>
                <a:rPr lang="hu-HU" sz="18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S</a:t>
              </a:r>
              <a:r>
                <a:rPr lang="el-GR" sz="1800" baseline="-25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</a:t>
              </a:r>
              <a:r>
                <a:rPr lang="hu-HU" sz="18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|0</a:t>
              </a:r>
              <a:endParaRPr lang="en-US" sz="1800" baseline="-25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TextBox 30"/>
            <p:cNvSpPr txBox="1">
              <a:spLocks noChangeArrowheads="1"/>
            </p:cNvSpPr>
            <p:nvPr/>
          </p:nvSpPr>
          <p:spPr bwMode="auto">
            <a:xfrm>
              <a:off x="6400800" y="4431268"/>
              <a:ext cx="155202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l-GR" sz="1800">
                  <a:solidFill>
                    <a:srgbClr val="00CC00"/>
                  </a:solidFill>
                  <a:latin typeface="Times New Roman" pitchFamily="18" charset="0"/>
                  <a:cs typeface="Times New Roman" pitchFamily="18" charset="0"/>
                </a:rPr>
                <a:t>δ</a:t>
              </a:r>
              <a:r>
                <a:rPr lang="hu-HU" sz="1800">
                  <a:solidFill>
                    <a:srgbClr val="00CC00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el-GR" sz="1800" baseline="-25000">
                  <a:solidFill>
                    <a:srgbClr val="00CC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</a:t>
              </a:r>
              <a:r>
                <a:rPr lang="hu-HU" sz="1800">
                  <a:solidFill>
                    <a:srgbClr val="00CC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hu-HU" sz="1800">
                  <a:solidFill>
                    <a:srgbClr val="00CC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 n|S</a:t>
              </a:r>
              <a:r>
                <a:rPr lang="el-GR" sz="1800" baseline="-25000">
                  <a:solidFill>
                    <a:srgbClr val="00CC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</a:t>
              </a:r>
              <a:r>
                <a:rPr lang="hu-HU" sz="1800">
                  <a:solidFill>
                    <a:srgbClr val="00CC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|0</a:t>
              </a:r>
              <a:endParaRPr lang="en-US" sz="1800" baseline="-2500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5" name="Group 64"/>
          <p:cNvGrpSpPr>
            <a:grpSpLocks/>
          </p:cNvGrpSpPr>
          <p:nvPr/>
        </p:nvGrpSpPr>
        <p:grpSpPr bwMode="auto">
          <a:xfrm>
            <a:off x="1516063" y="2286000"/>
            <a:ext cx="6256337" cy="4095750"/>
            <a:chOff x="-2979738" y="2667000"/>
            <a:chExt cx="6256338" cy="4095750"/>
          </a:xfrm>
        </p:grpSpPr>
        <p:grpSp>
          <p:nvGrpSpPr>
            <p:cNvPr id="66" name="Group 9"/>
            <p:cNvGrpSpPr>
              <a:grpSpLocks/>
            </p:cNvGrpSpPr>
            <p:nvPr/>
          </p:nvGrpSpPr>
          <p:grpSpPr bwMode="auto">
            <a:xfrm>
              <a:off x="-2979738" y="2667000"/>
              <a:ext cx="6256338" cy="4095750"/>
              <a:chOff x="1371600" y="2667000"/>
              <a:chExt cx="6256338" cy="4095750"/>
            </a:xfrm>
          </p:grpSpPr>
          <p:pic>
            <p:nvPicPr>
              <p:cNvPr id="68" name="Picture 1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1600" y="2667000"/>
                <a:ext cx="6256338" cy="4095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9" name="Oval 68"/>
              <p:cNvSpPr/>
              <p:nvPr/>
            </p:nvSpPr>
            <p:spPr>
              <a:xfrm>
                <a:off x="1828800" y="5257800"/>
                <a:ext cx="914400" cy="381000"/>
              </a:xfrm>
              <a:prstGeom prst="ellipse">
                <a:avLst/>
              </a:prstGeom>
              <a:noFill/>
              <a:ln>
                <a:solidFill>
                  <a:srgbClr val="8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67" name="TextBox 2"/>
            <p:cNvSpPr txBox="1">
              <a:spLocks noChangeArrowheads="1"/>
            </p:cNvSpPr>
            <p:nvPr/>
          </p:nvSpPr>
          <p:spPr bwMode="auto">
            <a:xfrm>
              <a:off x="1981200" y="5334000"/>
              <a:ext cx="97590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hu-HU" sz="1400">
                  <a:solidFill>
                    <a:srgbClr val="003366"/>
                  </a:solidFill>
                </a:rPr>
                <a:t>● Ni</a:t>
              </a:r>
              <a:r>
                <a:rPr lang="hu-HU" sz="1400" baseline="-25000">
                  <a:solidFill>
                    <a:srgbClr val="003366"/>
                  </a:solidFill>
                </a:rPr>
                <a:t>3</a:t>
              </a:r>
              <a:r>
                <a:rPr lang="hu-HU" sz="1400">
                  <a:solidFill>
                    <a:srgbClr val="003366"/>
                  </a:solidFill>
                </a:rPr>
                <a:t>TeO</a:t>
              </a:r>
              <a:r>
                <a:rPr lang="hu-HU" sz="1400" baseline="-25000">
                  <a:solidFill>
                    <a:srgbClr val="003366"/>
                  </a:solidFill>
                </a:rPr>
                <a:t>6</a:t>
              </a:r>
              <a:endParaRPr lang="en-US" sz="1400" baseline="-25000">
                <a:solidFill>
                  <a:srgbClr val="003366"/>
                </a:solidFill>
              </a:endParaRPr>
            </a:p>
          </p:txBody>
        </p:sp>
      </p:grpSp>
      <p:sp>
        <p:nvSpPr>
          <p:cNvPr id="70" name="Text Box 71"/>
          <p:cNvSpPr txBox="1">
            <a:spLocks noChangeArrowheads="1"/>
          </p:cNvSpPr>
          <p:nvPr/>
        </p:nvSpPr>
        <p:spPr bwMode="auto">
          <a:xfrm>
            <a:off x="7938" y="6592888"/>
            <a:ext cx="39370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sz="1300" dirty="0">
                <a:solidFill>
                  <a:srgbClr val="0000CC"/>
                </a:solidFill>
              </a:rPr>
              <a:t>I. Kézsmárki et al., Nat. Commun. </a:t>
            </a:r>
            <a:r>
              <a:rPr lang="hu-HU" sz="1300" b="1" dirty="0">
                <a:solidFill>
                  <a:srgbClr val="0000CC"/>
                </a:solidFill>
              </a:rPr>
              <a:t>5</a:t>
            </a:r>
            <a:r>
              <a:rPr lang="hu-HU" sz="1300" dirty="0">
                <a:solidFill>
                  <a:srgbClr val="0000CC"/>
                </a:solidFill>
              </a:rPr>
              <a:t>, 3203 (2014)</a:t>
            </a:r>
            <a:endParaRPr lang="en-US" sz="1300" dirty="0">
              <a:solidFill>
                <a:srgbClr val="0000CC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245901" y="5156676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550" dirty="0" smtClean="0">
                <a:solidFill>
                  <a:srgbClr val="920000"/>
                </a:solidFill>
              </a:rPr>
              <a:t>LiCoPO</a:t>
            </a:r>
            <a:r>
              <a:rPr lang="hu-HU" sz="1550" baseline="-25000" dirty="0" smtClean="0">
                <a:solidFill>
                  <a:srgbClr val="920000"/>
                </a:solidFill>
              </a:rPr>
              <a:t>4</a:t>
            </a:r>
            <a:r>
              <a:rPr lang="hu-HU" sz="1550" dirty="0" smtClean="0">
                <a:solidFill>
                  <a:srgbClr val="920000"/>
                </a:solidFill>
              </a:rPr>
              <a:t> </a:t>
            </a:r>
            <a:r>
              <a:rPr lang="hu-HU" sz="1600" dirty="0" smtClean="0">
                <a:solidFill>
                  <a:srgbClr val="920000"/>
                </a:solidFill>
              </a:rPr>
              <a:t> </a:t>
            </a:r>
            <a:r>
              <a:rPr lang="hu-HU" sz="2000" dirty="0" smtClean="0">
                <a:solidFill>
                  <a:srgbClr val="920000"/>
                </a:solidFill>
              </a:rPr>
              <a:t>•</a:t>
            </a:r>
            <a:endParaRPr lang="en-US" sz="2000" baseline="-25000" dirty="0">
              <a:solidFill>
                <a:srgbClr val="920000"/>
              </a:solidFill>
            </a:endParaRPr>
          </a:p>
        </p:txBody>
      </p:sp>
      <p:sp>
        <p:nvSpPr>
          <p:cNvPr id="73" name="Text Box 71"/>
          <p:cNvSpPr txBox="1">
            <a:spLocks noChangeArrowheads="1"/>
          </p:cNvSpPr>
          <p:nvPr/>
        </p:nvSpPr>
        <p:spPr bwMode="auto">
          <a:xfrm>
            <a:off x="0" y="6324600"/>
            <a:ext cx="4338638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sz="1300" dirty="0">
                <a:solidFill>
                  <a:srgbClr val="0000CC"/>
                </a:solidFill>
              </a:rPr>
              <a:t>I. Kézsmárki et al.,</a:t>
            </a:r>
            <a:r>
              <a:rPr lang="hu-HU" sz="1300" b="1" dirty="0">
                <a:solidFill>
                  <a:srgbClr val="0000CC"/>
                </a:solidFill>
              </a:rPr>
              <a:t> </a:t>
            </a:r>
            <a:r>
              <a:rPr lang="hu-HU" sz="1300" dirty="0">
                <a:solidFill>
                  <a:srgbClr val="0000CC"/>
                </a:solidFill>
              </a:rPr>
              <a:t>Phys. Rev. Lett. </a:t>
            </a:r>
            <a:r>
              <a:rPr lang="hu-HU" sz="1300" b="1" dirty="0">
                <a:solidFill>
                  <a:srgbClr val="0000CC"/>
                </a:solidFill>
              </a:rPr>
              <a:t>106</a:t>
            </a:r>
            <a:r>
              <a:rPr lang="hu-HU" sz="1300" dirty="0">
                <a:solidFill>
                  <a:srgbClr val="0000CC"/>
                </a:solidFill>
              </a:rPr>
              <a:t>, 057403 (2011)</a:t>
            </a:r>
          </a:p>
        </p:txBody>
      </p:sp>
      <p:sp>
        <p:nvSpPr>
          <p:cNvPr id="71" name="Rectangle 70"/>
          <p:cNvSpPr/>
          <p:nvPr/>
        </p:nvSpPr>
        <p:spPr>
          <a:xfrm>
            <a:off x="6781800" y="6172200"/>
            <a:ext cx="942428" cy="209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2952750" y="4724400"/>
            <a:ext cx="1132444" cy="292608"/>
          </a:xfrm>
          <a:prstGeom prst="ellipse">
            <a:avLst/>
          </a:prstGeom>
          <a:noFill/>
          <a:ln w="25400">
            <a:solidFill>
              <a:srgbClr val="8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512924" y="147935"/>
            <a:ext cx="6078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Multiferro anyagok optikai tulajdonságai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69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796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7462" y="1752602"/>
            <a:ext cx="2979324" cy="1661960"/>
            <a:chOff x="-1588" y="4276725"/>
            <a:chExt cx="3203576" cy="1787053"/>
          </a:xfrm>
        </p:grpSpPr>
        <p:pic>
          <p:nvPicPr>
            <p:cNvPr id="4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00000">
              <a:off x="1889125" y="4625975"/>
              <a:ext cx="1312863" cy="627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00000">
              <a:off x="-1588" y="4625975"/>
              <a:ext cx="1312863" cy="627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1" name="Straight Arrow Connector 50"/>
            <p:cNvCxnSpPr/>
            <p:nvPr/>
          </p:nvCxnSpPr>
          <p:spPr bwMode="auto">
            <a:xfrm rot="16200000">
              <a:off x="-244475" y="4916488"/>
              <a:ext cx="1279525" cy="0"/>
            </a:xfrm>
            <a:prstGeom prst="straightConnector1">
              <a:avLst/>
            </a:prstGeom>
            <a:ln w="44450">
              <a:solidFill>
                <a:schemeClr val="tx1"/>
              </a:solidFill>
              <a:prstDash val="soli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Not Equal 70"/>
            <p:cNvSpPr/>
            <p:nvPr/>
          </p:nvSpPr>
          <p:spPr bwMode="auto">
            <a:xfrm>
              <a:off x="1233488" y="4762500"/>
              <a:ext cx="650875" cy="411163"/>
            </a:xfrm>
            <a:prstGeom prst="mathNotEqual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73" name="Straight Arrow Connector 72"/>
            <p:cNvCxnSpPr/>
            <p:nvPr/>
          </p:nvCxnSpPr>
          <p:spPr bwMode="auto">
            <a:xfrm rot="16200000">
              <a:off x="1737518" y="4917282"/>
              <a:ext cx="1281113" cy="0"/>
            </a:xfrm>
            <a:prstGeom prst="straightConnector1">
              <a:avLst/>
            </a:prstGeom>
            <a:ln w="44450">
              <a:solidFill>
                <a:schemeClr val="tx1"/>
              </a:solidFill>
              <a:prstDash val="solid"/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10"/>
            <p:cNvSpPr txBox="1">
              <a:spLocks noChangeArrowheads="1"/>
            </p:cNvSpPr>
            <p:nvPr/>
          </p:nvSpPr>
          <p:spPr bwMode="auto">
            <a:xfrm>
              <a:off x="192088" y="5562600"/>
              <a:ext cx="3556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hu-HU" sz="2400" b="1"/>
                <a:t>k</a:t>
              </a:r>
              <a:endParaRPr lang="en-US" sz="2400" b="1"/>
            </a:p>
          </p:txBody>
        </p:sp>
        <p:sp>
          <p:nvSpPr>
            <p:cNvPr id="75" name="TextBox 34"/>
            <p:cNvSpPr txBox="1">
              <a:spLocks noChangeArrowheads="1"/>
            </p:cNvSpPr>
            <p:nvPr/>
          </p:nvSpPr>
          <p:spPr bwMode="auto">
            <a:xfrm>
              <a:off x="1999995" y="5567364"/>
              <a:ext cx="584666" cy="496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hu-HU" sz="2400" b="1" dirty="0"/>
                <a:t> </a:t>
              </a:r>
              <a:r>
                <a:rPr lang="hu-HU" sz="2400" b="1" dirty="0" smtClean="0"/>
                <a:t>-k</a:t>
              </a:r>
              <a:endParaRPr lang="en-US" sz="2400" b="1" dirty="0"/>
            </a:p>
          </p:txBody>
        </p:sp>
        <p:sp>
          <p:nvSpPr>
            <p:cNvPr id="76" name="TextBox 5"/>
            <p:cNvSpPr txBox="1">
              <a:spLocks noChangeArrowheads="1"/>
            </p:cNvSpPr>
            <p:nvPr/>
          </p:nvSpPr>
          <p:spPr bwMode="auto">
            <a:xfrm>
              <a:off x="533400" y="5562600"/>
              <a:ext cx="44132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hu-HU" sz="2400" b="1" dirty="0" smtClean="0">
                  <a:solidFill>
                    <a:srgbClr val="333399"/>
                  </a:solidFill>
                </a:rPr>
                <a:t>M</a:t>
              </a:r>
              <a:endParaRPr lang="en-US" sz="2400" b="1" dirty="0" smtClean="0">
                <a:solidFill>
                  <a:srgbClr val="333399"/>
                </a:solidFill>
              </a:endParaRPr>
            </a:p>
          </p:txBody>
        </p:sp>
        <p:sp>
          <p:nvSpPr>
            <p:cNvPr id="77" name="TextBox 5"/>
            <p:cNvSpPr txBox="1">
              <a:spLocks noChangeArrowheads="1"/>
            </p:cNvSpPr>
            <p:nvPr/>
          </p:nvSpPr>
          <p:spPr bwMode="auto">
            <a:xfrm>
              <a:off x="2516416" y="5562600"/>
              <a:ext cx="474351" cy="496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hu-HU" sz="2400" b="1" dirty="0" smtClean="0">
                  <a:solidFill>
                    <a:srgbClr val="333399"/>
                  </a:solidFill>
                </a:rPr>
                <a:t>M</a:t>
              </a:r>
              <a:endParaRPr lang="en-US" sz="2400" b="1" dirty="0" smtClean="0">
                <a:solidFill>
                  <a:srgbClr val="333399"/>
                </a:solidFill>
              </a:endParaRPr>
            </a:p>
          </p:txBody>
        </p:sp>
        <p:cxnSp>
          <p:nvCxnSpPr>
            <p:cNvPr id="81" name="Straight Arrow Connector 80"/>
            <p:cNvCxnSpPr/>
            <p:nvPr/>
          </p:nvCxnSpPr>
          <p:spPr bwMode="auto">
            <a:xfrm rot="5400000">
              <a:off x="2119312" y="4916488"/>
              <a:ext cx="1279525" cy="0"/>
            </a:xfrm>
            <a:prstGeom prst="straightConnector1">
              <a:avLst/>
            </a:prstGeom>
            <a:ln w="44450">
              <a:solidFill>
                <a:srgbClr val="333399"/>
              </a:solidFill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 bwMode="auto">
            <a:xfrm rot="16200000">
              <a:off x="122237" y="4916488"/>
              <a:ext cx="1279525" cy="0"/>
            </a:xfrm>
            <a:prstGeom prst="straightConnector1">
              <a:avLst/>
            </a:prstGeom>
            <a:ln w="44450">
              <a:solidFill>
                <a:srgbClr val="333399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 Box 43"/>
          <p:cNvSpPr txBox="1">
            <a:spLocks noChangeArrowheads="1"/>
          </p:cNvSpPr>
          <p:nvPr/>
        </p:nvSpPr>
        <p:spPr bwMode="auto">
          <a:xfrm>
            <a:off x="51440" y="895290"/>
            <a:ext cx="4825360" cy="40011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prstDash val="sysDot"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hu-H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Magnetokirális optikai egyenirányítás:</a:t>
            </a:r>
          </a:p>
        </p:txBody>
      </p:sp>
      <p:pic>
        <p:nvPicPr>
          <p:cNvPr id="86" name="Picture 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0" t="14000" r="18852" b="4666"/>
          <a:stretch>
            <a:fillRect/>
          </a:stretch>
        </p:blipFill>
        <p:spPr bwMode="auto">
          <a:xfrm>
            <a:off x="3000375" y="1371600"/>
            <a:ext cx="6129438" cy="5422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Text Box 71"/>
          <p:cNvSpPr txBox="1">
            <a:spLocks noChangeArrowheads="1"/>
          </p:cNvSpPr>
          <p:nvPr/>
        </p:nvSpPr>
        <p:spPr bwMode="auto">
          <a:xfrm>
            <a:off x="-37128" y="6365557"/>
            <a:ext cx="377423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sz="1300" dirty="0">
                <a:solidFill>
                  <a:srgbClr val="0000CC"/>
                </a:solidFill>
              </a:rPr>
              <a:t>S. </a:t>
            </a:r>
            <a:r>
              <a:rPr lang="hu-HU" sz="1300" dirty="0" smtClean="0">
                <a:solidFill>
                  <a:srgbClr val="0000CC"/>
                </a:solidFill>
              </a:rPr>
              <a:t>Bordács </a:t>
            </a:r>
            <a:r>
              <a:rPr lang="hu-HU" sz="1300" dirty="0">
                <a:solidFill>
                  <a:srgbClr val="0000CC"/>
                </a:solidFill>
              </a:rPr>
              <a:t>et al., </a:t>
            </a:r>
            <a:r>
              <a:rPr lang="hu-HU" sz="1300" dirty="0" smtClean="0">
                <a:solidFill>
                  <a:srgbClr val="0000CC"/>
                </a:solidFill>
              </a:rPr>
              <a:t>Nat. Phys. </a:t>
            </a:r>
            <a:r>
              <a:rPr lang="hu-HU" sz="1300" b="1" dirty="0">
                <a:solidFill>
                  <a:srgbClr val="0000CC"/>
                </a:solidFill>
              </a:rPr>
              <a:t>8</a:t>
            </a:r>
            <a:r>
              <a:rPr lang="hu-HU" sz="1300" dirty="0">
                <a:solidFill>
                  <a:srgbClr val="0000CC"/>
                </a:solidFill>
              </a:rPr>
              <a:t>, 734 (2012</a:t>
            </a:r>
            <a:r>
              <a:rPr lang="hu-HU" sz="1300" dirty="0" smtClean="0">
                <a:solidFill>
                  <a:srgbClr val="0000CC"/>
                </a:solidFill>
              </a:rPr>
              <a:t>)</a:t>
            </a:r>
          </a:p>
          <a:p>
            <a:pPr eaLnBrk="1" hangingPunct="1"/>
            <a:r>
              <a:rPr lang="hu-HU" sz="1300" dirty="0" smtClean="0">
                <a:solidFill>
                  <a:srgbClr val="0000CC"/>
                </a:solidFill>
              </a:rPr>
              <a:t>D. Szaller et al., </a:t>
            </a:r>
            <a:r>
              <a:rPr lang="en-US" sz="1300" dirty="0">
                <a:solidFill>
                  <a:srgbClr val="0000CC"/>
                </a:solidFill>
              </a:rPr>
              <a:t>Phys. Rev. B </a:t>
            </a:r>
            <a:r>
              <a:rPr lang="en-US" sz="1300" b="1" dirty="0">
                <a:solidFill>
                  <a:srgbClr val="0000CC"/>
                </a:solidFill>
              </a:rPr>
              <a:t>89</a:t>
            </a:r>
            <a:r>
              <a:rPr lang="en-US" sz="1300" dirty="0">
                <a:solidFill>
                  <a:srgbClr val="0000CC"/>
                </a:solidFill>
              </a:rPr>
              <a:t>, 184419 (2014)</a:t>
            </a:r>
            <a:endParaRPr lang="hu-HU" sz="1300" dirty="0">
              <a:solidFill>
                <a:srgbClr val="0000C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12924" y="147935"/>
            <a:ext cx="6078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Multiferro anyagok optikai tulajdonságai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 Box 43"/>
          <p:cNvSpPr txBox="1">
            <a:spLocks noChangeArrowheads="1"/>
          </p:cNvSpPr>
          <p:nvPr/>
        </p:nvSpPr>
        <p:spPr bwMode="auto">
          <a:xfrm>
            <a:off x="5181600" y="914400"/>
            <a:ext cx="168026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hu-HU" sz="2000" b="1" dirty="0" smtClean="0">
                <a:latin typeface="Arial" pitchFamily="34" charset="0"/>
                <a:cs typeface="Arial" pitchFamily="34" charset="0"/>
              </a:rPr>
              <a:t>Ba</a:t>
            </a:r>
            <a:r>
              <a:rPr lang="hu-HU" sz="20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hu-HU" sz="2000" b="1" dirty="0" smtClean="0">
                <a:latin typeface="Arial" pitchFamily="34" charset="0"/>
                <a:cs typeface="Arial" pitchFamily="34" charset="0"/>
              </a:rPr>
              <a:t>CoGe</a:t>
            </a:r>
            <a:r>
              <a:rPr lang="hu-HU" sz="20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hu-HU" sz="20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hu-HU" sz="2000" b="1" baseline="-25000" dirty="0" smtClean="0">
                <a:latin typeface="Arial" pitchFamily="34" charset="0"/>
                <a:cs typeface="Arial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80680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796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3" name="Group 6"/>
          <p:cNvGrpSpPr>
            <a:grpSpLocks noChangeAspect="1"/>
          </p:cNvGrpSpPr>
          <p:nvPr/>
        </p:nvGrpSpPr>
        <p:grpSpPr bwMode="auto">
          <a:xfrm>
            <a:off x="46038" y="1641476"/>
            <a:ext cx="4280011" cy="3434048"/>
            <a:chOff x="2438400" y="1371600"/>
            <a:chExt cx="4602480" cy="3691864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13" r="-124"/>
            <a:stretch>
              <a:fillRect/>
            </a:stretch>
          </p:blipFill>
          <p:spPr bwMode="auto">
            <a:xfrm>
              <a:off x="2438400" y="1447800"/>
              <a:ext cx="4602480" cy="3615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Rectangle 34"/>
            <p:cNvSpPr/>
            <p:nvPr/>
          </p:nvSpPr>
          <p:spPr>
            <a:xfrm>
              <a:off x="2438400" y="1371600"/>
              <a:ext cx="152410" cy="3809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124247" y="1523973"/>
              <a:ext cx="990668" cy="3809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7" name="Text Box 43"/>
          <p:cNvSpPr txBox="1">
            <a:spLocks noChangeArrowheads="1"/>
          </p:cNvSpPr>
          <p:nvPr/>
        </p:nvSpPr>
        <p:spPr bwMode="auto">
          <a:xfrm>
            <a:off x="-90715" y="914400"/>
            <a:ext cx="48912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hu-HU" sz="2000" b="1" dirty="0" smtClean="0">
                <a:latin typeface="Arial" pitchFamily="34" charset="0"/>
                <a:cs typeface="Arial" pitchFamily="34" charset="0"/>
              </a:rPr>
              <a:t>Szobahőmérsékletű multiferro kristály,</a:t>
            </a:r>
          </a:p>
          <a:p>
            <a:pPr algn="ctr" eaLnBrk="1" hangingPunct="1">
              <a:defRPr/>
            </a:pPr>
            <a:r>
              <a:rPr lang="hu-HU" sz="2000" b="1" dirty="0" smtClean="0">
                <a:latin typeface="Arial" pitchFamily="34" charset="0"/>
                <a:cs typeface="Arial" pitchFamily="34" charset="0"/>
              </a:rPr>
              <a:t> BiFeO</a:t>
            </a:r>
            <a:r>
              <a:rPr lang="hu-HU" sz="2000" b="1" baseline="-25000" dirty="0" smtClean="0"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" b="-489"/>
          <a:stretch/>
        </p:blipFill>
        <p:spPr bwMode="auto">
          <a:xfrm>
            <a:off x="4648200" y="1442180"/>
            <a:ext cx="4435697" cy="373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 Box 43"/>
          <p:cNvSpPr txBox="1">
            <a:spLocks noChangeArrowheads="1"/>
          </p:cNvSpPr>
          <p:nvPr/>
        </p:nvSpPr>
        <p:spPr bwMode="auto">
          <a:xfrm>
            <a:off x="5979666" y="914400"/>
            <a:ext cx="18069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hu-HU" sz="2000" b="1" dirty="0" smtClean="0">
                <a:latin typeface="Arial" pitchFamily="34" charset="0"/>
                <a:cs typeface="Arial" pitchFamily="34" charset="0"/>
              </a:rPr>
              <a:t>Optikai dióda</a:t>
            </a:r>
            <a:endParaRPr lang="hu-HU" sz="2000" b="1" baseline="-25000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6162342" y="5389335"/>
            <a:ext cx="2701638" cy="1468665"/>
            <a:chOff x="192088" y="4276725"/>
            <a:chExt cx="3299963" cy="1793925"/>
          </a:xfrm>
        </p:grpSpPr>
        <p:cxnSp>
          <p:nvCxnSpPr>
            <p:cNvPr id="29" name="Straight Arrow Connector 28"/>
            <p:cNvCxnSpPr/>
            <p:nvPr/>
          </p:nvCxnSpPr>
          <p:spPr bwMode="auto">
            <a:xfrm rot="16200000">
              <a:off x="-244475" y="4916488"/>
              <a:ext cx="1279525" cy="0"/>
            </a:xfrm>
            <a:prstGeom prst="straightConnector1">
              <a:avLst/>
            </a:prstGeom>
            <a:ln w="44450">
              <a:solidFill>
                <a:schemeClr val="tx1"/>
              </a:solidFill>
              <a:prstDash val="soli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Not Equal 29"/>
            <p:cNvSpPr/>
            <p:nvPr/>
          </p:nvSpPr>
          <p:spPr bwMode="auto">
            <a:xfrm>
              <a:off x="1326564" y="4762500"/>
              <a:ext cx="650875" cy="411163"/>
            </a:xfrm>
            <a:prstGeom prst="mathNotEqual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 bwMode="auto">
            <a:xfrm rot="16200000">
              <a:off x="1737518" y="4917282"/>
              <a:ext cx="1281113" cy="0"/>
            </a:xfrm>
            <a:prstGeom prst="straightConnector1">
              <a:avLst/>
            </a:prstGeom>
            <a:ln w="44450">
              <a:solidFill>
                <a:schemeClr val="tx1"/>
              </a:solidFill>
              <a:prstDash val="solid"/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10"/>
            <p:cNvSpPr txBox="1">
              <a:spLocks noChangeArrowheads="1"/>
            </p:cNvSpPr>
            <p:nvPr/>
          </p:nvSpPr>
          <p:spPr bwMode="auto">
            <a:xfrm>
              <a:off x="192088" y="5562600"/>
              <a:ext cx="3556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hu-HU" sz="2400" b="1"/>
                <a:t>k</a:t>
              </a:r>
              <a:endParaRPr lang="en-US" sz="2400" b="1"/>
            </a:p>
          </p:txBody>
        </p:sp>
        <p:sp>
          <p:nvSpPr>
            <p:cNvPr id="38" name="TextBox 34"/>
            <p:cNvSpPr txBox="1">
              <a:spLocks noChangeArrowheads="1"/>
            </p:cNvSpPr>
            <p:nvPr/>
          </p:nvSpPr>
          <p:spPr bwMode="auto">
            <a:xfrm>
              <a:off x="2030722" y="5567364"/>
              <a:ext cx="584666" cy="496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hu-HU" sz="2400" b="1" dirty="0"/>
                <a:t> </a:t>
              </a:r>
              <a:r>
                <a:rPr lang="hu-HU" sz="2400" b="1" dirty="0" smtClean="0"/>
                <a:t>-k</a:t>
              </a:r>
              <a:endParaRPr lang="en-US" sz="2400" b="1" dirty="0"/>
            </a:p>
          </p:txBody>
        </p:sp>
        <p:sp>
          <p:nvSpPr>
            <p:cNvPr id="40" name="TextBox 5"/>
            <p:cNvSpPr txBox="1">
              <a:spLocks noChangeArrowheads="1"/>
            </p:cNvSpPr>
            <p:nvPr/>
          </p:nvSpPr>
          <p:spPr bwMode="auto">
            <a:xfrm>
              <a:off x="568304" y="5562601"/>
              <a:ext cx="888030" cy="496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hu-HU" sz="2400" b="1" dirty="0" smtClean="0">
                  <a:solidFill>
                    <a:srgbClr val="333399"/>
                  </a:solidFill>
                </a:rPr>
                <a:t>P×M</a:t>
              </a:r>
              <a:endParaRPr lang="en-US" sz="2400" b="1" dirty="0" smtClean="0">
                <a:solidFill>
                  <a:srgbClr val="333399"/>
                </a:solidFill>
              </a:endParaRPr>
            </a:p>
          </p:txBody>
        </p:sp>
        <p:sp>
          <p:nvSpPr>
            <p:cNvPr id="41" name="TextBox 5"/>
            <p:cNvSpPr txBox="1">
              <a:spLocks noChangeArrowheads="1"/>
            </p:cNvSpPr>
            <p:nvPr/>
          </p:nvSpPr>
          <p:spPr bwMode="auto">
            <a:xfrm>
              <a:off x="2604021" y="5574235"/>
              <a:ext cx="888030" cy="496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hu-HU" sz="2400" b="1" dirty="0" smtClean="0">
                  <a:solidFill>
                    <a:srgbClr val="333399"/>
                  </a:solidFill>
                </a:rPr>
                <a:t>P×M</a:t>
              </a:r>
              <a:endParaRPr lang="en-US" sz="2400" b="1" dirty="0" smtClean="0">
                <a:solidFill>
                  <a:srgbClr val="333399"/>
                </a:solidFill>
              </a:endParaRPr>
            </a:p>
          </p:txBody>
        </p:sp>
        <p:cxnSp>
          <p:nvCxnSpPr>
            <p:cNvPr id="42" name="Straight Arrow Connector 41"/>
            <p:cNvCxnSpPr/>
            <p:nvPr/>
          </p:nvCxnSpPr>
          <p:spPr bwMode="auto">
            <a:xfrm rot="5400000">
              <a:off x="2410177" y="4916488"/>
              <a:ext cx="1279526" cy="0"/>
            </a:xfrm>
            <a:prstGeom prst="straightConnector1">
              <a:avLst/>
            </a:prstGeom>
            <a:ln w="44450">
              <a:solidFill>
                <a:srgbClr val="333399"/>
              </a:solidFill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 bwMode="auto">
            <a:xfrm rot="16200000">
              <a:off x="369321" y="4916488"/>
              <a:ext cx="1279525" cy="0"/>
            </a:xfrm>
            <a:prstGeom prst="straightConnector1">
              <a:avLst/>
            </a:prstGeom>
            <a:ln w="44450">
              <a:solidFill>
                <a:srgbClr val="333399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 Box 43"/>
          <p:cNvSpPr txBox="1">
            <a:spLocks noChangeArrowheads="1"/>
          </p:cNvSpPr>
          <p:nvPr/>
        </p:nvSpPr>
        <p:spPr bwMode="auto">
          <a:xfrm>
            <a:off x="1752600" y="5753040"/>
            <a:ext cx="4237250" cy="40011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prstDash val="sysDot"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hu-H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Toroidális optikai egyenirányítás:</a:t>
            </a:r>
          </a:p>
        </p:txBody>
      </p:sp>
      <p:sp>
        <p:nvSpPr>
          <p:cNvPr id="2" name="Rectangle 1"/>
          <p:cNvSpPr/>
          <p:nvPr/>
        </p:nvSpPr>
        <p:spPr>
          <a:xfrm>
            <a:off x="2971800" y="4038600"/>
            <a:ext cx="1066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Box 71"/>
          <p:cNvSpPr txBox="1">
            <a:spLocks noChangeArrowheads="1"/>
          </p:cNvSpPr>
          <p:nvPr/>
        </p:nvSpPr>
        <p:spPr bwMode="auto">
          <a:xfrm>
            <a:off x="0" y="6324600"/>
            <a:ext cx="45613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sz="1300" dirty="0" smtClean="0">
                <a:solidFill>
                  <a:srgbClr val="0000CC"/>
                </a:solidFill>
              </a:rPr>
              <a:t>I. Kézsmárki </a:t>
            </a:r>
            <a:r>
              <a:rPr lang="hu-HU" sz="1300" dirty="0">
                <a:solidFill>
                  <a:srgbClr val="0000CC"/>
                </a:solidFill>
              </a:rPr>
              <a:t>et al., </a:t>
            </a:r>
            <a:r>
              <a:rPr lang="hu-HU" sz="1300" dirty="0" smtClean="0">
                <a:solidFill>
                  <a:srgbClr val="0000CC"/>
                </a:solidFill>
              </a:rPr>
              <a:t>Phys</a:t>
            </a:r>
            <a:r>
              <a:rPr lang="hu-HU" sz="1300" dirty="0">
                <a:solidFill>
                  <a:srgbClr val="0000CC"/>
                </a:solidFill>
              </a:rPr>
              <a:t>. Rev. Lett</a:t>
            </a:r>
            <a:r>
              <a:rPr lang="hu-HU" sz="1300" dirty="0" smtClean="0">
                <a:solidFill>
                  <a:srgbClr val="0000CC"/>
                </a:solidFill>
              </a:rPr>
              <a:t>. </a:t>
            </a:r>
            <a:r>
              <a:rPr lang="en-US" sz="1400" b="1" dirty="0">
                <a:solidFill>
                  <a:srgbClr val="0000CC"/>
                </a:solidFill>
              </a:rPr>
              <a:t>115</a:t>
            </a:r>
            <a:r>
              <a:rPr lang="en-US" sz="1400" dirty="0">
                <a:solidFill>
                  <a:srgbClr val="0000CC"/>
                </a:solidFill>
              </a:rPr>
              <a:t>, 127203 (2015) </a:t>
            </a:r>
            <a:endParaRPr lang="hu-HU" sz="1400" dirty="0" smtClean="0">
              <a:solidFill>
                <a:srgbClr val="0000CC"/>
              </a:solidFill>
            </a:endParaRPr>
          </a:p>
          <a:p>
            <a:pPr eaLnBrk="1" hangingPunct="1"/>
            <a:r>
              <a:rPr lang="hu-HU" sz="1300" dirty="0" smtClean="0">
                <a:solidFill>
                  <a:srgbClr val="0000CC"/>
                </a:solidFill>
              </a:rPr>
              <a:t>R. S. Fishman et al., Phys. Rev. B</a:t>
            </a:r>
            <a:r>
              <a:rPr lang="en-US" sz="1400" dirty="0">
                <a:solidFill>
                  <a:srgbClr val="0000CC"/>
                </a:solidFill>
              </a:rPr>
              <a:t> </a:t>
            </a:r>
            <a:r>
              <a:rPr lang="en-US" sz="1400" b="1" dirty="0">
                <a:solidFill>
                  <a:srgbClr val="0000CC"/>
                </a:solidFill>
              </a:rPr>
              <a:t>92</a:t>
            </a:r>
            <a:r>
              <a:rPr lang="en-US" sz="1400" dirty="0">
                <a:solidFill>
                  <a:srgbClr val="0000CC"/>
                </a:solidFill>
              </a:rPr>
              <a:t>, 094422 (2015)</a:t>
            </a:r>
            <a:endParaRPr lang="hu-HU" sz="1300" dirty="0">
              <a:solidFill>
                <a:srgbClr val="0000CC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12924" y="147935"/>
            <a:ext cx="6078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Multiferro anyagok optikai tulajdonságai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59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54315" y="1066800"/>
            <a:ext cx="8308685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hu-HU" sz="2000" dirty="0" smtClean="0">
                <a:latin typeface="Arial" pitchFamily="34" charset="0"/>
                <a:cs typeface="Arial" pitchFamily="34" charset="0"/>
              </a:rPr>
              <a:t>Problémafelvetés: szimmetriáik és mérhető mennyiségek kapcsolata</a:t>
            </a:r>
          </a:p>
          <a:p>
            <a:pPr marL="342900" indent="-342900">
              <a:buFont typeface="Arial" pitchFamily="34" charset="0"/>
              <a:buChar char="•"/>
            </a:pPr>
            <a:endParaRPr lang="hu-HU" sz="20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hu-HU" sz="16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hu-HU" sz="16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hu-HU" sz="2000" dirty="0" smtClean="0">
                <a:latin typeface="Arial" pitchFamily="34" charset="0"/>
                <a:cs typeface="Arial" pitchFamily="34" charset="0"/>
              </a:rPr>
              <a:t>Polár- és axiálvektorok, polár- és axiáltenzorok</a:t>
            </a:r>
          </a:p>
          <a:p>
            <a:pPr marL="285750" indent="-285750">
              <a:buFont typeface="Arial" pitchFamily="34" charset="0"/>
              <a:buChar char="•"/>
            </a:pPr>
            <a:endParaRPr lang="hu-HU" sz="20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hu-HU" sz="16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hu-HU" sz="16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hu-HU" sz="2000" dirty="0" smtClean="0">
                <a:latin typeface="Arial" pitchFamily="34" charset="0"/>
                <a:cs typeface="Arial" pitchFamily="34" charset="0"/>
              </a:rPr>
              <a:t>Neumann-elv</a:t>
            </a:r>
          </a:p>
          <a:p>
            <a:pPr marL="285750" indent="-285750">
              <a:buFont typeface="Arial" pitchFamily="34" charset="0"/>
              <a:buChar char="•"/>
            </a:pPr>
            <a:endParaRPr lang="hu-HU" sz="16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hu-HU" sz="16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hu-HU" sz="20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hu-HU" sz="2000" dirty="0" smtClean="0">
                <a:latin typeface="Arial" pitchFamily="34" charset="0"/>
                <a:cs typeface="Arial" pitchFamily="34" charset="0"/>
              </a:rPr>
              <a:t>Neumann-elv alkalmazása</a:t>
            </a:r>
          </a:p>
          <a:p>
            <a:pPr marL="285750" indent="-285750">
              <a:buFont typeface="Arial" pitchFamily="34" charset="0"/>
              <a:buChar char="•"/>
            </a:pPr>
            <a:endParaRPr lang="hu-HU" sz="16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hu-HU" sz="1600" dirty="0" smtClean="0">
              <a:latin typeface="Arial" pitchFamily="34" charset="0"/>
              <a:cs typeface="Arial" pitchFamily="34" charset="0"/>
            </a:endParaRPr>
          </a:p>
          <a:p>
            <a:endParaRPr lang="hu-HU" sz="20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Komplex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mágneses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anyagok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optikai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tulajdonságai</a:t>
            </a:r>
            <a:r>
              <a:rPr lang="hu-HU" sz="2000" dirty="0" smtClean="0">
                <a:latin typeface="Arial" pitchFamily="34" charset="0"/>
                <a:cs typeface="Arial" pitchFamily="34" charset="0"/>
              </a:rPr>
              <a:t> (szünet után)</a:t>
            </a:r>
            <a:endParaRPr lang="hu-HU" sz="1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46197" y="147935"/>
            <a:ext cx="6412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Szimmetriák szerepe a szilárdtestfizikában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709424" y="6248400"/>
            <a:ext cx="1725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BME, 2015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49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59721" y="6296110"/>
            <a:ext cx="2088232" cy="521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607321" y="4107295"/>
            <a:ext cx="2088232" cy="521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" t="17468" r="4664" b="49584"/>
          <a:stretch/>
        </p:blipFill>
        <p:spPr bwMode="auto">
          <a:xfrm>
            <a:off x="0" y="0"/>
            <a:ext cx="9144000" cy="18470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4" descr="http://magnetooptics.phy.bme.hu/wp-content/uploads/2013/02/k%C3%A9p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1742" y="3659001"/>
            <a:ext cx="894083" cy="1106424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</p:pic>
      <p:pic>
        <p:nvPicPr>
          <p:cNvPr id="7" name="Picture 6" descr="http://magnetooptics.phy.bme.hu/wp-content/uploads/2013/02/prohle_zsof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6217" y="5359722"/>
            <a:ext cx="885139" cy="1106424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</p:pic>
      <p:sp>
        <p:nvSpPr>
          <p:cNvPr id="8" name="Szövegdoboz 11"/>
          <p:cNvSpPr txBox="1"/>
          <p:nvPr/>
        </p:nvSpPr>
        <p:spPr>
          <a:xfrm>
            <a:off x="4486275" y="6519446"/>
            <a:ext cx="2571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Zs. Prőhle,</a:t>
            </a:r>
            <a:r>
              <a:rPr lang="hu-H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hu-HU" sz="1600" dirty="0" smtClean="0">
                <a:latin typeface="Arial" pitchFamily="34" charset="0"/>
                <a:cs typeface="Arial" pitchFamily="34" charset="0"/>
              </a:rPr>
              <a:t>Bsc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Kép 12" descr="Molnar_Andras_BME_0.jpg"/>
          <p:cNvPicPr>
            <a:picLocks noChangeAspect="1"/>
          </p:cNvPicPr>
          <p:nvPr/>
        </p:nvPicPr>
        <p:blipFill>
          <a:blip r:embed="rId5" cstate="print"/>
          <a:srcRect l="32766" r="18979" b="18809"/>
          <a:stretch>
            <a:fillRect/>
          </a:stretch>
        </p:blipFill>
        <p:spPr>
          <a:xfrm>
            <a:off x="2954017" y="5362490"/>
            <a:ext cx="857128" cy="1115568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sp>
        <p:nvSpPr>
          <p:cNvPr id="10" name="Szövegdoboz 13"/>
          <p:cNvSpPr txBox="1"/>
          <p:nvPr/>
        </p:nvSpPr>
        <p:spPr>
          <a:xfrm>
            <a:off x="2057400" y="6519446"/>
            <a:ext cx="2571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A. Molnár, engineer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9" descr="sanyi"/>
          <p:cNvPicPr>
            <a:picLocks noChangeAspect="1" noChangeArrowheads="1"/>
          </p:cNvPicPr>
          <p:nvPr/>
        </p:nvPicPr>
        <p:blipFill>
          <a:blip r:embed="rId6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" r="1770"/>
          <a:stretch>
            <a:fillRect/>
          </a:stretch>
        </p:blipFill>
        <p:spPr bwMode="auto">
          <a:xfrm>
            <a:off x="5297167" y="1981200"/>
            <a:ext cx="962209" cy="1103496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Kép 14" descr="én.JPG"/>
          <p:cNvPicPr>
            <a:picLocks noChangeAspect="1"/>
          </p:cNvPicPr>
          <p:nvPr/>
        </p:nvPicPr>
        <p:blipFill>
          <a:blip r:embed="rId7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1" b="7288"/>
          <a:stretch>
            <a:fillRect/>
          </a:stretch>
        </p:blipFill>
        <p:spPr bwMode="auto">
          <a:xfrm>
            <a:off x="5292628" y="3661400"/>
            <a:ext cx="966897" cy="1106424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6" t="40848" r="60674" b="36902"/>
          <a:stretch>
            <a:fillRect/>
          </a:stretch>
        </p:blipFill>
        <p:spPr bwMode="auto">
          <a:xfrm>
            <a:off x="2934967" y="3661400"/>
            <a:ext cx="953730" cy="1106424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117" y="1981200"/>
            <a:ext cx="862559" cy="1106424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Szövegdoboz 11"/>
          <p:cNvSpPr txBox="1"/>
          <p:nvPr/>
        </p:nvSpPr>
        <p:spPr>
          <a:xfrm>
            <a:off x="2105025" y="4814471"/>
            <a:ext cx="2571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V. Kocsis, PhD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Szövegdoboz 11"/>
          <p:cNvSpPr txBox="1"/>
          <p:nvPr/>
        </p:nvSpPr>
        <p:spPr>
          <a:xfrm>
            <a:off x="4486257" y="4810125"/>
            <a:ext cx="2571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D. Szaller,</a:t>
            </a:r>
            <a:r>
              <a:rPr lang="hu-H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hu-HU" sz="1600" dirty="0" smtClean="0">
                <a:latin typeface="Arial" pitchFamily="34" charset="0"/>
                <a:cs typeface="Arial" pitchFamily="34" charset="0"/>
              </a:rPr>
              <a:t>PhD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239" y="5370491"/>
            <a:ext cx="879993" cy="1106424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Szövegdoboz 11"/>
          <p:cNvSpPr txBox="1"/>
          <p:nvPr/>
        </p:nvSpPr>
        <p:spPr>
          <a:xfrm>
            <a:off x="6724632" y="6519446"/>
            <a:ext cx="2571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D. Farkas, BSc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59" y="1981200"/>
            <a:ext cx="855798" cy="1106424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26" y="5370576"/>
            <a:ext cx="885948" cy="1106424"/>
          </a:xfrm>
          <a:prstGeom prst="rect">
            <a:avLst/>
          </a:prstGeom>
          <a:noFill/>
          <a:ln w="317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59" y="3665601"/>
            <a:ext cx="885139" cy="1106424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" r="5815" b="17356"/>
          <a:stretch/>
        </p:blipFill>
        <p:spPr bwMode="auto">
          <a:xfrm>
            <a:off x="7610599" y="1981200"/>
            <a:ext cx="886968" cy="1106424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0" name="Szövegdoboz 11"/>
          <p:cNvSpPr txBox="1"/>
          <p:nvPr/>
        </p:nvSpPr>
        <p:spPr>
          <a:xfrm>
            <a:off x="-57168" y="6515100"/>
            <a:ext cx="2571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>
                <a:latin typeface="Arial" pitchFamily="34" charset="0"/>
                <a:cs typeface="Arial" pitchFamily="34" charset="0"/>
              </a:rPr>
              <a:t>P</a:t>
            </a:r>
            <a:r>
              <a:rPr lang="hu-HU" sz="1600" dirty="0" smtClean="0">
                <a:latin typeface="Arial" pitchFamily="34" charset="0"/>
                <a:cs typeface="Arial" pitchFamily="34" charset="0"/>
              </a:rPr>
              <a:t>. A. Molnár, M</a:t>
            </a:r>
            <a:r>
              <a:rPr lang="hu-HU" sz="1600" dirty="0">
                <a:latin typeface="Arial" pitchFamily="34" charset="0"/>
                <a:cs typeface="Arial" pitchFamily="34" charset="0"/>
              </a:rPr>
              <a:t>S</a:t>
            </a:r>
            <a:r>
              <a:rPr lang="hu-HU" sz="1600" dirty="0" smtClean="0">
                <a:latin typeface="Arial" pitchFamily="34" charset="0"/>
                <a:cs typeface="Arial" pitchFamily="34" charset="0"/>
              </a:rPr>
              <a:t>c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Szövegdoboz 11"/>
          <p:cNvSpPr txBox="1"/>
          <p:nvPr/>
        </p:nvSpPr>
        <p:spPr>
          <a:xfrm>
            <a:off x="-28575" y="4810125"/>
            <a:ext cx="2571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>
                <a:latin typeface="Arial" pitchFamily="34" charset="0"/>
                <a:cs typeface="Arial" pitchFamily="34" charset="0"/>
              </a:rPr>
              <a:t>Á</a:t>
            </a:r>
            <a:r>
              <a:rPr lang="hu-HU" sz="1600" dirty="0" smtClean="0">
                <a:latin typeface="Arial" pitchFamily="34" charset="0"/>
                <a:cs typeface="Arial" pitchFamily="34" charset="0"/>
              </a:rPr>
              <a:t>. Orbán, PhD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Szövegdoboz 11"/>
          <p:cNvSpPr txBox="1"/>
          <p:nvPr/>
        </p:nvSpPr>
        <p:spPr>
          <a:xfrm>
            <a:off x="6753225" y="4810125"/>
            <a:ext cx="2571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>
                <a:latin typeface="Arial" pitchFamily="34" charset="0"/>
                <a:cs typeface="Arial" pitchFamily="34" charset="0"/>
              </a:rPr>
              <a:t>Á</a:t>
            </a:r>
            <a:r>
              <a:rPr lang="hu-HU" sz="1600" dirty="0" smtClean="0">
                <a:latin typeface="Arial" pitchFamily="34" charset="0"/>
                <a:cs typeface="Arial" pitchFamily="34" charset="0"/>
              </a:rPr>
              <a:t>. Butykai, PhD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Szövegdoboz 11"/>
          <p:cNvSpPr txBox="1"/>
          <p:nvPr/>
        </p:nvSpPr>
        <p:spPr>
          <a:xfrm>
            <a:off x="4467225" y="3124200"/>
            <a:ext cx="2571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S. Brodács, postdoc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Szövegdoboz 11"/>
          <p:cNvSpPr txBox="1"/>
          <p:nvPr/>
        </p:nvSpPr>
        <p:spPr>
          <a:xfrm>
            <a:off x="6772257" y="3124200"/>
            <a:ext cx="2571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M. Pukáncsik, postdoc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Szövegdoboz 11"/>
          <p:cNvSpPr txBox="1"/>
          <p:nvPr/>
        </p:nvSpPr>
        <p:spPr>
          <a:xfrm>
            <a:off x="2181225" y="3124200"/>
            <a:ext cx="2571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T. Fehér, assoc. </a:t>
            </a:r>
            <a:r>
              <a:rPr lang="hu-HU" sz="1600" dirty="0">
                <a:latin typeface="Arial" pitchFamily="34" charset="0"/>
                <a:cs typeface="Arial" pitchFamily="34" charset="0"/>
              </a:rPr>
              <a:t>p</a:t>
            </a:r>
            <a:r>
              <a:rPr lang="hu-HU" sz="1600" dirty="0" smtClean="0">
                <a:latin typeface="Arial" pitchFamily="34" charset="0"/>
                <a:cs typeface="Arial" pitchFamily="34" charset="0"/>
              </a:rPr>
              <a:t>rof.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Szövegdoboz 11"/>
          <p:cNvSpPr txBox="1"/>
          <p:nvPr/>
        </p:nvSpPr>
        <p:spPr>
          <a:xfrm>
            <a:off x="-28575" y="3124200"/>
            <a:ext cx="2571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K. Penc, prof.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37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6"/>
          <p:cNvGrpSpPr/>
          <p:nvPr/>
        </p:nvGrpSpPr>
        <p:grpSpPr>
          <a:xfrm>
            <a:off x="549041" y="1224646"/>
            <a:ext cx="5014932" cy="5442854"/>
            <a:chOff x="406166" y="957946"/>
            <a:chExt cx="5014932" cy="5442854"/>
          </a:xfrm>
        </p:grpSpPr>
        <p:grpSp>
          <p:nvGrpSpPr>
            <p:cNvPr id="56" name="Group 55"/>
            <p:cNvGrpSpPr/>
            <p:nvPr/>
          </p:nvGrpSpPr>
          <p:grpSpPr>
            <a:xfrm>
              <a:off x="406166" y="957946"/>
              <a:ext cx="5014932" cy="5442854"/>
              <a:chOff x="294043" y="729344"/>
              <a:chExt cx="5014932" cy="5442854"/>
            </a:xfrm>
          </p:grpSpPr>
          <p:sp>
            <p:nvSpPr>
              <p:cNvPr id="7" name="Hexagon 6"/>
              <p:cNvSpPr>
                <a:spLocks noChangeAspect="1"/>
              </p:cNvSpPr>
              <p:nvPr/>
            </p:nvSpPr>
            <p:spPr>
              <a:xfrm rot="1800000">
                <a:off x="1099239" y="2814174"/>
                <a:ext cx="1507236" cy="1310640"/>
              </a:xfrm>
              <a:prstGeom prst="hexagon">
                <a:avLst>
                  <a:gd name="adj" fmla="val 28406"/>
                  <a:gd name="vf" fmla="val 115470"/>
                </a:avLst>
              </a:prstGeom>
              <a:noFill/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954677" y="1894110"/>
                <a:ext cx="4350890" cy="816392"/>
                <a:chOff x="2100942" y="3222164"/>
                <a:chExt cx="4350890" cy="816392"/>
              </a:xfrm>
            </p:grpSpPr>
            <p:sp>
              <p:nvSpPr>
                <p:cNvPr id="21" name="TextBox 20"/>
                <p:cNvSpPr txBox="1"/>
                <p:nvPr/>
              </p:nvSpPr>
              <p:spPr>
                <a:xfrm>
                  <a:off x="3422830" y="3222948"/>
                  <a:ext cx="484428" cy="8156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700" dirty="0" smtClean="0"/>
                    <a:t>•</a:t>
                  </a:r>
                  <a:endParaRPr lang="en-US" sz="4700" dirty="0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2100942" y="3222168"/>
                  <a:ext cx="484428" cy="8156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700" dirty="0" smtClean="0"/>
                    <a:t>•</a:t>
                  </a:r>
                  <a:endParaRPr lang="en-US" sz="4700" dirty="0"/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4650234" y="3222164"/>
                  <a:ext cx="484428" cy="8156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700" dirty="0" smtClean="0"/>
                    <a:t>•</a:t>
                  </a:r>
                  <a:endParaRPr lang="en-US" sz="4700" dirty="0"/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5967404" y="3222170"/>
                  <a:ext cx="484428" cy="8156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700" dirty="0" smtClean="0"/>
                    <a:t>•</a:t>
                  </a:r>
                  <a:endParaRPr lang="en-US" sz="4700" dirty="0"/>
                </a:p>
              </p:txBody>
            </p:sp>
          </p:grpSp>
          <p:grpSp>
            <p:nvGrpSpPr>
              <p:cNvPr id="30" name="Group 29"/>
              <p:cNvGrpSpPr/>
              <p:nvPr/>
            </p:nvGrpSpPr>
            <p:grpSpPr>
              <a:xfrm>
                <a:off x="294043" y="3037150"/>
                <a:ext cx="4350890" cy="816392"/>
                <a:chOff x="2100942" y="3222164"/>
                <a:chExt cx="4350890" cy="816392"/>
              </a:xfrm>
            </p:grpSpPr>
            <p:sp>
              <p:nvSpPr>
                <p:cNvPr id="31" name="TextBox 30"/>
                <p:cNvSpPr txBox="1"/>
                <p:nvPr/>
              </p:nvSpPr>
              <p:spPr>
                <a:xfrm>
                  <a:off x="3422830" y="3222948"/>
                  <a:ext cx="484428" cy="8156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700" dirty="0" smtClean="0"/>
                    <a:t>•</a:t>
                  </a:r>
                  <a:endParaRPr lang="en-US" sz="4700" dirty="0"/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2100942" y="3222168"/>
                  <a:ext cx="484428" cy="8156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700" dirty="0" smtClean="0"/>
                    <a:t>•</a:t>
                  </a:r>
                  <a:endParaRPr lang="en-US" sz="4700" dirty="0"/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4650234" y="3222164"/>
                  <a:ext cx="484428" cy="8156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700" dirty="0" smtClean="0"/>
                    <a:t>•</a:t>
                  </a:r>
                  <a:endParaRPr lang="en-US" sz="4700" dirty="0"/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5967404" y="3222170"/>
                  <a:ext cx="484428" cy="8156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700" dirty="0" smtClean="0"/>
                    <a:t>•</a:t>
                  </a:r>
                  <a:endParaRPr lang="en-US" sz="4700" dirty="0"/>
                </a:p>
              </p:txBody>
            </p:sp>
          </p:grpSp>
          <p:grpSp>
            <p:nvGrpSpPr>
              <p:cNvPr id="35" name="Group 34"/>
              <p:cNvGrpSpPr/>
              <p:nvPr/>
            </p:nvGrpSpPr>
            <p:grpSpPr>
              <a:xfrm>
                <a:off x="958085" y="4212806"/>
                <a:ext cx="4350890" cy="816392"/>
                <a:chOff x="2100942" y="3222164"/>
                <a:chExt cx="4350890" cy="816392"/>
              </a:xfrm>
            </p:grpSpPr>
            <p:sp>
              <p:nvSpPr>
                <p:cNvPr id="36" name="TextBox 35"/>
                <p:cNvSpPr txBox="1"/>
                <p:nvPr/>
              </p:nvSpPr>
              <p:spPr>
                <a:xfrm>
                  <a:off x="3422830" y="3222948"/>
                  <a:ext cx="484428" cy="8156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700" dirty="0" smtClean="0"/>
                    <a:t>•</a:t>
                  </a:r>
                  <a:endParaRPr lang="en-US" sz="4700" dirty="0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2100942" y="3222168"/>
                  <a:ext cx="484428" cy="8156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700" dirty="0" smtClean="0"/>
                    <a:t>•</a:t>
                  </a:r>
                  <a:endParaRPr lang="en-US" sz="4700" dirty="0"/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4650234" y="3222164"/>
                  <a:ext cx="484428" cy="8156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700" dirty="0" smtClean="0"/>
                    <a:t>•</a:t>
                  </a:r>
                  <a:endParaRPr lang="en-US" sz="4700" dirty="0"/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5967404" y="3222170"/>
                  <a:ext cx="484428" cy="8156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700" dirty="0" smtClean="0"/>
                    <a:t>•</a:t>
                  </a:r>
                  <a:endParaRPr lang="en-US" sz="4700" dirty="0"/>
                </a:p>
              </p:txBody>
            </p:sp>
          </p:grpSp>
          <p:grpSp>
            <p:nvGrpSpPr>
              <p:cNvPr id="40" name="Group 39"/>
              <p:cNvGrpSpPr/>
              <p:nvPr/>
            </p:nvGrpSpPr>
            <p:grpSpPr>
              <a:xfrm>
                <a:off x="297310" y="729344"/>
                <a:ext cx="4350890" cy="816392"/>
                <a:chOff x="2100942" y="3222164"/>
                <a:chExt cx="4350890" cy="816392"/>
              </a:xfrm>
            </p:grpSpPr>
            <p:sp>
              <p:nvSpPr>
                <p:cNvPr id="41" name="TextBox 40"/>
                <p:cNvSpPr txBox="1"/>
                <p:nvPr/>
              </p:nvSpPr>
              <p:spPr>
                <a:xfrm>
                  <a:off x="3422830" y="3222948"/>
                  <a:ext cx="484428" cy="8156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700" dirty="0" smtClean="0"/>
                    <a:t>•</a:t>
                  </a:r>
                  <a:endParaRPr lang="en-US" sz="4700" dirty="0"/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2100942" y="3222168"/>
                  <a:ext cx="484428" cy="8156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700" dirty="0" smtClean="0"/>
                    <a:t>•</a:t>
                  </a:r>
                  <a:endParaRPr lang="en-US" sz="4700" dirty="0"/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4650234" y="3222164"/>
                  <a:ext cx="484428" cy="8156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700" dirty="0" smtClean="0"/>
                    <a:t>•</a:t>
                  </a:r>
                  <a:endParaRPr lang="en-US" sz="4700" dirty="0"/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5967404" y="3222170"/>
                  <a:ext cx="484428" cy="8156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700" dirty="0" smtClean="0"/>
                    <a:t>•</a:t>
                  </a:r>
                  <a:endParaRPr lang="en-US" sz="4700" dirty="0"/>
                </a:p>
              </p:txBody>
            </p:sp>
          </p:grpSp>
          <p:grpSp>
            <p:nvGrpSpPr>
              <p:cNvPr id="45" name="Group 44"/>
              <p:cNvGrpSpPr/>
              <p:nvPr/>
            </p:nvGrpSpPr>
            <p:grpSpPr>
              <a:xfrm>
                <a:off x="312399" y="5355806"/>
                <a:ext cx="4350890" cy="816392"/>
                <a:chOff x="2100942" y="3222164"/>
                <a:chExt cx="4350890" cy="816392"/>
              </a:xfrm>
            </p:grpSpPr>
            <p:sp>
              <p:nvSpPr>
                <p:cNvPr id="46" name="TextBox 45"/>
                <p:cNvSpPr txBox="1"/>
                <p:nvPr/>
              </p:nvSpPr>
              <p:spPr>
                <a:xfrm>
                  <a:off x="3422830" y="3222948"/>
                  <a:ext cx="484428" cy="8156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700" dirty="0" smtClean="0"/>
                    <a:t>•</a:t>
                  </a:r>
                  <a:endParaRPr lang="en-US" sz="4700" dirty="0"/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2100942" y="3222168"/>
                  <a:ext cx="484428" cy="8156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700" dirty="0" smtClean="0"/>
                    <a:t>•</a:t>
                  </a:r>
                  <a:endParaRPr lang="en-US" sz="4700" dirty="0"/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4650234" y="3222164"/>
                  <a:ext cx="484428" cy="8156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700" dirty="0" smtClean="0"/>
                    <a:t>•</a:t>
                  </a:r>
                  <a:endParaRPr lang="en-US" sz="4700" dirty="0"/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5967404" y="3222170"/>
                  <a:ext cx="484428" cy="8156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700" dirty="0" smtClean="0"/>
                    <a:t>•</a:t>
                  </a:r>
                  <a:endParaRPr lang="en-US" sz="4700" dirty="0"/>
                </a:p>
              </p:txBody>
            </p:sp>
          </p:grpSp>
        </p:grpSp>
        <p:cxnSp>
          <p:nvCxnSpPr>
            <p:cNvPr id="85" name="Straight Arrow Connector 84"/>
            <p:cNvCxnSpPr>
              <a:cxnSpLocks noChangeAspect="1"/>
            </p:cNvCxnSpPr>
            <p:nvPr/>
          </p:nvCxnSpPr>
          <p:spPr>
            <a:xfrm rot="-60000" flipV="1">
              <a:off x="1974227" y="2610026"/>
              <a:ext cx="646077" cy="105359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 rot="-3660000" flipV="1">
              <a:off x="1313012" y="2602277"/>
              <a:ext cx="665922" cy="108595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/>
          <p:cNvGrpSpPr>
            <a:grpSpLocks noChangeAspect="1"/>
          </p:cNvGrpSpPr>
          <p:nvPr/>
        </p:nvGrpSpPr>
        <p:grpSpPr>
          <a:xfrm>
            <a:off x="480333" y="1627412"/>
            <a:ext cx="5134791" cy="4617678"/>
            <a:chOff x="2209800" y="1078892"/>
            <a:chExt cx="5705324" cy="5130754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6" t="6012" r="2753" b="17697"/>
            <a:stretch/>
          </p:blipFill>
          <p:spPr>
            <a:xfrm>
              <a:off x="5062196" y="3640178"/>
              <a:ext cx="2852928" cy="2569464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6" t="6012" r="2753" b="17697"/>
            <a:stretch/>
          </p:blipFill>
          <p:spPr>
            <a:xfrm>
              <a:off x="2218508" y="3640182"/>
              <a:ext cx="2852928" cy="2569464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6" t="6012" r="2753" b="17697"/>
            <a:stretch/>
          </p:blipFill>
          <p:spPr>
            <a:xfrm>
              <a:off x="5053488" y="1078892"/>
              <a:ext cx="2852928" cy="2569464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6" t="6012" r="2753" b="17697"/>
            <a:stretch/>
          </p:blipFill>
          <p:spPr>
            <a:xfrm>
              <a:off x="2209800" y="1078896"/>
              <a:ext cx="2852928" cy="256946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0" y="0"/>
            <a:ext cx="9144000" cy="830997"/>
            <a:chOff x="0" y="0"/>
            <a:chExt cx="9144000" cy="830997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9144000" cy="83099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057398" y="147935"/>
              <a:ext cx="29899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2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Problémafelvetés...</a:t>
              </a:r>
              <a:endPara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494484" y="1625278"/>
            <a:ext cx="5134791" cy="4617678"/>
            <a:chOff x="2209800" y="1078892"/>
            <a:chExt cx="5705324" cy="513075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6" t="6012" r="2753" b="17697"/>
            <a:stretch/>
          </p:blipFill>
          <p:spPr>
            <a:xfrm>
              <a:off x="5062196" y="3640178"/>
              <a:ext cx="2852928" cy="256946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6" t="6012" r="2753" b="17697"/>
            <a:stretch/>
          </p:blipFill>
          <p:spPr>
            <a:xfrm>
              <a:off x="2218508" y="3640182"/>
              <a:ext cx="2852928" cy="256946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6" t="6012" r="2753" b="17697"/>
            <a:stretch/>
          </p:blipFill>
          <p:spPr>
            <a:xfrm>
              <a:off x="5053488" y="1078892"/>
              <a:ext cx="2852928" cy="256946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6" t="6012" r="2753" b="17697"/>
            <a:stretch/>
          </p:blipFill>
          <p:spPr>
            <a:xfrm>
              <a:off x="2209800" y="1078896"/>
              <a:ext cx="2852928" cy="2569464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494484" y="1625278"/>
            <a:ext cx="5134791" cy="46176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/>
          <p:cNvGrpSpPr/>
          <p:nvPr/>
        </p:nvGrpSpPr>
        <p:grpSpPr>
          <a:xfrm>
            <a:off x="494484" y="1562100"/>
            <a:ext cx="5287191" cy="4742459"/>
            <a:chOff x="239486" y="1077686"/>
            <a:chExt cx="5287191" cy="4742459"/>
          </a:xfrm>
        </p:grpSpPr>
        <p:sp>
          <p:nvSpPr>
            <p:cNvPr id="50" name="Rectangle 49"/>
            <p:cNvSpPr/>
            <p:nvPr/>
          </p:nvSpPr>
          <p:spPr>
            <a:xfrm>
              <a:off x="239486" y="1137146"/>
              <a:ext cx="5134791" cy="46213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239486" y="1077686"/>
              <a:ext cx="5134791" cy="0"/>
            </a:xfrm>
            <a:prstGeom prst="line">
              <a:avLst/>
            </a:prstGeom>
            <a:ln w="952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391886" y="5820145"/>
              <a:ext cx="5134791" cy="0"/>
            </a:xfrm>
            <a:prstGeom prst="line">
              <a:avLst/>
            </a:prstGeom>
            <a:ln w="1016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/>
          <p:cNvSpPr txBox="1"/>
          <p:nvPr/>
        </p:nvSpPr>
        <p:spPr>
          <a:xfrm>
            <a:off x="1702798" y="6287280"/>
            <a:ext cx="4031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i="1" dirty="0" smtClean="0">
                <a:latin typeface="Arial" pitchFamily="34" charset="0"/>
                <a:cs typeface="Arial" pitchFamily="34" charset="0"/>
              </a:rPr>
              <a:t>M.C. Escher: Fish/Duck/Lizard (1948)</a:t>
            </a:r>
            <a:endParaRPr lang="en-US" i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6142743" y="1306286"/>
            <a:ext cx="2839270" cy="5246914"/>
            <a:chOff x="6066543" y="1251856"/>
            <a:chExt cx="2839270" cy="5246914"/>
          </a:xfrm>
        </p:grpSpPr>
        <p:sp>
          <p:nvSpPr>
            <p:cNvPr id="57" name="Hexagon 56"/>
            <p:cNvSpPr>
              <a:spLocks noChangeAspect="1"/>
            </p:cNvSpPr>
            <p:nvPr/>
          </p:nvSpPr>
          <p:spPr>
            <a:xfrm rot="1800000">
              <a:off x="6778697" y="2547803"/>
              <a:ext cx="1507236" cy="1310640"/>
            </a:xfrm>
            <a:prstGeom prst="hexagon">
              <a:avLst>
                <a:gd name="adj" fmla="val 28406"/>
                <a:gd name="vf" fmla="val 115470"/>
              </a:avLst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7521429" y="1856018"/>
              <a:ext cx="0" cy="274320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-3600000">
              <a:off x="7510539" y="1823356"/>
              <a:ext cx="0" cy="274320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3600000">
              <a:off x="7534213" y="1834246"/>
              <a:ext cx="0" cy="274320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Circular Arrow 64"/>
            <p:cNvSpPr>
              <a:spLocks noChangeAspect="1"/>
            </p:cNvSpPr>
            <p:nvPr/>
          </p:nvSpPr>
          <p:spPr>
            <a:xfrm>
              <a:off x="7293428" y="5306790"/>
              <a:ext cx="489204" cy="489204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753792"/>
                <a:gd name="adj5" fmla="val 125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6" name="Hexagon 65"/>
            <p:cNvSpPr>
              <a:spLocks noChangeAspect="1"/>
            </p:cNvSpPr>
            <p:nvPr/>
          </p:nvSpPr>
          <p:spPr>
            <a:xfrm rot="1800000">
              <a:off x="6779895" y="4910003"/>
              <a:ext cx="1507236" cy="1310640"/>
            </a:xfrm>
            <a:prstGeom prst="hexagon">
              <a:avLst>
                <a:gd name="adj" fmla="val 28406"/>
                <a:gd name="vf" fmla="val 115470"/>
              </a:avLst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Circular Arrow 66"/>
            <p:cNvSpPr>
              <a:spLocks noChangeAspect="1"/>
            </p:cNvSpPr>
            <p:nvPr/>
          </p:nvSpPr>
          <p:spPr>
            <a:xfrm>
              <a:off x="7936338" y="4925790"/>
              <a:ext cx="489204" cy="489204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753792"/>
                <a:gd name="adj5" fmla="val 125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8" name="Circular Arrow 67"/>
            <p:cNvSpPr>
              <a:spLocks noChangeAspect="1"/>
            </p:cNvSpPr>
            <p:nvPr/>
          </p:nvSpPr>
          <p:spPr>
            <a:xfrm>
              <a:off x="7924800" y="5699330"/>
              <a:ext cx="489204" cy="489204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753792"/>
                <a:gd name="adj5" fmla="val 125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897687" y="4593770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2</a:t>
              </a:r>
              <a:r>
                <a:rPr lang="el-GR" dirty="0" smtClean="0"/>
                <a:t>π</a:t>
              </a:r>
              <a:r>
                <a:rPr lang="hu-HU" dirty="0" smtClean="0"/>
                <a:t>/3</a:t>
              </a:r>
              <a:endParaRPr lang="en-US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7239000" y="4997324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2</a:t>
              </a:r>
              <a:r>
                <a:rPr lang="el-GR" dirty="0" smtClean="0"/>
                <a:t>π</a:t>
              </a:r>
              <a:r>
                <a:rPr lang="hu-HU" dirty="0" smtClean="0"/>
                <a:t>/3</a:t>
              </a:r>
              <a:endParaRPr lang="en-US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854145" y="6129438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2</a:t>
              </a:r>
              <a:r>
                <a:rPr lang="el-GR" dirty="0" smtClean="0"/>
                <a:t>π</a:t>
              </a:r>
              <a:r>
                <a:rPr lang="hu-HU" dirty="0" smtClean="0"/>
                <a:t>/3</a:t>
              </a:r>
              <a:endParaRPr lang="en-US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066543" y="1251856"/>
              <a:ext cx="184731" cy="318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200" baseline="-25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552450" y="1219200"/>
            <a:ext cx="5014932" cy="5442854"/>
            <a:chOff x="406166" y="957946"/>
            <a:chExt cx="5014932" cy="5442854"/>
          </a:xfrm>
        </p:grpSpPr>
        <p:grpSp>
          <p:nvGrpSpPr>
            <p:cNvPr id="93" name="Group 92"/>
            <p:cNvGrpSpPr/>
            <p:nvPr/>
          </p:nvGrpSpPr>
          <p:grpSpPr>
            <a:xfrm>
              <a:off x="406166" y="957946"/>
              <a:ext cx="5014932" cy="5442854"/>
              <a:chOff x="294043" y="729344"/>
              <a:chExt cx="5014932" cy="5442854"/>
            </a:xfrm>
          </p:grpSpPr>
          <p:sp>
            <p:nvSpPr>
              <p:cNvPr id="96" name="Hexagon 95"/>
              <p:cNvSpPr>
                <a:spLocks noChangeAspect="1"/>
              </p:cNvSpPr>
              <p:nvPr/>
            </p:nvSpPr>
            <p:spPr>
              <a:xfrm rot="1800000">
                <a:off x="1099239" y="2814174"/>
                <a:ext cx="1507236" cy="1310640"/>
              </a:xfrm>
              <a:prstGeom prst="hexagon">
                <a:avLst>
                  <a:gd name="adj" fmla="val 28406"/>
                  <a:gd name="vf" fmla="val 115470"/>
                </a:avLst>
              </a:prstGeom>
              <a:noFill/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7" name="Group 96"/>
              <p:cNvGrpSpPr/>
              <p:nvPr/>
            </p:nvGrpSpPr>
            <p:grpSpPr>
              <a:xfrm>
                <a:off x="954677" y="1894110"/>
                <a:ext cx="4350890" cy="816392"/>
                <a:chOff x="2100942" y="3222164"/>
                <a:chExt cx="4350890" cy="816392"/>
              </a:xfrm>
            </p:grpSpPr>
            <p:sp>
              <p:nvSpPr>
                <p:cNvPr id="118" name="TextBox 117"/>
                <p:cNvSpPr txBox="1"/>
                <p:nvPr/>
              </p:nvSpPr>
              <p:spPr>
                <a:xfrm>
                  <a:off x="3422830" y="3222948"/>
                  <a:ext cx="484428" cy="8156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700" dirty="0" smtClean="0"/>
                    <a:t>•</a:t>
                  </a:r>
                  <a:endParaRPr lang="en-US" sz="4700" dirty="0"/>
                </a:p>
              </p:txBody>
            </p:sp>
            <p:sp>
              <p:nvSpPr>
                <p:cNvPr id="119" name="TextBox 118"/>
                <p:cNvSpPr txBox="1"/>
                <p:nvPr/>
              </p:nvSpPr>
              <p:spPr>
                <a:xfrm>
                  <a:off x="2100942" y="3222168"/>
                  <a:ext cx="484428" cy="8156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700" dirty="0" smtClean="0"/>
                    <a:t>•</a:t>
                  </a:r>
                  <a:endParaRPr lang="en-US" sz="4700" dirty="0"/>
                </a:p>
              </p:txBody>
            </p:sp>
            <p:sp>
              <p:nvSpPr>
                <p:cNvPr id="120" name="TextBox 119"/>
                <p:cNvSpPr txBox="1"/>
                <p:nvPr/>
              </p:nvSpPr>
              <p:spPr>
                <a:xfrm>
                  <a:off x="4650234" y="3222164"/>
                  <a:ext cx="484428" cy="8156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700" dirty="0" smtClean="0"/>
                    <a:t>•</a:t>
                  </a:r>
                  <a:endParaRPr lang="en-US" sz="4700" dirty="0"/>
                </a:p>
              </p:txBody>
            </p:sp>
            <p:sp>
              <p:nvSpPr>
                <p:cNvPr id="121" name="TextBox 120"/>
                <p:cNvSpPr txBox="1"/>
                <p:nvPr/>
              </p:nvSpPr>
              <p:spPr>
                <a:xfrm>
                  <a:off x="5967404" y="3222170"/>
                  <a:ext cx="484428" cy="8156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700" dirty="0" smtClean="0"/>
                    <a:t>•</a:t>
                  </a:r>
                  <a:endParaRPr lang="en-US" sz="4700" dirty="0"/>
                </a:p>
              </p:txBody>
            </p:sp>
          </p:grpSp>
          <p:grpSp>
            <p:nvGrpSpPr>
              <p:cNvPr id="98" name="Group 97"/>
              <p:cNvGrpSpPr/>
              <p:nvPr/>
            </p:nvGrpSpPr>
            <p:grpSpPr>
              <a:xfrm>
                <a:off x="294043" y="3037150"/>
                <a:ext cx="4350890" cy="816392"/>
                <a:chOff x="2100942" y="3222164"/>
                <a:chExt cx="4350890" cy="816392"/>
              </a:xfrm>
            </p:grpSpPr>
            <p:sp>
              <p:nvSpPr>
                <p:cNvPr id="114" name="TextBox 113"/>
                <p:cNvSpPr txBox="1"/>
                <p:nvPr/>
              </p:nvSpPr>
              <p:spPr>
                <a:xfrm>
                  <a:off x="3422830" y="3222948"/>
                  <a:ext cx="484428" cy="8156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700" dirty="0" smtClean="0"/>
                    <a:t>•</a:t>
                  </a:r>
                  <a:endParaRPr lang="en-US" sz="4700" dirty="0"/>
                </a:p>
              </p:txBody>
            </p:sp>
            <p:sp>
              <p:nvSpPr>
                <p:cNvPr id="115" name="TextBox 114"/>
                <p:cNvSpPr txBox="1"/>
                <p:nvPr/>
              </p:nvSpPr>
              <p:spPr>
                <a:xfrm>
                  <a:off x="2100942" y="3222168"/>
                  <a:ext cx="484428" cy="8156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700" dirty="0" smtClean="0"/>
                    <a:t>•</a:t>
                  </a:r>
                  <a:endParaRPr lang="en-US" sz="4700" dirty="0"/>
                </a:p>
              </p:txBody>
            </p:sp>
            <p:sp>
              <p:nvSpPr>
                <p:cNvPr id="116" name="TextBox 115"/>
                <p:cNvSpPr txBox="1"/>
                <p:nvPr/>
              </p:nvSpPr>
              <p:spPr>
                <a:xfrm>
                  <a:off x="4650234" y="3222164"/>
                  <a:ext cx="484428" cy="8156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700" dirty="0" smtClean="0"/>
                    <a:t>•</a:t>
                  </a:r>
                  <a:endParaRPr lang="en-US" sz="4700" dirty="0"/>
                </a:p>
              </p:txBody>
            </p:sp>
            <p:sp>
              <p:nvSpPr>
                <p:cNvPr id="117" name="TextBox 116"/>
                <p:cNvSpPr txBox="1"/>
                <p:nvPr/>
              </p:nvSpPr>
              <p:spPr>
                <a:xfrm>
                  <a:off x="5967404" y="3222170"/>
                  <a:ext cx="484428" cy="8156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700" dirty="0" smtClean="0"/>
                    <a:t>•</a:t>
                  </a:r>
                  <a:endParaRPr lang="en-US" sz="4700" dirty="0"/>
                </a:p>
              </p:txBody>
            </p:sp>
          </p:grpSp>
          <p:grpSp>
            <p:nvGrpSpPr>
              <p:cNvPr id="99" name="Group 98"/>
              <p:cNvGrpSpPr/>
              <p:nvPr/>
            </p:nvGrpSpPr>
            <p:grpSpPr>
              <a:xfrm>
                <a:off x="958085" y="4212806"/>
                <a:ext cx="4350890" cy="816392"/>
                <a:chOff x="2100942" y="3222164"/>
                <a:chExt cx="4350890" cy="816392"/>
              </a:xfrm>
            </p:grpSpPr>
            <p:sp>
              <p:nvSpPr>
                <p:cNvPr id="110" name="TextBox 109"/>
                <p:cNvSpPr txBox="1"/>
                <p:nvPr/>
              </p:nvSpPr>
              <p:spPr>
                <a:xfrm>
                  <a:off x="3422830" y="3222948"/>
                  <a:ext cx="484428" cy="8156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700" dirty="0" smtClean="0"/>
                    <a:t>•</a:t>
                  </a:r>
                  <a:endParaRPr lang="en-US" sz="4700" dirty="0"/>
                </a:p>
              </p:txBody>
            </p:sp>
            <p:sp>
              <p:nvSpPr>
                <p:cNvPr id="111" name="TextBox 110"/>
                <p:cNvSpPr txBox="1"/>
                <p:nvPr/>
              </p:nvSpPr>
              <p:spPr>
                <a:xfrm>
                  <a:off x="2100942" y="3222168"/>
                  <a:ext cx="484428" cy="8156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700" dirty="0" smtClean="0"/>
                    <a:t>•</a:t>
                  </a:r>
                  <a:endParaRPr lang="en-US" sz="4700" dirty="0"/>
                </a:p>
              </p:txBody>
            </p:sp>
            <p:sp>
              <p:nvSpPr>
                <p:cNvPr id="112" name="TextBox 111"/>
                <p:cNvSpPr txBox="1"/>
                <p:nvPr/>
              </p:nvSpPr>
              <p:spPr>
                <a:xfrm>
                  <a:off x="4650234" y="3222164"/>
                  <a:ext cx="484428" cy="8156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700" dirty="0" smtClean="0"/>
                    <a:t>•</a:t>
                  </a:r>
                  <a:endParaRPr lang="en-US" sz="4700" dirty="0"/>
                </a:p>
              </p:txBody>
            </p:sp>
            <p:sp>
              <p:nvSpPr>
                <p:cNvPr id="113" name="TextBox 112"/>
                <p:cNvSpPr txBox="1"/>
                <p:nvPr/>
              </p:nvSpPr>
              <p:spPr>
                <a:xfrm>
                  <a:off x="5967404" y="3222170"/>
                  <a:ext cx="484428" cy="8156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700" dirty="0" smtClean="0"/>
                    <a:t>•</a:t>
                  </a:r>
                  <a:endParaRPr lang="en-US" sz="4700" dirty="0"/>
                </a:p>
              </p:txBody>
            </p:sp>
          </p:grpSp>
          <p:grpSp>
            <p:nvGrpSpPr>
              <p:cNvPr id="100" name="Group 99"/>
              <p:cNvGrpSpPr/>
              <p:nvPr/>
            </p:nvGrpSpPr>
            <p:grpSpPr>
              <a:xfrm>
                <a:off x="297310" y="729344"/>
                <a:ext cx="4350890" cy="816392"/>
                <a:chOff x="2100942" y="3222164"/>
                <a:chExt cx="4350890" cy="816392"/>
              </a:xfrm>
            </p:grpSpPr>
            <p:sp>
              <p:nvSpPr>
                <p:cNvPr id="106" name="TextBox 105"/>
                <p:cNvSpPr txBox="1"/>
                <p:nvPr/>
              </p:nvSpPr>
              <p:spPr>
                <a:xfrm>
                  <a:off x="3422830" y="3222948"/>
                  <a:ext cx="484428" cy="8156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700" dirty="0" smtClean="0"/>
                    <a:t>•</a:t>
                  </a:r>
                  <a:endParaRPr lang="en-US" sz="4700" dirty="0"/>
                </a:p>
              </p:txBody>
            </p:sp>
            <p:sp>
              <p:nvSpPr>
                <p:cNvPr id="107" name="TextBox 106"/>
                <p:cNvSpPr txBox="1"/>
                <p:nvPr/>
              </p:nvSpPr>
              <p:spPr>
                <a:xfrm>
                  <a:off x="2100942" y="3222168"/>
                  <a:ext cx="484428" cy="8156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700" dirty="0" smtClean="0"/>
                    <a:t>•</a:t>
                  </a:r>
                  <a:endParaRPr lang="en-US" sz="4700" dirty="0"/>
                </a:p>
              </p:txBody>
            </p:sp>
            <p:sp>
              <p:nvSpPr>
                <p:cNvPr id="108" name="TextBox 107"/>
                <p:cNvSpPr txBox="1"/>
                <p:nvPr/>
              </p:nvSpPr>
              <p:spPr>
                <a:xfrm>
                  <a:off x="4650234" y="3222164"/>
                  <a:ext cx="484428" cy="8156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700" dirty="0" smtClean="0"/>
                    <a:t>•</a:t>
                  </a:r>
                  <a:endParaRPr lang="en-US" sz="4700" dirty="0"/>
                </a:p>
              </p:txBody>
            </p:sp>
            <p:sp>
              <p:nvSpPr>
                <p:cNvPr id="109" name="TextBox 108"/>
                <p:cNvSpPr txBox="1"/>
                <p:nvPr/>
              </p:nvSpPr>
              <p:spPr>
                <a:xfrm>
                  <a:off x="5967404" y="3222170"/>
                  <a:ext cx="484428" cy="8156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700" dirty="0" smtClean="0"/>
                    <a:t>•</a:t>
                  </a:r>
                  <a:endParaRPr lang="en-US" sz="4700" dirty="0"/>
                </a:p>
              </p:txBody>
            </p:sp>
          </p:grpSp>
          <p:grpSp>
            <p:nvGrpSpPr>
              <p:cNvPr id="101" name="Group 100"/>
              <p:cNvGrpSpPr/>
              <p:nvPr/>
            </p:nvGrpSpPr>
            <p:grpSpPr>
              <a:xfrm>
                <a:off x="312399" y="5355806"/>
                <a:ext cx="4350890" cy="816392"/>
                <a:chOff x="2100942" y="3222164"/>
                <a:chExt cx="4350890" cy="816392"/>
              </a:xfrm>
            </p:grpSpPr>
            <p:sp>
              <p:nvSpPr>
                <p:cNvPr id="102" name="TextBox 101"/>
                <p:cNvSpPr txBox="1"/>
                <p:nvPr/>
              </p:nvSpPr>
              <p:spPr>
                <a:xfrm>
                  <a:off x="3422830" y="3222948"/>
                  <a:ext cx="484428" cy="8156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700" dirty="0" smtClean="0"/>
                    <a:t>•</a:t>
                  </a:r>
                  <a:endParaRPr lang="en-US" sz="4700" dirty="0"/>
                </a:p>
              </p:txBody>
            </p:sp>
            <p:sp>
              <p:nvSpPr>
                <p:cNvPr id="103" name="TextBox 102"/>
                <p:cNvSpPr txBox="1"/>
                <p:nvPr/>
              </p:nvSpPr>
              <p:spPr>
                <a:xfrm>
                  <a:off x="2100942" y="3222168"/>
                  <a:ext cx="484428" cy="8156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700" dirty="0" smtClean="0"/>
                    <a:t>•</a:t>
                  </a:r>
                  <a:endParaRPr lang="en-US" sz="4700" dirty="0"/>
                </a:p>
              </p:txBody>
            </p:sp>
            <p:sp>
              <p:nvSpPr>
                <p:cNvPr id="104" name="TextBox 103"/>
                <p:cNvSpPr txBox="1"/>
                <p:nvPr/>
              </p:nvSpPr>
              <p:spPr>
                <a:xfrm>
                  <a:off x="4650234" y="3222164"/>
                  <a:ext cx="484428" cy="8156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700" dirty="0" smtClean="0"/>
                    <a:t>•</a:t>
                  </a:r>
                  <a:endParaRPr lang="en-US" sz="4700" dirty="0"/>
                </a:p>
              </p:txBody>
            </p:sp>
            <p:sp>
              <p:nvSpPr>
                <p:cNvPr id="105" name="TextBox 104"/>
                <p:cNvSpPr txBox="1"/>
                <p:nvPr/>
              </p:nvSpPr>
              <p:spPr>
                <a:xfrm>
                  <a:off x="5967404" y="3222170"/>
                  <a:ext cx="484428" cy="8156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700" dirty="0" smtClean="0"/>
                    <a:t>•</a:t>
                  </a:r>
                  <a:endParaRPr lang="en-US" sz="4700" dirty="0"/>
                </a:p>
              </p:txBody>
            </p:sp>
          </p:grpSp>
        </p:grpSp>
        <p:cxnSp>
          <p:nvCxnSpPr>
            <p:cNvPr id="94" name="Straight Arrow Connector 93"/>
            <p:cNvCxnSpPr>
              <a:cxnSpLocks noChangeAspect="1"/>
            </p:cNvCxnSpPr>
            <p:nvPr/>
          </p:nvCxnSpPr>
          <p:spPr>
            <a:xfrm rot="-60000" flipV="1">
              <a:off x="1974227" y="2610026"/>
              <a:ext cx="646077" cy="105359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 rot="-3660000" flipV="1">
              <a:off x="1313012" y="2602277"/>
              <a:ext cx="665922" cy="108595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9296400" y="1460480"/>
            <a:ext cx="257185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Bravais rács, elemi rács-</a:t>
            </a:r>
          </a:p>
          <a:p>
            <a:r>
              <a:rPr lang="hu-HU" dirty="0"/>
              <a:t>v</a:t>
            </a:r>
            <a:r>
              <a:rPr lang="hu-HU" dirty="0" smtClean="0"/>
              <a:t>ektorok, elemi cella,</a:t>
            </a:r>
          </a:p>
          <a:p>
            <a:r>
              <a:rPr lang="hu-HU" dirty="0" smtClean="0"/>
              <a:t>Wigner-Seitz cella</a:t>
            </a:r>
          </a:p>
          <a:p>
            <a:endParaRPr lang="hu-HU" dirty="0"/>
          </a:p>
          <a:p>
            <a:endParaRPr lang="hu-HU" dirty="0" smtClean="0"/>
          </a:p>
          <a:p>
            <a:r>
              <a:rPr lang="hu-HU" dirty="0" smtClean="0"/>
              <a:t> </a:t>
            </a:r>
          </a:p>
          <a:p>
            <a:r>
              <a:rPr lang="hu-HU" dirty="0"/>
              <a:t>B</a:t>
            </a:r>
            <a:r>
              <a:rPr lang="hu-HU" dirty="0" smtClean="0"/>
              <a:t>ármelyik 3 fogású </a:t>
            </a:r>
          </a:p>
          <a:p>
            <a:r>
              <a:rPr lang="hu-HU" dirty="0" smtClean="0"/>
              <a:t>Tengelyen átmegy 3 ilyen</a:t>
            </a:r>
          </a:p>
          <a:p>
            <a:r>
              <a:rPr lang="hu-HU" dirty="0" smtClean="0"/>
              <a:t>tükörsík</a:t>
            </a:r>
          </a:p>
          <a:p>
            <a:endParaRPr lang="hu-HU" dirty="0"/>
          </a:p>
          <a:p>
            <a:r>
              <a:rPr lang="hu-HU" dirty="0" smtClean="0"/>
              <a:t> Pontcsoport generátorai:</a:t>
            </a:r>
          </a:p>
          <a:p>
            <a:r>
              <a:rPr lang="hu-HU" dirty="0" smtClean="0"/>
              <a:t>C3 és 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33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8" name="Group 77"/>
          <p:cNvGrpSpPr/>
          <p:nvPr/>
        </p:nvGrpSpPr>
        <p:grpSpPr>
          <a:xfrm>
            <a:off x="6215139" y="1910448"/>
            <a:ext cx="2766874" cy="4642752"/>
            <a:chOff x="6138939" y="1856018"/>
            <a:chExt cx="2766874" cy="4642752"/>
          </a:xfrm>
        </p:grpSpPr>
        <p:sp>
          <p:nvSpPr>
            <p:cNvPr id="57" name="Hexagon 56"/>
            <p:cNvSpPr>
              <a:spLocks noChangeAspect="1"/>
            </p:cNvSpPr>
            <p:nvPr/>
          </p:nvSpPr>
          <p:spPr>
            <a:xfrm rot="1800000">
              <a:off x="6778697" y="2547803"/>
              <a:ext cx="1507236" cy="1310640"/>
            </a:xfrm>
            <a:prstGeom prst="hexagon">
              <a:avLst>
                <a:gd name="adj" fmla="val 28406"/>
                <a:gd name="vf" fmla="val 115470"/>
              </a:avLst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7521429" y="1856018"/>
              <a:ext cx="0" cy="274320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-3600000">
              <a:off x="7510539" y="1823356"/>
              <a:ext cx="0" cy="274320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3600000">
              <a:off x="7534213" y="1834246"/>
              <a:ext cx="0" cy="274320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Circular Arrow 64"/>
            <p:cNvSpPr>
              <a:spLocks noChangeAspect="1"/>
            </p:cNvSpPr>
            <p:nvPr/>
          </p:nvSpPr>
          <p:spPr>
            <a:xfrm>
              <a:off x="7293428" y="5306790"/>
              <a:ext cx="489204" cy="489204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753792"/>
                <a:gd name="adj5" fmla="val 125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6" name="Hexagon 65"/>
            <p:cNvSpPr>
              <a:spLocks noChangeAspect="1"/>
            </p:cNvSpPr>
            <p:nvPr/>
          </p:nvSpPr>
          <p:spPr>
            <a:xfrm rot="1800000">
              <a:off x="6779895" y="4910003"/>
              <a:ext cx="1507236" cy="1310640"/>
            </a:xfrm>
            <a:prstGeom prst="hexagon">
              <a:avLst>
                <a:gd name="adj" fmla="val 28406"/>
                <a:gd name="vf" fmla="val 115470"/>
              </a:avLst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Circular Arrow 66"/>
            <p:cNvSpPr>
              <a:spLocks noChangeAspect="1"/>
            </p:cNvSpPr>
            <p:nvPr/>
          </p:nvSpPr>
          <p:spPr>
            <a:xfrm>
              <a:off x="7936338" y="4925790"/>
              <a:ext cx="489204" cy="489204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753792"/>
                <a:gd name="adj5" fmla="val 125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8" name="Circular Arrow 67"/>
            <p:cNvSpPr>
              <a:spLocks noChangeAspect="1"/>
            </p:cNvSpPr>
            <p:nvPr/>
          </p:nvSpPr>
          <p:spPr>
            <a:xfrm>
              <a:off x="7924800" y="5699330"/>
              <a:ext cx="489204" cy="489204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753792"/>
                <a:gd name="adj5" fmla="val 125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897687" y="4593770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2</a:t>
              </a:r>
              <a:r>
                <a:rPr lang="el-GR" dirty="0" smtClean="0"/>
                <a:t>π</a:t>
              </a:r>
              <a:r>
                <a:rPr lang="hu-HU" dirty="0" smtClean="0"/>
                <a:t>/3</a:t>
              </a:r>
              <a:endParaRPr lang="en-US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7239000" y="4997324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2</a:t>
              </a:r>
              <a:r>
                <a:rPr lang="el-GR" dirty="0" smtClean="0"/>
                <a:t>π</a:t>
              </a:r>
              <a:r>
                <a:rPr lang="hu-HU" dirty="0" smtClean="0"/>
                <a:t>/3</a:t>
              </a:r>
              <a:endParaRPr lang="en-US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854145" y="6129438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2</a:t>
              </a:r>
              <a:r>
                <a:rPr lang="el-GR" dirty="0" smtClean="0"/>
                <a:t>π</a:t>
              </a:r>
              <a:r>
                <a:rPr lang="hu-HU" dirty="0" smtClean="0"/>
                <a:t>/3</a:t>
              </a:r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04009" y="1619743"/>
            <a:ext cx="5134791" cy="2323607"/>
            <a:chOff x="239486" y="1380148"/>
            <a:chExt cx="5134791" cy="2323607"/>
          </a:xfrm>
        </p:grpSpPr>
        <p:sp>
          <p:nvSpPr>
            <p:cNvPr id="50" name="Rectangle 49"/>
            <p:cNvSpPr/>
            <p:nvPr/>
          </p:nvSpPr>
          <p:spPr>
            <a:xfrm>
              <a:off x="239486" y="1380148"/>
              <a:ext cx="5134791" cy="232360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9" name="Group 68"/>
            <p:cNvGrpSpPr>
              <a:grpSpLocks noChangeAspect="1"/>
            </p:cNvGrpSpPr>
            <p:nvPr/>
          </p:nvGrpSpPr>
          <p:grpSpPr>
            <a:xfrm>
              <a:off x="239486" y="1380352"/>
              <a:ext cx="5126954" cy="2312521"/>
              <a:chOff x="2209800" y="1078892"/>
              <a:chExt cx="5696616" cy="2569468"/>
            </a:xfrm>
          </p:grpSpPr>
          <p:pic>
            <p:nvPicPr>
              <p:cNvPr id="72" name="Picture 7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86" t="6012" r="2753" b="17697"/>
              <a:stretch/>
            </p:blipFill>
            <p:spPr>
              <a:xfrm>
                <a:off x="5053488" y="1078892"/>
                <a:ext cx="2852928" cy="2569464"/>
              </a:xfrm>
              <a:prstGeom prst="rect">
                <a:avLst/>
              </a:prstGeom>
            </p:spPr>
          </p:pic>
          <p:pic>
            <p:nvPicPr>
              <p:cNvPr id="73" name="Picture 7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86" t="6012" r="2753" b="17697"/>
              <a:stretch/>
            </p:blipFill>
            <p:spPr>
              <a:xfrm>
                <a:off x="2209800" y="1078896"/>
                <a:ext cx="2852928" cy="2569464"/>
              </a:xfrm>
              <a:prstGeom prst="rect">
                <a:avLst/>
              </a:prstGeom>
            </p:spPr>
          </p:pic>
        </p:grpSp>
      </p:grpSp>
      <p:grpSp>
        <p:nvGrpSpPr>
          <p:cNvPr id="16" name="Group 15"/>
          <p:cNvGrpSpPr/>
          <p:nvPr/>
        </p:nvGrpSpPr>
        <p:grpSpPr>
          <a:xfrm>
            <a:off x="478970" y="4533868"/>
            <a:ext cx="5159830" cy="1828832"/>
            <a:chOff x="239486" y="3962384"/>
            <a:chExt cx="5159830" cy="1828832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239486" y="4185559"/>
              <a:ext cx="5134791" cy="0"/>
            </a:xfrm>
            <a:prstGeom prst="line">
              <a:avLst/>
            </a:prstGeom>
            <a:ln w="127000">
              <a:solidFill>
                <a:srgbClr val="73BF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250372" y="4419600"/>
              <a:ext cx="5134791" cy="0"/>
            </a:xfrm>
            <a:prstGeom prst="line">
              <a:avLst/>
            </a:prstGeom>
            <a:ln w="127000">
              <a:solidFill>
                <a:srgbClr val="A2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250372" y="3962384"/>
              <a:ext cx="5134791" cy="0"/>
            </a:xfrm>
            <a:prstGeom prst="line">
              <a:avLst/>
            </a:prstGeom>
            <a:ln w="127000">
              <a:solidFill>
                <a:srgbClr val="D28B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253639" y="4871359"/>
              <a:ext cx="5134791" cy="0"/>
            </a:xfrm>
            <a:prstGeom prst="line">
              <a:avLst/>
            </a:prstGeom>
            <a:ln w="127000">
              <a:solidFill>
                <a:srgbClr val="73BF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264525" y="5105400"/>
              <a:ext cx="5134791" cy="0"/>
            </a:xfrm>
            <a:prstGeom prst="line">
              <a:avLst/>
            </a:prstGeom>
            <a:ln w="127000">
              <a:solidFill>
                <a:srgbClr val="A2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264525" y="4648184"/>
              <a:ext cx="5134791" cy="0"/>
            </a:xfrm>
            <a:prstGeom prst="line">
              <a:avLst/>
            </a:prstGeom>
            <a:ln w="127000">
              <a:solidFill>
                <a:srgbClr val="D28B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250370" y="5557175"/>
              <a:ext cx="5134791" cy="0"/>
            </a:xfrm>
            <a:prstGeom prst="line">
              <a:avLst/>
            </a:prstGeom>
            <a:ln w="127000">
              <a:solidFill>
                <a:srgbClr val="73BF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261256" y="5791216"/>
              <a:ext cx="5134791" cy="0"/>
            </a:xfrm>
            <a:prstGeom prst="line">
              <a:avLst/>
            </a:prstGeom>
            <a:ln w="127000">
              <a:solidFill>
                <a:srgbClr val="A2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261256" y="5334000"/>
              <a:ext cx="5134791" cy="0"/>
            </a:xfrm>
            <a:prstGeom prst="line">
              <a:avLst/>
            </a:prstGeom>
            <a:ln w="127000">
              <a:solidFill>
                <a:srgbClr val="D28B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371487" y="2828925"/>
            <a:ext cx="1268187" cy="1268187"/>
            <a:chOff x="149690" y="2514600"/>
            <a:chExt cx="1268187" cy="1268187"/>
          </a:xfrm>
        </p:grpSpPr>
        <p:cxnSp>
          <p:nvCxnSpPr>
            <p:cNvPr id="18" name="Straight Arrow Connector 17"/>
            <p:cNvCxnSpPr/>
            <p:nvPr/>
          </p:nvCxnSpPr>
          <p:spPr>
            <a:xfrm flipV="1">
              <a:off x="152400" y="2514600"/>
              <a:ext cx="0" cy="126818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 rot="5400000" flipV="1">
              <a:off x="783784" y="3143250"/>
              <a:ext cx="0" cy="126818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Group 93"/>
          <p:cNvGrpSpPr/>
          <p:nvPr/>
        </p:nvGrpSpPr>
        <p:grpSpPr>
          <a:xfrm>
            <a:off x="364672" y="5290458"/>
            <a:ext cx="1268187" cy="1268187"/>
            <a:chOff x="149690" y="2514600"/>
            <a:chExt cx="1268187" cy="1268187"/>
          </a:xfrm>
        </p:grpSpPr>
        <p:cxnSp>
          <p:nvCxnSpPr>
            <p:cNvPr id="95" name="Straight Arrow Connector 94"/>
            <p:cNvCxnSpPr/>
            <p:nvPr/>
          </p:nvCxnSpPr>
          <p:spPr>
            <a:xfrm flipV="1">
              <a:off x="152400" y="2514600"/>
              <a:ext cx="0" cy="126818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 rot="5400000" flipV="1">
              <a:off x="783784" y="3143250"/>
              <a:ext cx="0" cy="126818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1266825" y="4000500"/>
            <a:ext cx="3257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dirty="0" smtClean="0">
                <a:latin typeface="Arial" pitchFamily="34" charset="0"/>
                <a:cs typeface="Arial" pitchFamily="34" charset="0"/>
              </a:rPr>
              <a:t>x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1257300" y="6465213"/>
            <a:ext cx="3257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dirty="0" smtClean="0">
                <a:latin typeface="Arial" pitchFamily="34" charset="0"/>
                <a:cs typeface="Arial" pitchFamily="34" charset="0"/>
              </a:rPr>
              <a:t>x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69397" y="2800810"/>
            <a:ext cx="3257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dirty="0" smtClean="0">
                <a:latin typeface="Arial" pitchFamily="34" charset="0"/>
                <a:cs typeface="Arial" pitchFamily="34" charset="0"/>
              </a:rPr>
              <a:t>y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60712" y="5268686"/>
            <a:ext cx="3257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dirty="0" smtClean="0">
                <a:latin typeface="Arial" pitchFamily="34" charset="0"/>
                <a:cs typeface="Arial" pitchFamily="34" charset="0"/>
              </a:rPr>
              <a:t>z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057398" y="147935"/>
            <a:ext cx="2989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Problémafelvetés...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Up Arrow 1"/>
          <p:cNvSpPr>
            <a:spLocks noChangeAspect="1"/>
          </p:cNvSpPr>
          <p:nvPr/>
        </p:nvSpPr>
        <p:spPr>
          <a:xfrm>
            <a:off x="2552700" y="1676400"/>
            <a:ext cx="409335" cy="2108557"/>
          </a:xfrm>
          <a:prstGeom prst="upArrow">
            <a:avLst>
              <a:gd name="adj1" fmla="val 50000"/>
              <a:gd name="adj2" fmla="val 140751"/>
            </a:avLst>
          </a:prstGeom>
          <a:solidFill>
            <a:schemeClr val="bg1">
              <a:lumMod val="65000"/>
            </a:schemeClr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381000" y="952500"/>
            <a:ext cx="28552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dirty="0" smtClean="0">
                <a:latin typeface="Arial" pitchFamily="34" charset="0"/>
                <a:cs typeface="Arial" pitchFamily="34" charset="0"/>
              </a:rPr>
              <a:t>Ferroelektromosság?</a:t>
            </a:r>
            <a:endParaRPr lang="en-US" sz="2200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126970" y="990600"/>
            <a:ext cx="29642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dirty="0" smtClean="0">
                <a:latin typeface="Arial" pitchFamily="34" charset="0"/>
                <a:cs typeface="Arial" pitchFamily="34" charset="0"/>
              </a:rPr>
              <a:t>   Térbeli szimmetriák</a:t>
            </a:r>
          </a:p>
          <a:p>
            <a:r>
              <a:rPr lang="hu-HU" sz="2200" dirty="0" smtClean="0">
                <a:latin typeface="Arial" pitchFamily="34" charset="0"/>
                <a:cs typeface="Arial" pitchFamily="34" charset="0"/>
              </a:rPr>
              <a:t>    Pontcsoport: 3m</a:t>
            </a:r>
            <a:endParaRPr lang="en-US" sz="2200" baseline="-25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949070" y="4267200"/>
            <a:ext cx="1446244" cy="2241907"/>
            <a:chOff x="1949070" y="4267200"/>
            <a:chExt cx="1446244" cy="2241907"/>
          </a:xfrm>
        </p:grpSpPr>
        <p:grpSp>
          <p:nvGrpSpPr>
            <p:cNvPr id="7" name="Group 6"/>
            <p:cNvGrpSpPr/>
            <p:nvPr/>
          </p:nvGrpSpPr>
          <p:grpSpPr>
            <a:xfrm>
              <a:off x="2543175" y="4400550"/>
              <a:ext cx="852139" cy="2108557"/>
              <a:chOff x="2543175" y="4400550"/>
              <a:chExt cx="852139" cy="2108557"/>
            </a:xfrm>
          </p:grpSpPr>
          <p:sp>
            <p:nvSpPr>
              <p:cNvPr id="45" name="Up Arrow 44"/>
              <p:cNvSpPr>
                <a:spLocks noChangeAspect="1"/>
              </p:cNvSpPr>
              <p:nvPr/>
            </p:nvSpPr>
            <p:spPr>
              <a:xfrm>
                <a:off x="2543175" y="4400550"/>
                <a:ext cx="409335" cy="2108557"/>
              </a:xfrm>
              <a:prstGeom prst="upArrow">
                <a:avLst>
                  <a:gd name="adj1" fmla="val 50000"/>
                  <a:gd name="adj2" fmla="val 140751"/>
                </a:avLst>
              </a:prstGeom>
              <a:solidFill>
                <a:schemeClr val="bg1">
                  <a:lumMod val="65000"/>
                </a:schemeClr>
              </a:solidFill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2971800" y="4419600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800" b="1" dirty="0" smtClean="0">
                    <a:latin typeface="Arial" pitchFamily="34" charset="0"/>
                    <a:cs typeface="Arial" pitchFamily="34" charset="0"/>
                  </a:rPr>
                  <a:t>P</a:t>
                </a:r>
                <a:endParaRPr lang="en-US" sz="28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1949070" y="4267200"/>
              <a:ext cx="498855" cy="738664"/>
              <a:chOff x="3876675" y="4524375"/>
              <a:chExt cx="498855" cy="738664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3886200" y="4681210"/>
                <a:ext cx="460945" cy="42419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876675" y="4524375"/>
                <a:ext cx="498855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4200" dirty="0" smtClean="0">
                    <a:latin typeface="Arial" pitchFamily="34" charset="0"/>
                    <a:cs typeface="Arial" pitchFamily="34" charset="0"/>
                  </a:rPr>
                  <a:t>+</a:t>
                </a:r>
                <a:endParaRPr lang="en-US" sz="42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1958595" y="5604986"/>
              <a:ext cx="484428" cy="847725"/>
              <a:chOff x="3886200" y="4257675"/>
              <a:chExt cx="484428" cy="847725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3886200" y="4681210"/>
                <a:ext cx="460945" cy="42419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3886200" y="4257675"/>
                <a:ext cx="484428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4200" dirty="0" smtClean="0">
                    <a:latin typeface="Arial" pitchFamily="34" charset="0"/>
                    <a:cs typeface="Arial" pitchFamily="34" charset="0"/>
                  </a:rPr>
                  <a:t>_</a:t>
                </a:r>
                <a:endParaRPr lang="en-US" sz="42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14" name="TextBox 13"/>
          <p:cNvSpPr txBox="1"/>
          <p:nvPr/>
        </p:nvSpPr>
        <p:spPr>
          <a:xfrm>
            <a:off x="9220200" y="1167943"/>
            <a:ext cx="385695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A kristály tércsoportját szóráskísérlettel</a:t>
            </a:r>
          </a:p>
          <a:p>
            <a:r>
              <a:rPr lang="hu-HU" dirty="0"/>
              <a:t>m</a:t>
            </a:r>
            <a:r>
              <a:rPr lang="hu-HU" dirty="0" smtClean="0"/>
              <a:t>eghatározták.</a:t>
            </a:r>
          </a:p>
          <a:p>
            <a:endParaRPr lang="hu-HU" dirty="0"/>
          </a:p>
          <a:p>
            <a:r>
              <a:rPr lang="hu-HU" dirty="0" smtClean="0"/>
              <a:t>Kristályszerkezet szimmetriáinak</a:t>
            </a:r>
          </a:p>
          <a:p>
            <a:r>
              <a:rPr lang="hu-HU" dirty="0"/>
              <a:t>i</a:t>
            </a:r>
            <a:r>
              <a:rPr lang="hu-HU" dirty="0" smtClean="0"/>
              <a:t>smeretében tudunk-e állítani</a:t>
            </a:r>
          </a:p>
          <a:p>
            <a:r>
              <a:rPr lang="hu-HU" dirty="0"/>
              <a:t>v</a:t>
            </a:r>
            <a:r>
              <a:rPr lang="hu-HU" dirty="0" smtClean="0"/>
              <a:t>alamit a kristályt jellemző egyéb</a:t>
            </a:r>
          </a:p>
          <a:p>
            <a:r>
              <a:rPr lang="hu-HU" dirty="0" smtClean="0"/>
              <a:t>mennyiségekről?</a:t>
            </a:r>
          </a:p>
          <a:p>
            <a:endParaRPr lang="hu-HU" dirty="0"/>
          </a:p>
          <a:p>
            <a:r>
              <a:rPr lang="hu-HU" dirty="0" smtClean="0"/>
              <a:t>Érzés:  szimmetriák nem csak a</a:t>
            </a:r>
          </a:p>
          <a:p>
            <a:r>
              <a:rPr lang="hu-HU" dirty="0" smtClean="0"/>
              <a:t>kristályszerkezetet, de az egyéb</a:t>
            </a:r>
          </a:p>
          <a:p>
            <a:r>
              <a:rPr lang="hu-HU" dirty="0"/>
              <a:t>j</a:t>
            </a:r>
            <a:r>
              <a:rPr lang="hu-HU" dirty="0" smtClean="0"/>
              <a:t>ellemzőket sem változtathatják meg.</a:t>
            </a:r>
          </a:p>
          <a:p>
            <a:endParaRPr lang="hu-HU" dirty="0"/>
          </a:p>
          <a:p>
            <a:r>
              <a:rPr lang="hu-HU" dirty="0" smtClean="0"/>
              <a:t>Ferroelektromosság: elektromos </a:t>
            </a:r>
          </a:p>
          <a:p>
            <a:r>
              <a:rPr lang="hu-HU" dirty="0"/>
              <a:t>d</a:t>
            </a:r>
            <a:r>
              <a:rPr lang="hu-HU" dirty="0" smtClean="0"/>
              <a:t>ipólusok homogén rendeződése,</a:t>
            </a:r>
          </a:p>
          <a:p>
            <a:r>
              <a:rPr lang="hu-HU" dirty="0"/>
              <a:t>a</a:t>
            </a:r>
            <a:r>
              <a:rPr lang="hu-HU" dirty="0" smtClean="0"/>
              <a:t>mely makroszkopikus polarizciót hoz</a:t>
            </a:r>
          </a:p>
          <a:p>
            <a:r>
              <a:rPr lang="hu-HU" dirty="0"/>
              <a:t>l</a:t>
            </a:r>
            <a:r>
              <a:rPr lang="hu-HU" dirty="0" smtClean="0"/>
              <a:t>étre. 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848600" y="1319253"/>
            <a:ext cx="12947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dirty="0" smtClean="0">
                <a:latin typeface="Arial" pitchFamily="34" charset="0"/>
                <a:cs typeface="Arial" pitchFamily="34" charset="0"/>
              </a:rPr>
              <a:t>        1’</a:t>
            </a:r>
          </a:p>
          <a:p>
            <a:endParaRPr lang="hu-HU" sz="1000" dirty="0" smtClean="0">
              <a:latin typeface="Arial" pitchFamily="34" charset="0"/>
              <a:cs typeface="Arial" pitchFamily="34" charset="0"/>
            </a:endParaRPr>
          </a:p>
          <a:p>
            <a:r>
              <a:rPr lang="hu-HU" sz="2200" dirty="0" smtClean="0">
                <a:latin typeface="Arial" pitchFamily="34" charset="0"/>
                <a:cs typeface="Arial" pitchFamily="34" charset="0"/>
              </a:rPr>
              <a:t>1’ : t</a:t>
            </a:r>
            <a:r>
              <a:rPr lang="hu-HU" sz="2200" dirty="0" smtClean="0"/>
              <a:t> </a:t>
            </a:r>
            <a:r>
              <a:rPr lang="hu-HU" sz="2200" dirty="0" smtClean="0">
                <a:latin typeface="MaplePi"/>
              </a:rPr>
              <a:t>® </a:t>
            </a:r>
            <a:r>
              <a:rPr lang="hu-HU" sz="2200" dirty="0" smtClean="0">
                <a:latin typeface="Arial" pitchFamily="34" charset="0"/>
                <a:cs typeface="Arial" pitchFamily="34" charset="0"/>
              </a:rPr>
              <a:t>-t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91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20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8" name="Group 77"/>
          <p:cNvGrpSpPr/>
          <p:nvPr/>
        </p:nvGrpSpPr>
        <p:grpSpPr>
          <a:xfrm>
            <a:off x="5867400" y="990600"/>
            <a:ext cx="3341749" cy="5562600"/>
            <a:chOff x="5791200" y="936170"/>
            <a:chExt cx="3341749" cy="5562600"/>
          </a:xfrm>
        </p:grpSpPr>
        <p:sp>
          <p:nvSpPr>
            <p:cNvPr id="57" name="Hexagon 56"/>
            <p:cNvSpPr>
              <a:spLocks noChangeAspect="1"/>
            </p:cNvSpPr>
            <p:nvPr/>
          </p:nvSpPr>
          <p:spPr>
            <a:xfrm rot="1800000">
              <a:off x="6778697" y="2547803"/>
              <a:ext cx="1507236" cy="1310640"/>
            </a:xfrm>
            <a:prstGeom prst="hexagon">
              <a:avLst>
                <a:gd name="adj" fmla="val 28406"/>
                <a:gd name="vf" fmla="val 115470"/>
              </a:avLst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7521429" y="1856018"/>
              <a:ext cx="0" cy="274320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-3600000">
              <a:off x="7510539" y="1823356"/>
              <a:ext cx="0" cy="274320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3600000">
              <a:off x="7534213" y="1834246"/>
              <a:ext cx="0" cy="274320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Circular Arrow 64"/>
            <p:cNvSpPr>
              <a:spLocks noChangeAspect="1"/>
            </p:cNvSpPr>
            <p:nvPr/>
          </p:nvSpPr>
          <p:spPr>
            <a:xfrm>
              <a:off x="7293428" y="5306790"/>
              <a:ext cx="489204" cy="489204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753792"/>
                <a:gd name="adj5" fmla="val 125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6" name="Hexagon 65"/>
            <p:cNvSpPr>
              <a:spLocks noChangeAspect="1"/>
            </p:cNvSpPr>
            <p:nvPr/>
          </p:nvSpPr>
          <p:spPr>
            <a:xfrm rot="1800000">
              <a:off x="6779895" y="4910003"/>
              <a:ext cx="1507236" cy="1310640"/>
            </a:xfrm>
            <a:prstGeom prst="hexagon">
              <a:avLst>
                <a:gd name="adj" fmla="val 28406"/>
                <a:gd name="vf" fmla="val 115470"/>
              </a:avLst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Circular Arrow 66"/>
            <p:cNvSpPr>
              <a:spLocks noChangeAspect="1"/>
            </p:cNvSpPr>
            <p:nvPr/>
          </p:nvSpPr>
          <p:spPr>
            <a:xfrm>
              <a:off x="7936338" y="4925790"/>
              <a:ext cx="489204" cy="489204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753792"/>
                <a:gd name="adj5" fmla="val 125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8" name="Circular Arrow 67"/>
            <p:cNvSpPr>
              <a:spLocks noChangeAspect="1"/>
            </p:cNvSpPr>
            <p:nvPr/>
          </p:nvSpPr>
          <p:spPr>
            <a:xfrm>
              <a:off x="7924800" y="5699330"/>
              <a:ext cx="489204" cy="489204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753792"/>
                <a:gd name="adj5" fmla="val 125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897687" y="4593770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2</a:t>
              </a:r>
              <a:r>
                <a:rPr lang="el-GR" dirty="0" smtClean="0"/>
                <a:t>π</a:t>
              </a:r>
              <a:r>
                <a:rPr lang="hu-HU" dirty="0" smtClean="0"/>
                <a:t>/3</a:t>
              </a:r>
              <a:endParaRPr lang="en-US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7239000" y="4997324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2</a:t>
              </a:r>
              <a:r>
                <a:rPr lang="el-GR" dirty="0" smtClean="0"/>
                <a:t>π</a:t>
              </a:r>
              <a:r>
                <a:rPr lang="hu-HU" dirty="0" smtClean="0"/>
                <a:t>/3</a:t>
              </a:r>
              <a:endParaRPr lang="en-US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854145" y="6129438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2</a:t>
              </a:r>
              <a:r>
                <a:rPr lang="el-GR" dirty="0" smtClean="0"/>
                <a:t>π</a:t>
              </a:r>
              <a:r>
                <a:rPr lang="hu-HU" dirty="0" smtClean="0"/>
                <a:t>/3</a:t>
              </a:r>
              <a:endParaRPr lang="en-US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791200" y="936170"/>
              <a:ext cx="334174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2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Időtükrözési szimmetria</a:t>
              </a:r>
            </a:p>
            <a:p>
              <a:r>
                <a:rPr lang="hu-HU" sz="22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Pontcsoport: 3m1’ </a:t>
              </a:r>
              <a:r>
                <a:rPr lang="hu-HU" sz="2200" dirty="0" smtClean="0">
                  <a:solidFill>
                    <a:srgbClr val="FF0000"/>
                  </a:solidFill>
                  <a:latin typeface="MaplePi"/>
                  <a:cs typeface="Arial" pitchFamily="34" charset="0"/>
                </a:rPr>
                <a:t>®</a:t>
              </a:r>
              <a:r>
                <a:rPr lang="hu-HU" sz="22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3m’</a:t>
              </a:r>
              <a:endParaRPr lang="en-US" sz="22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04009" y="1619743"/>
            <a:ext cx="5134791" cy="2323607"/>
            <a:chOff x="239486" y="1380148"/>
            <a:chExt cx="5134791" cy="2323607"/>
          </a:xfrm>
        </p:grpSpPr>
        <p:sp>
          <p:nvSpPr>
            <p:cNvPr id="50" name="Rectangle 49"/>
            <p:cNvSpPr/>
            <p:nvPr/>
          </p:nvSpPr>
          <p:spPr>
            <a:xfrm>
              <a:off x="239486" y="1380148"/>
              <a:ext cx="5134791" cy="232360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9" name="Group 68"/>
            <p:cNvGrpSpPr>
              <a:grpSpLocks noChangeAspect="1"/>
            </p:cNvGrpSpPr>
            <p:nvPr/>
          </p:nvGrpSpPr>
          <p:grpSpPr>
            <a:xfrm>
              <a:off x="239486" y="1380352"/>
              <a:ext cx="5126954" cy="2312521"/>
              <a:chOff x="2209800" y="1078892"/>
              <a:chExt cx="5696616" cy="2569468"/>
            </a:xfrm>
          </p:grpSpPr>
          <p:pic>
            <p:nvPicPr>
              <p:cNvPr id="72" name="Picture 7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86" t="6012" r="2753" b="17697"/>
              <a:stretch/>
            </p:blipFill>
            <p:spPr>
              <a:xfrm>
                <a:off x="5053488" y="1078892"/>
                <a:ext cx="2852928" cy="2569464"/>
              </a:xfrm>
              <a:prstGeom prst="rect">
                <a:avLst/>
              </a:prstGeom>
            </p:spPr>
          </p:pic>
          <p:pic>
            <p:nvPicPr>
              <p:cNvPr id="73" name="Picture 7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86" t="6012" r="2753" b="17697"/>
              <a:stretch/>
            </p:blipFill>
            <p:spPr>
              <a:xfrm>
                <a:off x="2209800" y="1078896"/>
                <a:ext cx="2852928" cy="2569464"/>
              </a:xfrm>
              <a:prstGeom prst="rect">
                <a:avLst/>
              </a:prstGeom>
            </p:spPr>
          </p:pic>
        </p:grpSp>
      </p:grpSp>
      <p:grpSp>
        <p:nvGrpSpPr>
          <p:cNvPr id="16" name="Group 15"/>
          <p:cNvGrpSpPr/>
          <p:nvPr/>
        </p:nvGrpSpPr>
        <p:grpSpPr>
          <a:xfrm>
            <a:off x="478970" y="4533868"/>
            <a:ext cx="5159830" cy="1828832"/>
            <a:chOff x="239486" y="3962384"/>
            <a:chExt cx="5159830" cy="1828832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239486" y="4185559"/>
              <a:ext cx="5134791" cy="0"/>
            </a:xfrm>
            <a:prstGeom prst="line">
              <a:avLst/>
            </a:prstGeom>
            <a:ln w="127000">
              <a:solidFill>
                <a:srgbClr val="73BF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250372" y="4419600"/>
              <a:ext cx="5134791" cy="0"/>
            </a:xfrm>
            <a:prstGeom prst="line">
              <a:avLst/>
            </a:prstGeom>
            <a:ln w="127000">
              <a:solidFill>
                <a:srgbClr val="A2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250372" y="3962384"/>
              <a:ext cx="5134791" cy="0"/>
            </a:xfrm>
            <a:prstGeom prst="line">
              <a:avLst/>
            </a:prstGeom>
            <a:ln w="127000">
              <a:solidFill>
                <a:srgbClr val="D28B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253639" y="4871359"/>
              <a:ext cx="5134791" cy="0"/>
            </a:xfrm>
            <a:prstGeom prst="line">
              <a:avLst/>
            </a:prstGeom>
            <a:ln w="127000">
              <a:solidFill>
                <a:srgbClr val="73BF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264525" y="5105400"/>
              <a:ext cx="5134791" cy="0"/>
            </a:xfrm>
            <a:prstGeom prst="line">
              <a:avLst/>
            </a:prstGeom>
            <a:ln w="127000">
              <a:solidFill>
                <a:srgbClr val="A2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264525" y="4648184"/>
              <a:ext cx="5134791" cy="0"/>
            </a:xfrm>
            <a:prstGeom prst="line">
              <a:avLst/>
            </a:prstGeom>
            <a:ln w="127000">
              <a:solidFill>
                <a:srgbClr val="D28B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250370" y="5557175"/>
              <a:ext cx="5134791" cy="0"/>
            </a:xfrm>
            <a:prstGeom prst="line">
              <a:avLst/>
            </a:prstGeom>
            <a:ln w="127000">
              <a:solidFill>
                <a:srgbClr val="73BF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261256" y="5791216"/>
              <a:ext cx="5134791" cy="0"/>
            </a:xfrm>
            <a:prstGeom prst="line">
              <a:avLst/>
            </a:prstGeom>
            <a:ln w="127000">
              <a:solidFill>
                <a:srgbClr val="A2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261256" y="5334000"/>
              <a:ext cx="5134791" cy="0"/>
            </a:xfrm>
            <a:prstGeom prst="line">
              <a:avLst/>
            </a:prstGeom>
            <a:ln w="127000">
              <a:solidFill>
                <a:srgbClr val="D28B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371487" y="2828925"/>
            <a:ext cx="1268187" cy="1268187"/>
            <a:chOff x="149690" y="2514600"/>
            <a:chExt cx="1268187" cy="1268187"/>
          </a:xfrm>
        </p:grpSpPr>
        <p:cxnSp>
          <p:nvCxnSpPr>
            <p:cNvPr id="18" name="Straight Arrow Connector 17"/>
            <p:cNvCxnSpPr/>
            <p:nvPr/>
          </p:nvCxnSpPr>
          <p:spPr>
            <a:xfrm flipV="1">
              <a:off x="152400" y="2514600"/>
              <a:ext cx="0" cy="126818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 rot="5400000" flipV="1">
              <a:off x="783784" y="3143250"/>
              <a:ext cx="0" cy="126818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Group 93"/>
          <p:cNvGrpSpPr/>
          <p:nvPr/>
        </p:nvGrpSpPr>
        <p:grpSpPr>
          <a:xfrm>
            <a:off x="364672" y="5290458"/>
            <a:ext cx="1268187" cy="1268187"/>
            <a:chOff x="149690" y="2514600"/>
            <a:chExt cx="1268187" cy="1268187"/>
          </a:xfrm>
        </p:grpSpPr>
        <p:cxnSp>
          <p:nvCxnSpPr>
            <p:cNvPr id="95" name="Straight Arrow Connector 94"/>
            <p:cNvCxnSpPr/>
            <p:nvPr/>
          </p:nvCxnSpPr>
          <p:spPr>
            <a:xfrm flipV="1">
              <a:off x="152400" y="2514600"/>
              <a:ext cx="0" cy="126818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 rot="5400000" flipV="1">
              <a:off x="783784" y="3143250"/>
              <a:ext cx="0" cy="126818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1266825" y="4000500"/>
            <a:ext cx="3257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dirty="0" smtClean="0">
                <a:latin typeface="Arial" pitchFamily="34" charset="0"/>
                <a:cs typeface="Arial" pitchFamily="34" charset="0"/>
              </a:rPr>
              <a:t>x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1257300" y="6465213"/>
            <a:ext cx="3257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dirty="0" smtClean="0">
                <a:latin typeface="Arial" pitchFamily="34" charset="0"/>
                <a:cs typeface="Arial" pitchFamily="34" charset="0"/>
              </a:rPr>
              <a:t>x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69397" y="2800810"/>
            <a:ext cx="3257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dirty="0" smtClean="0">
                <a:latin typeface="Arial" pitchFamily="34" charset="0"/>
                <a:cs typeface="Arial" pitchFamily="34" charset="0"/>
              </a:rPr>
              <a:t>y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60712" y="5268686"/>
            <a:ext cx="3257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dirty="0" smtClean="0">
                <a:latin typeface="Arial" pitchFamily="34" charset="0"/>
                <a:cs typeface="Arial" pitchFamily="34" charset="0"/>
              </a:rPr>
              <a:t>z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057398" y="147935"/>
            <a:ext cx="2989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Problémafelvetés...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81000" y="952500"/>
            <a:ext cx="24785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Ferromágnesség?</a:t>
            </a:r>
            <a:endParaRPr lang="en-US" sz="2200" baseline="-25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Up Arrow 44"/>
          <p:cNvSpPr>
            <a:spLocks/>
          </p:cNvSpPr>
          <p:nvPr/>
        </p:nvSpPr>
        <p:spPr>
          <a:xfrm>
            <a:off x="2533648" y="4400550"/>
            <a:ext cx="429802" cy="2108557"/>
          </a:xfrm>
          <a:prstGeom prst="upArrow">
            <a:avLst>
              <a:gd name="adj1" fmla="val 50000"/>
              <a:gd name="adj2" fmla="val 140751"/>
            </a:avLst>
          </a:prstGeom>
          <a:solidFill>
            <a:schemeClr val="bg1">
              <a:lumMod val="65000"/>
            </a:schemeClr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Up Arrow 62"/>
          <p:cNvSpPr>
            <a:spLocks noChangeAspect="1"/>
          </p:cNvSpPr>
          <p:nvPr/>
        </p:nvSpPr>
        <p:spPr>
          <a:xfrm rot="7200000">
            <a:off x="2552700" y="1659884"/>
            <a:ext cx="409335" cy="2108557"/>
          </a:xfrm>
          <a:prstGeom prst="upArrow">
            <a:avLst>
              <a:gd name="adj1" fmla="val 50000"/>
              <a:gd name="adj2" fmla="val 140751"/>
            </a:avLst>
          </a:prstGeom>
          <a:solidFill>
            <a:schemeClr val="bg1">
              <a:lumMod val="65000"/>
            </a:schemeClr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2971800" y="4419600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latin typeface="Arial" pitchFamily="34" charset="0"/>
                <a:cs typeface="Arial" pitchFamily="34" charset="0"/>
              </a:rPr>
              <a:t>M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905000" y="5200666"/>
            <a:ext cx="1676400" cy="942959"/>
            <a:chOff x="1905000" y="5200666"/>
            <a:chExt cx="1676400" cy="942959"/>
          </a:xfrm>
        </p:grpSpPr>
        <p:grpSp>
          <p:nvGrpSpPr>
            <p:cNvPr id="10" name="Group 9"/>
            <p:cNvGrpSpPr/>
            <p:nvPr/>
          </p:nvGrpSpPr>
          <p:grpSpPr>
            <a:xfrm>
              <a:off x="1905000" y="5200666"/>
              <a:ext cx="1676400" cy="400694"/>
              <a:chOff x="1905000" y="5200666"/>
              <a:chExt cx="1676400" cy="400694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1905000" y="5200666"/>
                <a:ext cx="1676400" cy="400694"/>
              </a:xfrm>
              <a:prstGeom prst="ellipse">
                <a:avLst/>
              </a:prstGeom>
              <a:noFill/>
              <a:ln w="444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" name="Straight Arrow Connector 6"/>
              <p:cNvCxnSpPr/>
              <p:nvPr/>
            </p:nvCxnSpPr>
            <p:spPr>
              <a:xfrm flipV="1">
                <a:off x="3152775" y="5553075"/>
                <a:ext cx="152400" cy="22689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" name="TextBox 69"/>
            <p:cNvSpPr txBox="1"/>
            <p:nvPr/>
          </p:nvSpPr>
          <p:spPr>
            <a:xfrm>
              <a:off x="3048000" y="5620405"/>
              <a:ext cx="2840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800" b="1" dirty="0">
                  <a:latin typeface="Arial" pitchFamily="34" charset="0"/>
                  <a:cs typeface="Arial" pitchFamily="34" charset="0"/>
                </a:rPr>
                <a:t>j</a:t>
              </a:r>
              <a:endParaRPr lang="en-US" sz="28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2667000" y="4991084"/>
            <a:ext cx="152400" cy="45175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/>
          <p:cNvCxnSpPr/>
          <p:nvPr/>
        </p:nvCxnSpPr>
        <p:spPr>
          <a:xfrm>
            <a:off x="2752725" y="2743200"/>
            <a:ext cx="0" cy="396240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772734" y="4391025"/>
            <a:ext cx="2247066" cy="2108557"/>
            <a:chOff x="3772734" y="4391025"/>
            <a:chExt cx="2247066" cy="2108557"/>
          </a:xfrm>
        </p:grpSpPr>
        <p:sp>
          <p:nvSpPr>
            <p:cNvPr id="14" name="Striped Right Arrow 13"/>
            <p:cNvSpPr/>
            <p:nvPr/>
          </p:nvSpPr>
          <p:spPr>
            <a:xfrm>
              <a:off x="3772734" y="5038725"/>
              <a:ext cx="418266" cy="762782"/>
            </a:xfrm>
            <a:prstGeom prst="stripedRightArrow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343400" y="4391025"/>
              <a:ext cx="1676400" cy="2108557"/>
              <a:chOff x="4343400" y="4391025"/>
              <a:chExt cx="1676400" cy="2108557"/>
            </a:xfrm>
          </p:grpSpPr>
          <p:sp>
            <p:nvSpPr>
              <p:cNvPr id="71" name="Up Arrow 70"/>
              <p:cNvSpPr>
                <a:spLocks/>
              </p:cNvSpPr>
              <p:nvPr/>
            </p:nvSpPr>
            <p:spPr>
              <a:xfrm rot="10800000">
                <a:off x="4972048" y="4391025"/>
                <a:ext cx="429802" cy="2108557"/>
              </a:xfrm>
              <a:prstGeom prst="upArrow">
                <a:avLst>
                  <a:gd name="adj1" fmla="val 50000"/>
                  <a:gd name="adj2" fmla="val 140751"/>
                </a:avLst>
              </a:prstGeom>
              <a:solidFill>
                <a:schemeClr val="bg1">
                  <a:lumMod val="65000"/>
                </a:schemeClr>
              </a:solidFill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5410200" y="4438650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800" b="1" dirty="0" smtClean="0">
                    <a:latin typeface="Arial" pitchFamily="34" charset="0"/>
                    <a:cs typeface="Arial" pitchFamily="34" charset="0"/>
                  </a:rPr>
                  <a:t>-M</a:t>
                </a:r>
                <a:endParaRPr lang="en-US" sz="2800" b="1" dirty="0"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80" name="Group 79"/>
              <p:cNvGrpSpPr/>
              <p:nvPr/>
            </p:nvGrpSpPr>
            <p:grpSpPr>
              <a:xfrm>
                <a:off x="4343400" y="5200666"/>
                <a:ext cx="1676400" cy="923254"/>
                <a:chOff x="1905000" y="5200666"/>
                <a:chExt cx="1676400" cy="923254"/>
              </a:xfrm>
            </p:grpSpPr>
            <p:grpSp>
              <p:nvGrpSpPr>
                <p:cNvPr id="81" name="Group 80"/>
                <p:cNvGrpSpPr/>
                <p:nvPr/>
              </p:nvGrpSpPr>
              <p:grpSpPr>
                <a:xfrm>
                  <a:off x="1905000" y="5200666"/>
                  <a:ext cx="1676400" cy="400694"/>
                  <a:chOff x="1905000" y="5200666"/>
                  <a:chExt cx="1676400" cy="400694"/>
                </a:xfrm>
              </p:grpSpPr>
              <p:sp>
                <p:nvSpPr>
                  <p:cNvPr id="83" name="Oval 82"/>
                  <p:cNvSpPr/>
                  <p:nvPr/>
                </p:nvSpPr>
                <p:spPr>
                  <a:xfrm>
                    <a:off x="1905000" y="5200666"/>
                    <a:ext cx="1676400" cy="400694"/>
                  </a:xfrm>
                  <a:prstGeom prst="ellipse">
                    <a:avLst/>
                  </a:prstGeom>
                  <a:noFill/>
                  <a:ln w="444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86" name="Straight Arrow Connector 85"/>
                  <p:cNvCxnSpPr/>
                  <p:nvPr/>
                </p:nvCxnSpPr>
                <p:spPr>
                  <a:xfrm rot="12000000" flipV="1">
                    <a:off x="2286000" y="5562600"/>
                    <a:ext cx="152400" cy="22689"/>
                  </a:xfrm>
                  <a:prstGeom prst="straightConnector1">
                    <a:avLst/>
                  </a:prstGeom>
                  <a:ln w="44450">
                    <a:solidFill>
                      <a:schemeClr val="tx1"/>
                    </a:solidFill>
                    <a:tailEnd type="stealth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82" name="TextBox 81"/>
                <p:cNvSpPr txBox="1"/>
                <p:nvPr/>
              </p:nvSpPr>
              <p:spPr>
                <a:xfrm>
                  <a:off x="3048000" y="5600700"/>
                  <a:ext cx="40427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hu-HU" sz="2800" b="1" dirty="0" smtClean="0">
                      <a:latin typeface="Arial" pitchFamily="34" charset="0"/>
                      <a:cs typeface="Arial" pitchFamily="34" charset="0"/>
                    </a:rPr>
                    <a:t>-j</a:t>
                  </a:r>
                  <a:endParaRPr lang="en-US" sz="28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00" name="Rectangle 99"/>
              <p:cNvSpPr/>
              <p:nvPr/>
            </p:nvSpPr>
            <p:spPr>
              <a:xfrm>
                <a:off x="5105400" y="5010134"/>
                <a:ext cx="152400" cy="45175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9220200" y="1058882"/>
            <a:ext cx="337829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Mágneses dipólusok homogén</a:t>
            </a:r>
          </a:p>
          <a:p>
            <a:r>
              <a:rPr lang="hu-HU" dirty="0" smtClean="0"/>
              <a:t>rendeződése, ami makroszkopikus</a:t>
            </a:r>
          </a:p>
          <a:p>
            <a:r>
              <a:rPr lang="hu-HU" dirty="0" smtClean="0"/>
              <a:t>mágnesezettségre vezet.</a:t>
            </a:r>
          </a:p>
          <a:p>
            <a:endParaRPr lang="hu-HU" dirty="0"/>
          </a:p>
          <a:p>
            <a:r>
              <a:rPr lang="hu-HU" dirty="0" smtClean="0"/>
              <a:t>Ferromágnesség? A forgatások</a:t>
            </a:r>
          </a:p>
          <a:p>
            <a:r>
              <a:rPr lang="hu-HU" dirty="0"/>
              <a:t>s</a:t>
            </a:r>
            <a:r>
              <a:rPr lang="hu-HU" dirty="0" smtClean="0"/>
              <a:t>emmilyen vektormennyiséget</a:t>
            </a:r>
          </a:p>
          <a:p>
            <a:r>
              <a:rPr lang="hu-HU" dirty="0" smtClean="0"/>
              <a:t>nem engednek meg az xy síkban.</a:t>
            </a:r>
          </a:p>
          <a:p>
            <a:endParaRPr lang="hu-HU" dirty="0"/>
          </a:p>
          <a:p>
            <a:r>
              <a:rPr lang="hu-HU" dirty="0" smtClean="0"/>
              <a:t>Z tengely irányában lehet-e M?</a:t>
            </a:r>
          </a:p>
          <a:p>
            <a:r>
              <a:rPr lang="hu-HU" dirty="0" smtClean="0"/>
              <a:t>Milyen vektor is M? J köráram</a:t>
            </a:r>
          </a:p>
          <a:p>
            <a:r>
              <a:rPr lang="hu-HU" dirty="0"/>
              <a:t>t</a:t>
            </a:r>
            <a:r>
              <a:rPr lang="hu-HU" dirty="0" smtClean="0"/>
              <a:t>ranszformációja tükrözésre.</a:t>
            </a:r>
          </a:p>
          <a:p>
            <a:endParaRPr lang="hu-HU" dirty="0"/>
          </a:p>
          <a:p>
            <a:r>
              <a:rPr lang="hu-HU" dirty="0" smtClean="0"/>
              <a:t>Az idő irányának megfordítása</a:t>
            </a:r>
          </a:p>
          <a:p>
            <a:r>
              <a:rPr lang="hu-HU" dirty="0"/>
              <a:t>v</a:t>
            </a:r>
            <a:r>
              <a:rPr lang="hu-HU" dirty="0" smtClean="0"/>
              <a:t>isszaállíthatja M irányát.</a:t>
            </a:r>
          </a:p>
        </p:txBody>
      </p:sp>
    </p:spTree>
    <p:extLst>
      <p:ext uri="{BB962C8B-B14F-4D97-AF65-F5344CB8AC3E}">
        <p14:creationId xmlns:p14="http://schemas.microsoft.com/office/powerpoint/2010/main" val="257410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8" name="Group 77"/>
          <p:cNvGrpSpPr/>
          <p:nvPr/>
        </p:nvGrpSpPr>
        <p:grpSpPr>
          <a:xfrm>
            <a:off x="6215139" y="1910448"/>
            <a:ext cx="2766874" cy="4642752"/>
            <a:chOff x="6138939" y="1856018"/>
            <a:chExt cx="2766874" cy="4642752"/>
          </a:xfrm>
        </p:grpSpPr>
        <p:sp>
          <p:nvSpPr>
            <p:cNvPr id="57" name="Hexagon 56"/>
            <p:cNvSpPr>
              <a:spLocks noChangeAspect="1"/>
            </p:cNvSpPr>
            <p:nvPr/>
          </p:nvSpPr>
          <p:spPr>
            <a:xfrm rot="1800000">
              <a:off x="6778697" y="2547803"/>
              <a:ext cx="1507236" cy="1310640"/>
            </a:xfrm>
            <a:prstGeom prst="hexagon">
              <a:avLst>
                <a:gd name="adj" fmla="val 28406"/>
                <a:gd name="vf" fmla="val 115470"/>
              </a:avLst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7521429" y="1856018"/>
              <a:ext cx="0" cy="274320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-3600000">
              <a:off x="7510539" y="1823356"/>
              <a:ext cx="0" cy="274320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3600000">
              <a:off x="7534213" y="1834246"/>
              <a:ext cx="0" cy="274320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Circular Arrow 64"/>
            <p:cNvSpPr>
              <a:spLocks noChangeAspect="1"/>
            </p:cNvSpPr>
            <p:nvPr/>
          </p:nvSpPr>
          <p:spPr>
            <a:xfrm>
              <a:off x="7293428" y="5306790"/>
              <a:ext cx="489204" cy="489204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753792"/>
                <a:gd name="adj5" fmla="val 125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6" name="Hexagon 65"/>
            <p:cNvSpPr>
              <a:spLocks noChangeAspect="1"/>
            </p:cNvSpPr>
            <p:nvPr/>
          </p:nvSpPr>
          <p:spPr>
            <a:xfrm rot="1800000">
              <a:off x="6779895" y="4910003"/>
              <a:ext cx="1507236" cy="1310640"/>
            </a:xfrm>
            <a:prstGeom prst="hexagon">
              <a:avLst>
                <a:gd name="adj" fmla="val 28406"/>
                <a:gd name="vf" fmla="val 115470"/>
              </a:avLst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Circular Arrow 66"/>
            <p:cNvSpPr>
              <a:spLocks noChangeAspect="1"/>
            </p:cNvSpPr>
            <p:nvPr/>
          </p:nvSpPr>
          <p:spPr>
            <a:xfrm>
              <a:off x="7936338" y="4925790"/>
              <a:ext cx="489204" cy="489204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753792"/>
                <a:gd name="adj5" fmla="val 125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8" name="Circular Arrow 67"/>
            <p:cNvSpPr>
              <a:spLocks noChangeAspect="1"/>
            </p:cNvSpPr>
            <p:nvPr/>
          </p:nvSpPr>
          <p:spPr>
            <a:xfrm>
              <a:off x="7924800" y="5699330"/>
              <a:ext cx="489204" cy="489204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753792"/>
                <a:gd name="adj5" fmla="val 125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897687" y="4593770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2</a:t>
              </a:r>
              <a:r>
                <a:rPr lang="el-GR" dirty="0" smtClean="0"/>
                <a:t>π</a:t>
              </a:r>
              <a:r>
                <a:rPr lang="hu-HU" dirty="0" smtClean="0"/>
                <a:t>/3</a:t>
              </a:r>
              <a:endParaRPr lang="en-US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7239000" y="4997324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2</a:t>
              </a:r>
              <a:r>
                <a:rPr lang="el-GR" dirty="0" smtClean="0"/>
                <a:t>π</a:t>
              </a:r>
              <a:r>
                <a:rPr lang="hu-HU" dirty="0" smtClean="0"/>
                <a:t>/3</a:t>
              </a:r>
              <a:endParaRPr lang="en-US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854145" y="6129438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2</a:t>
              </a:r>
              <a:r>
                <a:rPr lang="el-GR" dirty="0" smtClean="0"/>
                <a:t>π</a:t>
              </a:r>
              <a:r>
                <a:rPr lang="hu-HU" dirty="0" smtClean="0"/>
                <a:t>/3</a:t>
              </a:r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04009" y="1619743"/>
            <a:ext cx="5134791" cy="2323607"/>
            <a:chOff x="239486" y="1380148"/>
            <a:chExt cx="5134791" cy="2323607"/>
          </a:xfrm>
        </p:grpSpPr>
        <p:sp>
          <p:nvSpPr>
            <p:cNvPr id="50" name="Rectangle 49"/>
            <p:cNvSpPr/>
            <p:nvPr/>
          </p:nvSpPr>
          <p:spPr>
            <a:xfrm>
              <a:off x="239486" y="1380148"/>
              <a:ext cx="5134791" cy="232360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9" name="Group 68"/>
            <p:cNvGrpSpPr>
              <a:grpSpLocks noChangeAspect="1"/>
            </p:cNvGrpSpPr>
            <p:nvPr/>
          </p:nvGrpSpPr>
          <p:grpSpPr>
            <a:xfrm>
              <a:off x="239486" y="1380352"/>
              <a:ext cx="5126954" cy="2312521"/>
              <a:chOff x="2209800" y="1078892"/>
              <a:chExt cx="5696616" cy="2569468"/>
            </a:xfrm>
          </p:grpSpPr>
          <p:pic>
            <p:nvPicPr>
              <p:cNvPr id="72" name="Picture 7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86" t="6012" r="2753" b="17697"/>
              <a:stretch/>
            </p:blipFill>
            <p:spPr>
              <a:xfrm>
                <a:off x="5053488" y="1078892"/>
                <a:ext cx="2852928" cy="2569464"/>
              </a:xfrm>
              <a:prstGeom prst="rect">
                <a:avLst/>
              </a:prstGeom>
            </p:spPr>
          </p:pic>
          <p:pic>
            <p:nvPicPr>
              <p:cNvPr id="73" name="Picture 7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86" t="6012" r="2753" b="17697"/>
              <a:stretch/>
            </p:blipFill>
            <p:spPr>
              <a:xfrm>
                <a:off x="2209800" y="1078896"/>
                <a:ext cx="2852928" cy="2569464"/>
              </a:xfrm>
              <a:prstGeom prst="rect">
                <a:avLst/>
              </a:prstGeom>
            </p:spPr>
          </p:pic>
        </p:grpSp>
      </p:grpSp>
      <p:sp>
        <p:nvSpPr>
          <p:cNvPr id="43" name="TextBox 42"/>
          <p:cNvSpPr txBox="1"/>
          <p:nvPr/>
        </p:nvSpPr>
        <p:spPr>
          <a:xfrm>
            <a:off x="3057398" y="147935"/>
            <a:ext cx="2989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Problémafelvetés...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2412492" y="2409825"/>
            <a:ext cx="699683" cy="692658"/>
            <a:chOff x="2260092" y="5324491"/>
            <a:chExt cx="699683" cy="692658"/>
          </a:xfrm>
        </p:grpSpPr>
        <p:sp>
          <p:nvSpPr>
            <p:cNvPr id="104" name="Oval 103"/>
            <p:cNvSpPr>
              <a:spLocks noChangeAspect="1"/>
            </p:cNvSpPr>
            <p:nvPr/>
          </p:nvSpPr>
          <p:spPr>
            <a:xfrm>
              <a:off x="2260092" y="5324491"/>
              <a:ext cx="692658" cy="692658"/>
            </a:xfrm>
            <a:prstGeom prst="ellipse">
              <a:avLst/>
            </a:prstGeom>
            <a:noFill/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5" name="Straight Arrow Connector 104"/>
            <p:cNvCxnSpPr>
              <a:cxnSpLocks/>
            </p:cNvCxnSpPr>
            <p:nvPr/>
          </p:nvCxnSpPr>
          <p:spPr>
            <a:xfrm rot="300000" flipV="1">
              <a:off x="2924175" y="5657263"/>
              <a:ext cx="35600" cy="229203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/>
          <p:cNvGrpSpPr/>
          <p:nvPr/>
        </p:nvGrpSpPr>
        <p:grpSpPr>
          <a:xfrm>
            <a:off x="3657600" y="2422017"/>
            <a:ext cx="699683" cy="692658"/>
            <a:chOff x="2260092" y="5324491"/>
            <a:chExt cx="699683" cy="692658"/>
          </a:xfrm>
        </p:grpSpPr>
        <p:sp>
          <p:nvSpPr>
            <p:cNvPr id="107" name="Oval 106"/>
            <p:cNvSpPr>
              <a:spLocks noChangeAspect="1"/>
            </p:cNvSpPr>
            <p:nvPr/>
          </p:nvSpPr>
          <p:spPr>
            <a:xfrm>
              <a:off x="2260092" y="5324491"/>
              <a:ext cx="692658" cy="692658"/>
            </a:xfrm>
            <a:prstGeom prst="ellipse">
              <a:avLst/>
            </a:prstGeom>
            <a:noFill/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8" name="Straight Arrow Connector 107"/>
            <p:cNvCxnSpPr>
              <a:cxnSpLocks/>
            </p:cNvCxnSpPr>
            <p:nvPr/>
          </p:nvCxnSpPr>
          <p:spPr>
            <a:xfrm rot="300000" flipV="1">
              <a:off x="2924175" y="5657263"/>
              <a:ext cx="35600" cy="229203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/>
          <p:cNvGrpSpPr/>
          <p:nvPr/>
        </p:nvGrpSpPr>
        <p:grpSpPr>
          <a:xfrm>
            <a:off x="4972050" y="2422017"/>
            <a:ext cx="699683" cy="692658"/>
            <a:chOff x="2260092" y="5324491"/>
            <a:chExt cx="699683" cy="692658"/>
          </a:xfrm>
        </p:grpSpPr>
        <p:sp>
          <p:nvSpPr>
            <p:cNvPr id="110" name="Oval 109"/>
            <p:cNvSpPr>
              <a:spLocks noChangeAspect="1"/>
            </p:cNvSpPr>
            <p:nvPr/>
          </p:nvSpPr>
          <p:spPr>
            <a:xfrm>
              <a:off x="2260092" y="5324491"/>
              <a:ext cx="692658" cy="692658"/>
            </a:xfrm>
            <a:prstGeom prst="ellipse">
              <a:avLst/>
            </a:prstGeom>
            <a:noFill/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1" name="Straight Arrow Connector 110"/>
            <p:cNvCxnSpPr>
              <a:cxnSpLocks/>
            </p:cNvCxnSpPr>
            <p:nvPr/>
          </p:nvCxnSpPr>
          <p:spPr>
            <a:xfrm rot="300000" flipV="1">
              <a:off x="2924175" y="5657263"/>
              <a:ext cx="35600" cy="229203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/>
          <p:cNvGrpSpPr/>
          <p:nvPr/>
        </p:nvGrpSpPr>
        <p:grpSpPr>
          <a:xfrm>
            <a:off x="1095375" y="2428875"/>
            <a:ext cx="699683" cy="692658"/>
            <a:chOff x="2260092" y="5324491"/>
            <a:chExt cx="699683" cy="692658"/>
          </a:xfrm>
        </p:grpSpPr>
        <p:sp>
          <p:nvSpPr>
            <p:cNvPr id="113" name="Oval 112"/>
            <p:cNvSpPr>
              <a:spLocks noChangeAspect="1"/>
            </p:cNvSpPr>
            <p:nvPr/>
          </p:nvSpPr>
          <p:spPr>
            <a:xfrm>
              <a:off x="2260092" y="5324491"/>
              <a:ext cx="692658" cy="692658"/>
            </a:xfrm>
            <a:prstGeom prst="ellipse">
              <a:avLst/>
            </a:prstGeom>
            <a:noFill/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4" name="Straight Arrow Connector 113"/>
            <p:cNvCxnSpPr>
              <a:cxnSpLocks/>
            </p:cNvCxnSpPr>
            <p:nvPr/>
          </p:nvCxnSpPr>
          <p:spPr>
            <a:xfrm rot="300000" flipV="1">
              <a:off x="2924175" y="5657263"/>
              <a:ext cx="35600" cy="229203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Group 114"/>
          <p:cNvGrpSpPr/>
          <p:nvPr/>
        </p:nvGrpSpPr>
        <p:grpSpPr>
          <a:xfrm>
            <a:off x="1755267" y="1238250"/>
            <a:ext cx="699683" cy="692658"/>
            <a:chOff x="2260092" y="5324491"/>
            <a:chExt cx="699683" cy="692658"/>
          </a:xfrm>
        </p:grpSpPr>
        <p:sp>
          <p:nvSpPr>
            <p:cNvPr id="116" name="Oval 115"/>
            <p:cNvSpPr>
              <a:spLocks noChangeAspect="1"/>
            </p:cNvSpPr>
            <p:nvPr/>
          </p:nvSpPr>
          <p:spPr>
            <a:xfrm>
              <a:off x="2260092" y="5324491"/>
              <a:ext cx="692658" cy="692658"/>
            </a:xfrm>
            <a:prstGeom prst="ellipse">
              <a:avLst/>
            </a:prstGeom>
            <a:noFill/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7" name="Straight Arrow Connector 116"/>
            <p:cNvCxnSpPr>
              <a:cxnSpLocks/>
            </p:cNvCxnSpPr>
            <p:nvPr/>
          </p:nvCxnSpPr>
          <p:spPr>
            <a:xfrm rot="300000" flipV="1">
              <a:off x="2924175" y="5657263"/>
              <a:ext cx="35600" cy="229203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oup 117"/>
          <p:cNvGrpSpPr/>
          <p:nvPr/>
        </p:nvGrpSpPr>
        <p:grpSpPr>
          <a:xfrm>
            <a:off x="3000375" y="1250442"/>
            <a:ext cx="699683" cy="692658"/>
            <a:chOff x="2260092" y="5324491"/>
            <a:chExt cx="699683" cy="692658"/>
          </a:xfrm>
        </p:grpSpPr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2260092" y="5324491"/>
              <a:ext cx="692658" cy="692658"/>
            </a:xfrm>
            <a:prstGeom prst="ellipse">
              <a:avLst/>
            </a:prstGeom>
            <a:noFill/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0" name="Straight Arrow Connector 119"/>
            <p:cNvCxnSpPr>
              <a:cxnSpLocks/>
            </p:cNvCxnSpPr>
            <p:nvPr/>
          </p:nvCxnSpPr>
          <p:spPr>
            <a:xfrm rot="300000" flipV="1">
              <a:off x="2924175" y="5657263"/>
              <a:ext cx="35600" cy="229203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/>
          <p:cNvGrpSpPr/>
          <p:nvPr/>
        </p:nvGrpSpPr>
        <p:grpSpPr>
          <a:xfrm>
            <a:off x="4314825" y="1250442"/>
            <a:ext cx="699683" cy="692658"/>
            <a:chOff x="2260092" y="5324491"/>
            <a:chExt cx="699683" cy="692658"/>
          </a:xfrm>
        </p:grpSpPr>
        <p:sp>
          <p:nvSpPr>
            <p:cNvPr id="122" name="Oval 121"/>
            <p:cNvSpPr>
              <a:spLocks noChangeAspect="1"/>
            </p:cNvSpPr>
            <p:nvPr/>
          </p:nvSpPr>
          <p:spPr>
            <a:xfrm>
              <a:off x="2260092" y="5324491"/>
              <a:ext cx="692658" cy="692658"/>
            </a:xfrm>
            <a:prstGeom prst="ellipse">
              <a:avLst/>
            </a:prstGeom>
            <a:noFill/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3" name="Straight Arrow Connector 122"/>
            <p:cNvCxnSpPr>
              <a:cxnSpLocks/>
            </p:cNvCxnSpPr>
            <p:nvPr/>
          </p:nvCxnSpPr>
          <p:spPr>
            <a:xfrm rot="300000" flipV="1">
              <a:off x="2924175" y="5657263"/>
              <a:ext cx="35600" cy="229203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oup 123"/>
          <p:cNvGrpSpPr/>
          <p:nvPr/>
        </p:nvGrpSpPr>
        <p:grpSpPr>
          <a:xfrm>
            <a:off x="438150" y="1257300"/>
            <a:ext cx="699683" cy="692658"/>
            <a:chOff x="2260092" y="5324491"/>
            <a:chExt cx="699683" cy="692658"/>
          </a:xfrm>
        </p:grpSpPr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2260092" y="5324491"/>
              <a:ext cx="692658" cy="692658"/>
            </a:xfrm>
            <a:prstGeom prst="ellipse">
              <a:avLst/>
            </a:prstGeom>
            <a:noFill/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6" name="Straight Arrow Connector 125"/>
            <p:cNvCxnSpPr>
              <a:cxnSpLocks/>
            </p:cNvCxnSpPr>
            <p:nvPr/>
          </p:nvCxnSpPr>
          <p:spPr>
            <a:xfrm rot="300000" flipV="1">
              <a:off x="2924175" y="5657263"/>
              <a:ext cx="35600" cy="229203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1774317" y="3581400"/>
            <a:ext cx="699683" cy="692658"/>
            <a:chOff x="2260092" y="5324491"/>
            <a:chExt cx="699683" cy="692658"/>
          </a:xfrm>
        </p:grpSpPr>
        <p:sp>
          <p:nvSpPr>
            <p:cNvPr id="128" name="Oval 127"/>
            <p:cNvSpPr>
              <a:spLocks noChangeAspect="1"/>
            </p:cNvSpPr>
            <p:nvPr/>
          </p:nvSpPr>
          <p:spPr>
            <a:xfrm>
              <a:off x="2260092" y="5324491"/>
              <a:ext cx="692658" cy="692658"/>
            </a:xfrm>
            <a:prstGeom prst="ellipse">
              <a:avLst/>
            </a:prstGeom>
            <a:noFill/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9" name="Straight Arrow Connector 128"/>
            <p:cNvCxnSpPr>
              <a:cxnSpLocks/>
            </p:cNvCxnSpPr>
            <p:nvPr/>
          </p:nvCxnSpPr>
          <p:spPr>
            <a:xfrm rot="300000" flipV="1">
              <a:off x="2924175" y="5657263"/>
              <a:ext cx="35600" cy="229203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Group 129"/>
          <p:cNvGrpSpPr/>
          <p:nvPr/>
        </p:nvGrpSpPr>
        <p:grpSpPr>
          <a:xfrm>
            <a:off x="3019425" y="3593592"/>
            <a:ext cx="699683" cy="692658"/>
            <a:chOff x="2260092" y="5324491"/>
            <a:chExt cx="699683" cy="692658"/>
          </a:xfrm>
        </p:grpSpPr>
        <p:sp>
          <p:nvSpPr>
            <p:cNvPr id="131" name="Oval 130"/>
            <p:cNvSpPr>
              <a:spLocks noChangeAspect="1"/>
            </p:cNvSpPr>
            <p:nvPr/>
          </p:nvSpPr>
          <p:spPr>
            <a:xfrm>
              <a:off x="2260092" y="5324491"/>
              <a:ext cx="692658" cy="692658"/>
            </a:xfrm>
            <a:prstGeom prst="ellipse">
              <a:avLst/>
            </a:prstGeom>
            <a:noFill/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2" name="Straight Arrow Connector 131"/>
            <p:cNvCxnSpPr>
              <a:cxnSpLocks/>
            </p:cNvCxnSpPr>
            <p:nvPr/>
          </p:nvCxnSpPr>
          <p:spPr>
            <a:xfrm rot="300000" flipV="1">
              <a:off x="2924175" y="5657263"/>
              <a:ext cx="35600" cy="229203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oup 132"/>
          <p:cNvGrpSpPr/>
          <p:nvPr/>
        </p:nvGrpSpPr>
        <p:grpSpPr>
          <a:xfrm>
            <a:off x="4333875" y="3593592"/>
            <a:ext cx="699683" cy="692658"/>
            <a:chOff x="2260092" y="5324491"/>
            <a:chExt cx="699683" cy="692658"/>
          </a:xfrm>
        </p:grpSpPr>
        <p:sp>
          <p:nvSpPr>
            <p:cNvPr id="134" name="Oval 133"/>
            <p:cNvSpPr>
              <a:spLocks noChangeAspect="1"/>
            </p:cNvSpPr>
            <p:nvPr/>
          </p:nvSpPr>
          <p:spPr>
            <a:xfrm>
              <a:off x="2260092" y="5324491"/>
              <a:ext cx="692658" cy="692658"/>
            </a:xfrm>
            <a:prstGeom prst="ellipse">
              <a:avLst/>
            </a:prstGeom>
            <a:noFill/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5" name="Straight Arrow Connector 134"/>
            <p:cNvCxnSpPr>
              <a:cxnSpLocks/>
            </p:cNvCxnSpPr>
            <p:nvPr/>
          </p:nvCxnSpPr>
          <p:spPr>
            <a:xfrm rot="300000" flipV="1">
              <a:off x="2924175" y="5657263"/>
              <a:ext cx="35600" cy="229203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" name="Group 135"/>
          <p:cNvGrpSpPr/>
          <p:nvPr/>
        </p:nvGrpSpPr>
        <p:grpSpPr>
          <a:xfrm>
            <a:off x="457200" y="3600450"/>
            <a:ext cx="699683" cy="692658"/>
            <a:chOff x="2260092" y="5324491"/>
            <a:chExt cx="699683" cy="692658"/>
          </a:xfrm>
        </p:grpSpPr>
        <p:sp>
          <p:nvSpPr>
            <p:cNvPr id="137" name="Oval 136"/>
            <p:cNvSpPr>
              <a:spLocks noChangeAspect="1"/>
            </p:cNvSpPr>
            <p:nvPr/>
          </p:nvSpPr>
          <p:spPr>
            <a:xfrm>
              <a:off x="2260092" y="5324491"/>
              <a:ext cx="692658" cy="692658"/>
            </a:xfrm>
            <a:prstGeom prst="ellipse">
              <a:avLst/>
            </a:prstGeom>
            <a:noFill/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8" name="Straight Arrow Connector 137"/>
            <p:cNvCxnSpPr>
              <a:cxnSpLocks/>
            </p:cNvCxnSpPr>
            <p:nvPr/>
          </p:nvCxnSpPr>
          <p:spPr>
            <a:xfrm rot="300000" flipV="1">
              <a:off x="2924175" y="5657263"/>
              <a:ext cx="35600" cy="229203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/>
          <p:cNvSpPr/>
          <p:nvPr/>
        </p:nvSpPr>
        <p:spPr>
          <a:xfrm>
            <a:off x="290521" y="1172375"/>
            <a:ext cx="5348279" cy="418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381000" y="956932"/>
            <a:ext cx="24785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Ferromágnesség?</a:t>
            </a:r>
            <a:endParaRPr lang="en-US" sz="2200" baseline="-25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381000" y="3965067"/>
            <a:ext cx="5348279" cy="3497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233371" y="1600200"/>
            <a:ext cx="242879" cy="24166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5653096" y="1600200"/>
            <a:ext cx="242879" cy="24166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69397" y="2800810"/>
            <a:ext cx="1570277" cy="1630577"/>
            <a:chOff x="69397" y="2800810"/>
            <a:chExt cx="1570277" cy="1630577"/>
          </a:xfrm>
        </p:grpSpPr>
        <p:grpSp>
          <p:nvGrpSpPr>
            <p:cNvPr id="19" name="Group 18"/>
            <p:cNvGrpSpPr/>
            <p:nvPr/>
          </p:nvGrpSpPr>
          <p:grpSpPr>
            <a:xfrm>
              <a:off x="371487" y="2828925"/>
              <a:ext cx="1268187" cy="1268187"/>
              <a:chOff x="149690" y="2514600"/>
              <a:chExt cx="1268187" cy="1268187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 flipV="1">
                <a:off x="152400" y="2514600"/>
                <a:ext cx="0" cy="1268187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Arrow Connector 92"/>
              <p:cNvCxnSpPr/>
              <p:nvPr/>
            </p:nvCxnSpPr>
            <p:spPr>
              <a:xfrm rot="5400000" flipV="1">
                <a:off x="783784" y="3143250"/>
                <a:ext cx="0" cy="1268187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/>
            <p:cNvSpPr txBox="1"/>
            <p:nvPr/>
          </p:nvSpPr>
          <p:spPr>
            <a:xfrm>
              <a:off x="1266825" y="4000500"/>
              <a:ext cx="32573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200" dirty="0" smtClean="0">
                  <a:latin typeface="Arial" pitchFamily="34" charset="0"/>
                  <a:cs typeface="Arial" pitchFamily="34" charset="0"/>
                </a:rPr>
                <a:t>x</a:t>
              </a:r>
              <a:endParaRPr lang="en-US" sz="2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9397" y="2800810"/>
              <a:ext cx="32573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200" dirty="0" smtClean="0">
                  <a:latin typeface="Arial" pitchFamily="34" charset="0"/>
                  <a:cs typeface="Arial" pitchFamily="34" charset="0"/>
                </a:rPr>
                <a:t>y</a:t>
              </a:r>
              <a:endParaRPr lang="en-US" sz="2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609600" y="4876800"/>
            <a:ext cx="4864213" cy="923330"/>
          </a:xfrm>
          <a:prstGeom prst="rect">
            <a:avLst/>
          </a:prstGeom>
          <a:ln w="12700"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pPr algn="just"/>
            <a:r>
              <a:rPr lang="hu-HU" b="1" dirty="0">
                <a:latin typeface="Arial" pitchFamily="34" charset="0"/>
                <a:cs typeface="Arial" pitchFamily="34" charset="0"/>
              </a:rPr>
              <a:t>K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ristály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szimmetriá</a:t>
            </a:r>
            <a:r>
              <a:rPr lang="hu-HU" b="1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hu-HU" b="1" dirty="0">
                <a:latin typeface="Arial" pitchFamily="34" charset="0"/>
                <a:cs typeface="Arial" pitchFamily="34" charset="0"/>
              </a:rPr>
              <a:t>: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azon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tér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beli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és időbeli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transzformáció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mely</a:t>
            </a:r>
            <a:r>
              <a:rPr lang="hu-HU" dirty="0">
                <a:latin typeface="Arial" pitchFamily="34" charset="0"/>
                <a:cs typeface="Arial" pitchFamily="34" charset="0"/>
              </a:rPr>
              <a:t>ek</a:t>
            </a:r>
            <a:r>
              <a:rPr lang="en-US" dirty="0">
                <a:latin typeface="Arial" pitchFamily="34" charset="0"/>
                <a:cs typeface="Arial" pitchFamily="34" charset="0"/>
              </a:rPr>
              <a:t> a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kristályt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önmagá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val fedésbe hozzák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5867400" y="990600"/>
            <a:ext cx="33417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Időtükrözési szimmetria</a:t>
            </a:r>
          </a:p>
          <a:p>
            <a:r>
              <a:rPr lang="hu-HU" sz="2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Pontcsoport: 3m1’ </a:t>
            </a:r>
            <a:r>
              <a:rPr lang="hu-HU" sz="2200" dirty="0" smtClean="0">
                <a:solidFill>
                  <a:srgbClr val="FF0000"/>
                </a:solidFill>
                <a:latin typeface="MaplePi"/>
                <a:cs typeface="Arial" pitchFamily="34" charset="0"/>
              </a:rPr>
              <a:t>®</a:t>
            </a:r>
            <a:r>
              <a:rPr lang="hu-HU" sz="2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3m’</a:t>
            </a:r>
            <a:endParaRPr lang="en-US" sz="2200" baseline="-25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9220200" y="2395478"/>
            <a:ext cx="319856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  <a:p>
            <a:r>
              <a:rPr lang="hu-HU" dirty="0" smtClean="0"/>
              <a:t>Eddig figyelmen kívül hagyott</a:t>
            </a:r>
          </a:p>
          <a:p>
            <a:r>
              <a:rPr lang="hu-HU" dirty="0"/>
              <a:t>s</a:t>
            </a:r>
            <a:r>
              <a:rPr lang="hu-HU" dirty="0" smtClean="0"/>
              <a:t>zimmetria az időtükrözés:</a:t>
            </a:r>
          </a:p>
          <a:p>
            <a:r>
              <a:rPr lang="hu-HU" dirty="0"/>
              <a:t>s</a:t>
            </a:r>
            <a:r>
              <a:rPr lang="hu-HU" dirty="0" smtClean="0"/>
              <a:t>ztatikus szerkezetre triviálisan</a:t>
            </a:r>
          </a:p>
          <a:p>
            <a:r>
              <a:rPr lang="hu-HU" dirty="0"/>
              <a:t>t</a:t>
            </a:r>
            <a:r>
              <a:rPr lang="hu-HU" dirty="0" smtClean="0"/>
              <a:t>eljesül, de áramok jelenlétében</a:t>
            </a:r>
          </a:p>
          <a:p>
            <a:r>
              <a:rPr lang="hu-HU" dirty="0" smtClean="0"/>
              <a:t>nem.</a:t>
            </a:r>
          </a:p>
          <a:p>
            <a:endParaRPr lang="hu-HU" dirty="0" smtClean="0"/>
          </a:p>
          <a:p>
            <a:r>
              <a:rPr lang="hu-HU" dirty="0" smtClean="0"/>
              <a:t>Mágneses pontcsoport, ahol a</a:t>
            </a:r>
          </a:p>
          <a:p>
            <a:r>
              <a:rPr lang="hu-HU" dirty="0"/>
              <a:t>t</a:t>
            </a:r>
            <a:r>
              <a:rPr lang="hu-HU" dirty="0" smtClean="0"/>
              <a:t>érbeli szimmetriaműveletek az</a:t>
            </a:r>
          </a:p>
          <a:p>
            <a:r>
              <a:rPr lang="hu-HU" dirty="0" smtClean="0"/>
              <a:t>időtükrözéssel kombinálhatóak.</a:t>
            </a:r>
          </a:p>
        </p:txBody>
      </p:sp>
    </p:spTree>
    <p:extLst>
      <p:ext uri="{BB962C8B-B14F-4D97-AF65-F5344CB8AC3E}">
        <p14:creationId xmlns:p14="http://schemas.microsoft.com/office/powerpoint/2010/main" val="178995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1355817" y="147935"/>
            <a:ext cx="6393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Polár- , axiálvektor és tenzor mennyiségek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Up Arrow 44"/>
          <p:cNvSpPr>
            <a:spLocks/>
          </p:cNvSpPr>
          <p:nvPr/>
        </p:nvSpPr>
        <p:spPr>
          <a:xfrm>
            <a:off x="1259202" y="3886200"/>
            <a:ext cx="386822" cy="1897701"/>
          </a:xfrm>
          <a:prstGeom prst="upArrow">
            <a:avLst>
              <a:gd name="adj1" fmla="val 50000"/>
              <a:gd name="adj2" fmla="val 140751"/>
            </a:avLst>
          </a:prstGeom>
          <a:solidFill>
            <a:schemeClr val="bg1">
              <a:lumMod val="65000"/>
            </a:schemeClr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1653539" y="3903345"/>
            <a:ext cx="435986" cy="470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latin typeface="Arial" pitchFamily="34" charset="0"/>
                <a:cs typeface="Arial" pitchFamily="34" charset="0"/>
              </a:rPr>
              <a:t>M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37493" y="4637737"/>
            <a:ext cx="1396107" cy="360625"/>
            <a:chOff x="1905000" y="5200666"/>
            <a:chExt cx="1676400" cy="400694"/>
          </a:xfrm>
        </p:grpSpPr>
        <p:sp>
          <p:nvSpPr>
            <p:cNvPr id="3" name="Oval 2"/>
            <p:cNvSpPr/>
            <p:nvPr/>
          </p:nvSpPr>
          <p:spPr>
            <a:xfrm>
              <a:off x="1905000" y="5200666"/>
              <a:ext cx="1676400" cy="400694"/>
            </a:xfrm>
            <a:prstGeom prst="ellipse">
              <a:avLst/>
            </a:prstGeom>
            <a:noFill/>
            <a:ln w="4445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3152775" y="5553075"/>
              <a:ext cx="152400" cy="22689"/>
            </a:xfrm>
            <a:prstGeom prst="straightConnector1">
              <a:avLst/>
            </a:prstGeom>
            <a:ln w="44450">
              <a:solidFill>
                <a:srgbClr val="0066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TextBox 69"/>
          <p:cNvSpPr txBox="1"/>
          <p:nvPr/>
        </p:nvSpPr>
        <p:spPr>
          <a:xfrm>
            <a:off x="1689384" y="5015502"/>
            <a:ext cx="236559" cy="470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latin typeface="Arial" pitchFamily="34" charset="0"/>
                <a:cs typeface="Arial" pitchFamily="34" charset="0"/>
              </a:rPr>
              <a:t>j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79219" y="4417681"/>
            <a:ext cx="137160" cy="40658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6095999" y="3886200"/>
            <a:ext cx="2514600" cy="1897701"/>
            <a:chOff x="3220852" y="4391025"/>
            <a:chExt cx="2794001" cy="2108557"/>
          </a:xfrm>
        </p:grpSpPr>
        <p:sp>
          <p:nvSpPr>
            <p:cNvPr id="14" name="Striped Right Arrow 13"/>
            <p:cNvSpPr/>
            <p:nvPr/>
          </p:nvSpPr>
          <p:spPr>
            <a:xfrm>
              <a:off x="3220852" y="5038725"/>
              <a:ext cx="418267" cy="762782"/>
            </a:xfrm>
            <a:prstGeom prst="stripedRightArrow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396322" y="4391025"/>
              <a:ext cx="1618531" cy="2108557"/>
              <a:chOff x="4396322" y="4391025"/>
              <a:chExt cx="1618531" cy="2108557"/>
            </a:xfrm>
          </p:grpSpPr>
          <p:sp>
            <p:nvSpPr>
              <p:cNvPr id="71" name="Up Arrow 70"/>
              <p:cNvSpPr>
                <a:spLocks/>
              </p:cNvSpPr>
              <p:nvPr/>
            </p:nvSpPr>
            <p:spPr>
              <a:xfrm rot="10800000">
                <a:off x="4972048" y="4391025"/>
                <a:ext cx="429802" cy="2108557"/>
              </a:xfrm>
              <a:prstGeom prst="upArrow">
                <a:avLst>
                  <a:gd name="adj1" fmla="val 50000"/>
                  <a:gd name="adj2" fmla="val 140751"/>
                </a:avLst>
              </a:prstGeom>
              <a:solidFill>
                <a:schemeClr val="bg1">
                  <a:lumMod val="65000"/>
                </a:schemeClr>
              </a:solidFill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5410200" y="4438650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800" b="1" dirty="0" smtClean="0">
                    <a:latin typeface="Arial" pitchFamily="34" charset="0"/>
                    <a:cs typeface="Arial" pitchFamily="34" charset="0"/>
                  </a:rPr>
                  <a:t>-M</a:t>
                </a:r>
                <a:endParaRPr lang="en-US" sz="2800" b="1" dirty="0"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80" name="Group 79"/>
              <p:cNvGrpSpPr/>
              <p:nvPr/>
            </p:nvGrpSpPr>
            <p:grpSpPr>
              <a:xfrm>
                <a:off x="4396322" y="5200666"/>
                <a:ext cx="1547278" cy="923254"/>
                <a:chOff x="1957922" y="5200666"/>
                <a:chExt cx="1547278" cy="923254"/>
              </a:xfrm>
            </p:grpSpPr>
            <p:grpSp>
              <p:nvGrpSpPr>
                <p:cNvPr id="81" name="Group 80"/>
                <p:cNvGrpSpPr/>
                <p:nvPr/>
              </p:nvGrpSpPr>
              <p:grpSpPr>
                <a:xfrm>
                  <a:off x="1957922" y="5200666"/>
                  <a:ext cx="1547278" cy="400694"/>
                  <a:chOff x="1957922" y="5200666"/>
                  <a:chExt cx="1547278" cy="400694"/>
                </a:xfrm>
              </p:grpSpPr>
              <p:sp>
                <p:nvSpPr>
                  <p:cNvPr id="83" name="Oval 82"/>
                  <p:cNvSpPr/>
                  <p:nvPr/>
                </p:nvSpPr>
                <p:spPr>
                  <a:xfrm>
                    <a:off x="1957922" y="5200666"/>
                    <a:ext cx="1547278" cy="400694"/>
                  </a:xfrm>
                  <a:prstGeom prst="ellipse">
                    <a:avLst/>
                  </a:prstGeom>
                  <a:noFill/>
                  <a:ln w="44450">
                    <a:solidFill>
                      <a:srgbClr val="006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86" name="Straight Arrow Connector 85"/>
                  <p:cNvCxnSpPr/>
                  <p:nvPr/>
                </p:nvCxnSpPr>
                <p:spPr>
                  <a:xfrm rot="12000000" flipV="1">
                    <a:off x="2286000" y="5562600"/>
                    <a:ext cx="152400" cy="22689"/>
                  </a:xfrm>
                  <a:prstGeom prst="straightConnector1">
                    <a:avLst/>
                  </a:prstGeom>
                  <a:ln w="44450">
                    <a:solidFill>
                      <a:srgbClr val="006600"/>
                    </a:solidFill>
                    <a:tailEnd type="stealth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82" name="TextBox 81"/>
                <p:cNvSpPr txBox="1"/>
                <p:nvPr/>
              </p:nvSpPr>
              <p:spPr>
                <a:xfrm>
                  <a:off x="3048000" y="5600700"/>
                  <a:ext cx="40427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hu-HU" sz="2800" b="1" dirty="0" smtClean="0">
                      <a:latin typeface="Arial" pitchFamily="34" charset="0"/>
                      <a:cs typeface="Arial" pitchFamily="34" charset="0"/>
                    </a:rPr>
                    <a:t>-j</a:t>
                  </a:r>
                  <a:endParaRPr lang="en-US" sz="28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00" name="Rectangle 99"/>
              <p:cNvSpPr/>
              <p:nvPr/>
            </p:nvSpPr>
            <p:spPr>
              <a:xfrm>
                <a:off x="5105400" y="5010134"/>
                <a:ext cx="152400" cy="45175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46" name="Group 145"/>
          <p:cNvGrpSpPr/>
          <p:nvPr/>
        </p:nvGrpSpPr>
        <p:grpSpPr>
          <a:xfrm>
            <a:off x="1290475" y="1605764"/>
            <a:ext cx="766925" cy="1897704"/>
            <a:chOff x="2543175" y="4400550"/>
            <a:chExt cx="852139" cy="2108557"/>
          </a:xfrm>
        </p:grpSpPr>
        <p:sp>
          <p:nvSpPr>
            <p:cNvPr id="153" name="Up Arrow 152"/>
            <p:cNvSpPr>
              <a:spLocks noChangeAspect="1"/>
            </p:cNvSpPr>
            <p:nvPr/>
          </p:nvSpPr>
          <p:spPr>
            <a:xfrm>
              <a:off x="2543175" y="4400550"/>
              <a:ext cx="409335" cy="2108557"/>
            </a:xfrm>
            <a:prstGeom prst="upArrow">
              <a:avLst>
                <a:gd name="adj1" fmla="val 50000"/>
                <a:gd name="adj2" fmla="val 140751"/>
              </a:avLst>
            </a:prstGeom>
            <a:solidFill>
              <a:schemeClr val="bg1">
                <a:lumMod val="65000"/>
              </a:schemeClr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2971800" y="441960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800" b="1" dirty="0" smtClean="0">
                  <a:latin typeface="Arial" pitchFamily="34" charset="0"/>
                  <a:cs typeface="Arial" pitchFamily="34" charset="0"/>
                </a:rPr>
                <a:t>P</a:t>
              </a:r>
              <a:endParaRPr lang="en-US" sz="28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728159" y="1449755"/>
            <a:ext cx="451045" cy="664799"/>
            <a:chOff x="3845984" y="4484382"/>
            <a:chExt cx="501161" cy="738664"/>
          </a:xfrm>
        </p:grpSpPr>
        <p:sp>
          <p:nvSpPr>
            <p:cNvPr id="151" name="Oval 150"/>
            <p:cNvSpPr/>
            <p:nvPr/>
          </p:nvSpPr>
          <p:spPr>
            <a:xfrm>
              <a:off x="3886200" y="4681210"/>
              <a:ext cx="460945" cy="42419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3845984" y="4484382"/>
              <a:ext cx="49885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4200" dirty="0" smtClean="0">
                  <a:latin typeface="Arial" pitchFamily="34" charset="0"/>
                  <a:cs typeface="Arial" pitchFamily="34" charset="0"/>
                </a:rPr>
                <a:t>+</a:t>
              </a:r>
              <a:endParaRPr lang="en-US" sz="4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754829" y="2632610"/>
            <a:ext cx="435985" cy="820102"/>
            <a:chOff x="3875617" y="4194177"/>
            <a:chExt cx="484428" cy="911223"/>
          </a:xfrm>
        </p:grpSpPr>
        <p:sp>
          <p:nvSpPr>
            <p:cNvPr id="149" name="Oval 148"/>
            <p:cNvSpPr/>
            <p:nvPr/>
          </p:nvSpPr>
          <p:spPr>
            <a:xfrm>
              <a:off x="3886200" y="4681210"/>
              <a:ext cx="460945" cy="42419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3875617" y="4194177"/>
              <a:ext cx="484428" cy="738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4200" dirty="0" smtClean="0">
                  <a:latin typeface="Arial" pitchFamily="34" charset="0"/>
                  <a:cs typeface="Arial" pitchFamily="34" charset="0"/>
                </a:rPr>
                <a:t>_</a:t>
              </a:r>
              <a:endParaRPr lang="en-US" sz="4200" dirty="0"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12" name="Straight Connector 11"/>
          <p:cNvCxnSpPr>
            <a:cxnSpLocks noChangeAspect="1"/>
          </p:cNvCxnSpPr>
          <p:nvPr/>
        </p:nvCxnSpPr>
        <p:spPr>
          <a:xfrm>
            <a:off x="2" y="3686175"/>
            <a:ext cx="9144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Striped Right Arrow 154"/>
          <p:cNvSpPr>
            <a:spLocks noChangeAspect="1"/>
          </p:cNvSpPr>
          <p:nvPr/>
        </p:nvSpPr>
        <p:spPr>
          <a:xfrm>
            <a:off x="2819405" y="2209800"/>
            <a:ext cx="376436" cy="686502"/>
          </a:xfrm>
          <a:prstGeom prst="stripedRightArrow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 rot="-60000" flipH="1">
            <a:off x="2309612" y="830997"/>
            <a:ext cx="76200" cy="602700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>
            <a:cxnSpLocks noChangeAspect="1"/>
          </p:cNvCxnSpPr>
          <p:nvPr/>
        </p:nvCxnSpPr>
        <p:spPr>
          <a:xfrm>
            <a:off x="2" y="1400175"/>
            <a:ext cx="9144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rot="-60000" flipH="1">
            <a:off x="5662412" y="838406"/>
            <a:ext cx="76200" cy="602700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606971" y="857905"/>
            <a:ext cx="2864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latin typeface="Arial" pitchFamily="34" charset="0"/>
                <a:cs typeface="Arial" pitchFamily="34" charset="0"/>
              </a:rPr>
              <a:t>Inverzió, i: </a:t>
            </a:r>
            <a:r>
              <a:rPr lang="hu-HU" sz="2800" b="1" dirty="0" smtClean="0">
                <a:latin typeface="Arial" pitchFamily="34" charset="0"/>
                <a:cs typeface="Arial" pitchFamily="34" charset="0"/>
              </a:rPr>
              <a:t>r </a:t>
            </a:r>
            <a:r>
              <a:rPr lang="hu-HU" sz="2800" dirty="0" smtClean="0">
                <a:latin typeface="MaplePi"/>
                <a:cs typeface="Arial" pitchFamily="34" charset="0"/>
              </a:rPr>
              <a:t>® </a:t>
            </a:r>
            <a:r>
              <a:rPr lang="hu-HU" sz="28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hu-HU" sz="2800" b="1" dirty="0" smtClean="0">
                <a:latin typeface="Arial" pitchFamily="34" charset="0"/>
                <a:cs typeface="Arial" pitchFamily="34" charset="0"/>
              </a:rPr>
              <a:t>r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5686425" y="857250"/>
            <a:ext cx="3470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latin typeface="Arial" pitchFamily="34" charset="0"/>
                <a:cs typeface="Arial" pitchFamily="34" charset="0"/>
              </a:rPr>
              <a:t>Időtükrözés, </a:t>
            </a:r>
            <a:r>
              <a:rPr lang="hu-HU" sz="2800" b="1" dirty="0" smtClean="0">
                <a:latin typeface="Arial" pitchFamily="34" charset="0"/>
                <a:cs typeface="Arial" pitchFamily="34" charset="0"/>
              </a:rPr>
              <a:t>’</a:t>
            </a:r>
            <a:r>
              <a:rPr lang="hu-HU" sz="2800" dirty="0" smtClean="0">
                <a:latin typeface="Arial" pitchFamily="34" charset="0"/>
                <a:cs typeface="Arial" pitchFamily="34" charset="0"/>
              </a:rPr>
              <a:t> : t </a:t>
            </a:r>
            <a:r>
              <a:rPr lang="hu-HU" sz="2800" dirty="0" smtClean="0">
                <a:latin typeface="MaplePi"/>
                <a:cs typeface="Arial" pitchFamily="34" charset="0"/>
              </a:rPr>
              <a:t>® </a:t>
            </a:r>
            <a:r>
              <a:rPr lang="hu-HU" sz="2800" dirty="0" smtClean="0">
                <a:latin typeface="Arial" pitchFamily="34" charset="0"/>
                <a:cs typeface="Arial" pitchFamily="34" charset="0"/>
              </a:rPr>
              <a:t>-t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0" name="Group 159"/>
          <p:cNvGrpSpPr/>
          <p:nvPr/>
        </p:nvGrpSpPr>
        <p:grpSpPr>
          <a:xfrm>
            <a:off x="4306472" y="1583051"/>
            <a:ext cx="875127" cy="1897702"/>
            <a:chOff x="2543175" y="4400550"/>
            <a:chExt cx="972364" cy="2108557"/>
          </a:xfrm>
        </p:grpSpPr>
        <p:sp>
          <p:nvSpPr>
            <p:cNvPr id="167" name="Up Arrow 166"/>
            <p:cNvSpPr>
              <a:spLocks noChangeAspect="1"/>
            </p:cNvSpPr>
            <p:nvPr/>
          </p:nvSpPr>
          <p:spPr>
            <a:xfrm rot="10800000">
              <a:off x="2543175" y="4400550"/>
              <a:ext cx="409335" cy="2108557"/>
            </a:xfrm>
            <a:prstGeom prst="upArrow">
              <a:avLst>
                <a:gd name="adj1" fmla="val 50000"/>
                <a:gd name="adj2" fmla="val 140751"/>
              </a:avLst>
            </a:prstGeom>
            <a:solidFill>
              <a:schemeClr val="bg1">
                <a:lumMod val="65000"/>
              </a:schemeClr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2971800" y="4419600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800" b="1" dirty="0" smtClean="0">
                  <a:latin typeface="Arial" pitchFamily="34" charset="0"/>
                  <a:cs typeface="Arial" pitchFamily="34" charset="0"/>
                </a:rPr>
                <a:t>-P</a:t>
              </a:r>
              <a:endParaRPr lang="en-US" sz="28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70" name="Group 169"/>
          <p:cNvGrpSpPr/>
          <p:nvPr/>
        </p:nvGrpSpPr>
        <p:grpSpPr>
          <a:xfrm>
            <a:off x="7691273" y="1609294"/>
            <a:ext cx="766924" cy="1897703"/>
            <a:chOff x="2543175" y="4400550"/>
            <a:chExt cx="852139" cy="2108557"/>
          </a:xfrm>
        </p:grpSpPr>
        <p:sp>
          <p:nvSpPr>
            <p:cNvPr id="177" name="Up Arrow 176"/>
            <p:cNvSpPr>
              <a:spLocks noChangeAspect="1"/>
            </p:cNvSpPr>
            <p:nvPr/>
          </p:nvSpPr>
          <p:spPr>
            <a:xfrm>
              <a:off x="2543175" y="4400550"/>
              <a:ext cx="409335" cy="2108557"/>
            </a:xfrm>
            <a:prstGeom prst="upArrow">
              <a:avLst>
                <a:gd name="adj1" fmla="val 50000"/>
                <a:gd name="adj2" fmla="val 140751"/>
              </a:avLst>
            </a:prstGeom>
            <a:solidFill>
              <a:schemeClr val="bg1">
                <a:lumMod val="65000"/>
              </a:schemeClr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2971800" y="441960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800" b="1" dirty="0" smtClean="0">
                  <a:latin typeface="Arial" pitchFamily="34" charset="0"/>
                  <a:cs typeface="Arial" pitchFamily="34" charset="0"/>
                </a:rPr>
                <a:t>P</a:t>
              </a:r>
              <a:endParaRPr lang="en-US" sz="28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79" name="Striped Right Arrow 178"/>
          <p:cNvSpPr>
            <a:spLocks noChangeAspect="1"/>
          </p:cNvSpPr>
          <p:nvPr/>
        </p:nvSpPr>
        <p:spPr>
          <a:xfrm>
            <a:off x="6096005" y="2209800"/>
            <a:ext cx="376436" cy="686502"/>
          </a:xfrm>
          <a:prstGeom prst="stripedRightArrow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0" name="Group 179"/>
          <p:cNvGrpSpPr>
            <a:grpSpLocks noChangeAspect="1"/>
          </p:cNvGrpSpPr>
          <p:nvPr/>
        </p:nvGrpSpPr>
        <p:grpSpPr>
          <a:xfrm>
            <a:off x="3785493" y="3889732"/>
            <a:ext cx="1396107" cy="1897701"/>
            <a:chOff x="1953972" y="4400550"/>
            <a:chExt cx="1551228" cy="2108557"/>
          </a:xfrm>
        </p:grpSpPr>
        <p:sp>
          <p:nvSpPr>
            <p:cNvPr id="181" name="Up Arrow 180"/>
            <p:cNvSpPr>
              <a:spLocks/>
            </p:cNvSpPr>
            <p:nvPr/>
          </p:nvSpPr>
          <p:spPr>
            <a:xfrm>
              <a:off x="2533648" y="4400550"/>
              <a:ext cx="429802" cy="2108557"/>
            </a:xfrm>
            <a:prstGeom prst="upArrow">
              <a:avLst>
                <a:gd name="adj1" fmla="val 50000"/>
                <a:gd name="adj2" fmla="val 140751"/>
              </a:avLst>
            </a:prstGeom>
            <a:solidFill>
              <a:schemeClr val="bg1">
                <a:lumMod val="65000"/>
              </a:schemeClr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2971800" y="4419600"/>
              <a:ext cx="4844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800" b="1" dirty="0">
                  <a:latin typeface="Arial" pitchFamily="34" charset="0"/>
                  <a:cs typeface="Arial" pitchFamily="34" charset="0"/>
                </a:rPr>
                <a:t>M</a:t>
              </a:r>
              <a:endParaRPr lang="en-US" sz="2800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83" name="Group 182"/>
            <p:cNvGrpSpPr/>
            <p:nvPr/>
          </p:nvGrpSpPr>
          <p:grpSpPr>
            <a:xfrm>
              <a:off x="1953972" y="5200666"/>
              <a:ext cx="1551228" cy="942959"/>
              <a:chOff x="1905000" y="5200666"/>
              <a:chExt cx="1676400" cy="942959"/>
            </a:xfrm>
          </p:grpSpPr>
          <p:grpSp>
            <p:nvGrpSpPr>
              <p:cNvPr id="185" name="Group 184"/>
              <p:cNvGrpSpPr/>
              <p:nvPr/>
            </p:nvGrpSpPr>
            <p:grpSpPr>
              <a:xfrm>
                <a:off x="1905000" y="5200666"/>
                <a:ext cx="1676400" cy="400694"/>
                <a:chOff x="1905000" y="5200666"/>
                <a:chExt cx="1676400" cy="400694"/>
              </a:xfrm>
            </p:grpSpPr>
            <p:sp>
              <p:nvSpPr>
                <p:cNvPr id="187" name="Oval 186"/>
                <p:cNvSpPr/>
                <p:nvPr/>
              </p:nvSpPr>
              <p:spPr>
                <a:xfrm>
                  <a:off x="1905000" y="5200666"/>
                  <a:ext cx="1676400" cy="400694"/>
                </a:xfrm>
                <a:prstGeom prst="ellipse">
                  <a:avLst/>
                </a:prstGeom>
                <a:noFill/>
                <a:ln w="44450">
                  <a:solidFill>
                    <a:srgbClr val="00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8" name="Straight Arrow Connector 187"/>
                <p:cNvCxnSpPr/>
                <p:nvPr/>
              </p:nvCxnSpPr>
              <p:spPr>
                <a:xfrm flipV="1">
                  <a:off x="3152775" y="5553075"/>
                  <a:ext cx="152400" cy="22689"/>
                </a:xfrm>
                <a:prstGeom prst="straightConnector1">
                  <a:avLst/>
                </a:prstGeom>
                <a:ln w="44450">
                  <a:solidFill>
                    <a:srgbClr val="006600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6" name="TextBox 185"/>
              <p:cNvSpPr txBox="1"/>
              <p:nvPr/>
            </p:nvSpPr>
            <p:spPr>
              <a:xfrm>
                <a:off x="3048000" y="5620405"/>
                <a:ext cx="2840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800" b="1" dirty="0">
                    <a:latin typeface="Arial" pitchFamily="34" charset="0"/>
                    <a:cs typeface="Arial" pitchFamily="34" charset="0"/>
                  </a:rPr>
                  <a:t>j</a:t>
                </a:r>
                <a:endParaRPr lang="en-US" sz="28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84" name="Rectangle 183"/>
            <p:cNvSpPr/>
            <p:nvPr/>
          </p:nvSpPr>
          <p:spPr>
            <a:xfrm>
              <a:off x="2667000" y="4991084"/>
              <a:ext cx="152400" cy="45175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9" name="Striped Right Arrow 188"/>
          <p:cNvSpPr>
            <a:spLocks noChangeAspect="1"/>
          </p:cNvSpPr>
          <p:nvPr/>
        </p:nvSpPr>
        <p:spPr>
          <a:xfrm>
            <a:off x="2823964" y="4470053"/>
            <a:ext cx="376436" cy="686502"/>
          </a:xfrm>
          <a:prstGeom prst="stripedRightArrow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 flipH="1" flipV="1">
            <a:off x="9525" y="838200"/>
            <a:ext cx="2347712" cy="561975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TextBox 189"/>
          <p:cNvSpPr txBox="1"/>
          <p:nvPr/>
        </p:nvSpPr>
        <p:spPr>
          <a:xfrm rot="-5400000">
            <a:off x="-250709" y="2159770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latin typeface="Arial" pitchFamily="34" charset="0"/>
                <a:cs typeface="Arial" pitchFamily="34" charset="0"/>
              </a:rPr>
              <a:t>Polár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1" name="TextBox 190"/>
          <p:cNvSpPr txBox="1"/>
          <p:nvPr/>
        </p:nvSpPr>
        <p:spPr>
          <a:xfrm rot="-5400000">
            <a:off x="-220252" y="4590527"/>
            <a:ext cx="963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latin typeface="Arial" pitchFamily="34" charset="0"/>
                <a:cs typeface="Arial" pitchFamily="34" charset="0"/>
              </a:rPr>
              <a:t>Axiál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2" name="Straight Connector 191"/>
          <p:cNvCxnSpPr>
            <a:cxnSpLocks noChangeAspect="1"/>
          </p:cNvCxnSpPr>
          <p:nvPr/>
        </p:nvCxnSpPr>
        <p:spPr>
          <a:xfrm>
            <a:off x="0" y="5943600"/>
            <a:ext cx="9144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TextBox 193"/>
          <p:cNvSpPr txBox="1"/>
          <p:nvPr/>
        </p:nvSpPr>
        <p:spPr>
          <a:xfrm>
            <a:off x="204752" y="5953125"/>
            <a:ext cx="177644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latin typeface="Arial" pitchFamily="34" charset="0"/>
                <a:cs typeface="Arial" pitchFamily="34" charset="0"/>
              </a:rPr>
              <a:t>Axiálvektor:</a:t>
            </a:r>
          </a:p>
          <a:p>
            <a:r>
              <a:rPr lang="hu-HU" sz="2800" b="1" dirty="0" smtClean="0">
                <a:latin typeface="Arial" pitchFamily="34" charset="0"/>
                <a:cs typeface="Arial" pitchFamily="34" charset="0"/>
              </a:rPr>
              <a:t>    r</a:t>
            </a:r>
            <a:r>
              <a:rPr lang="hu-HU" sz="2800" b="1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hu-HU" sz="2800" b="1" dirty="0" smtClean="0">
                <a:latin typeface="Arial" pitchFamily="34" charset="0"/>
                <a:cs typeface="Arial" pitchFamily="34" charset="0"/>
              </a:rPr>
              <a:t>×r</a:t>
            </a:r>
            <a:r>
              <a:rPr lang="hu-H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endParaRPr lang="en-US" sz="2800" b="1" baseline="-25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5" name="Straight Connector 194"/>
          <p:cNvCxnSpPr>
            <a:cxnSpLocks noChangeAspect="1"/>
          </p:cNvCxnSpPr>
          <p:nvPr/>
        </p:nvCxnSpPr>
        <p:spPr>
          <a:xfrm>
            <a:off x="0" y="6000750"/>
            <a:ext cx="9144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TextBox 195"/>
          <p:cNvSpPr txBox="1"/>
          <p:nvPr/>
        </p:nvSpPr>
        <p:spPr>
          <a:xfrm>
            <a:off x="2314575" y="5943600"/>
            <a:ext cx="352051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latin typeface="Arial" pitchFamily="34" charset="0"/>
                <a:cs typeface="Arial" pitchFamily="34" charset="0"/>
              </a:rPr>
              <a:t>a</a:t>
            </a:r>
            <a:r>
              <a:rPr lang="hu-HU" sz="2400" dirty="0" smtClean="0">
                <a:latin typeface="Arial" pitchFamily="34" charset="0"/>
                <a:cs typeface="Arial" pitchFamily="34" charset="0"/>
              </a:rPr>
              <a:t>xiálvektor ≠ polárvektor</a:t>
            </a:r>
          </a:p>
          <a:p>
            <a:r>
              <a:rPr lang="hu-HU" sz="2800" b="1" dirty="0" smtClean="0">
                <a:latin typeface="Arial" pitchFamily="34" charset="0"/>
                <a:cs typeface="Arial" pitchFamily="34" charset="0"/>
              </a:rPr>
              <a:t>            </a:t>
            </a:r>
            <a:r>
              <a:rPr lang="hu-HU" sz="2800" dirty="0" smtClean="0">
                <a:latin typeface="Arial" pitchFamily="34" charset="0"/>
                <a:cs typeface="Arial" pitchFamily="34" charset="0"/>
              </a:rPr>
              <a:t>m=i • C</a:t>
            </a:r>
            <a:r>
              <a:rPr lang="hu-HU" sz="2800" baseline="-25000" dirty="0" smtClean="0">
                <a:latin typeface="Arial" pitchFamily="34" charset="0"/>
                <a:cs typeface="Arial" pitchFamily="34" charset="0"/>
              </a:rPr>
              <a:t>2</a:t>
            </a:r>
            <a:endParaRPr lang="en-US" sz="2800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7" name="TextBox 196"/>
          <p:cNvSpPr txBox="1"/>
          <p:nvPr/>
        </p:nvSpPr>
        <p:spPr>
          <a:xfrm>
            <a:off x="5486400" y="5953125"/>
            <a:ext cx="30299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latin typeface="Arial" pitchFamily="34" charset="0"/>
                <a:cs typeface="Arial" pitchFamily="34" charset="0"/>
              </a:rPr>
              <a:t>             Időtükrözés:</a:t>
            </a:r>
          </a:p>
          <a:p>
            <a:r>
              <a:rPr lang="hu-HU" sz="24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hu-HU" sz="2400" b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hu-HU" sz="240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hu-HU" sz="2400" b="1" dirty="0" smtClean="0">
                <a:latin typeface="Arial" pitchFamily="34" charset="0"/>
                <a:cs typeface="Arial" pitchFamily="34" charset="0"/>
              </a:rPr>
              <a:t> j</a:t>
            </a:r>
            <a:r>
              <a:rPr lang="hu-HU" sz="240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hu-HU" sz="2400" b="1" dirty="0" smtClean="0">
                <a:latin typeface="Arial" pitchFamily="34" charset="0"/>
                <a:cs typeface="Arial" pitchFamily="34" charset="0"/>
              </a:rPr>
              <a:t> P</a:t>
            </a:r>
            <a:r>
              <a:rPr lang="hu-HU" sz="240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hu-HU" sz="2400" b="1" dirty="0" smtClean="0">
                <a:latin typeface="Arial" pitchFamily="34" charset="0"/>
                <a:cs typeface="Arial" pitchFamily="34" charset="0"/>
              </a:rPr>
              <a:t> E        H</a:t>
            </a:r>
            <a:r>
              <a:rPr lang="hu-HU" sz="240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hu-HU" sz="2400" b="1" dirty="0" smtClean="0">
                <a:latin typeface="Arial" pitchFamily="34" charset="0"/>
                <a:cs typeface="Arial" pitchFamily="34" charset="0"/>
              </a:rPr>
              <a:t> M</a:t>
            </a:r>
            <a:endParaRPr lang="hu-HU" sz="2800" baseline="-25000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98" name="Group 197"/>
          <p:cNvGrpSpPr/>
          <p:nvPr/>
        </p:nvGrpSpPr>
        <p:grpSpPr>
          <a:xfrm>
            <a:off x="3739955" y="2895600"/>
            <a:ext cx="451045" cy="664799"/>
            <a:chOff x="3845984" y="4484382"/>
            <a:chExt cx="501161" cy="738664"/>
          </a:xfrm>
        </p:grpSpPr>
        <p:sp>
          <p:nvSpPr>
            <p:cNvPr id="199" name="Oval 198"/>
            <p:cNvSpPr/>
            <p:nvPr/>
          </p:nvSpPr>
          <p:spPr>
            <a:xfrm>
              <a:off x="3886200" y="4681210"/>
              <a:ext cx="460945" cy="42419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3845984" y="4484382"/>
              <a:ext cx="49885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4200" dirty="0" smtClean="0">
                  <a:latin typeface="Arial" pitchFamily="34" charset="0"/>
                  <a:cs typeface="Arial" pitchFamily="34" charset="0"/>
                </a:rPr>
                <a:t>+</a:t>
              </a:r>
              <a:endParaRPr lang="en-US" sz="4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7124700" y="1468801"/>
            <a:ext cx="451045" cy="664799"/>
            <a:chOff x="3845984" y="4484382"/>
            <a:chExt cx="501161" cy="738664"/>
          </a:xfrm>
        </p:grpSpPr>
        <p:sp>
          <p:nvSpPr>
            <p:cNvPr id="202" name="Oval 201"/>
            <p:cNvSpPr/>
            <p:nvPr/>
          </p:nvSpPr>
          <p:spPr>
            <a:xfrm>
              <a:off x="3886200" y="4681210"/>
              <a:ext cx="460945" cy="42419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3845984" y="4484382"/>
              <a:ext cx="49885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4200" dirty="0" smtClean="0">
                  <a:latin typeface="Arial" pitchFamily="34" charset="0"/>
                  <a:cs typeface="Arial" pitchFamily="34" charset="0"/>
                </a:rPr>
                <a:t>+</a:t>
              </a:r>
              <a:endParaRPr lang="en-US" sz="4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04" name="Group 203"/>
          <p:cNvGrpSpPr/>
          <p:nvPr/>
        </p:nvGrpSpPr>
        <p:grpSpPr>
          <a:xfrm>
            <a:off x="7162800" y="2627948"/>
            <a:ext cx="435985" cy="820102"/>
            <a:chOff x="3875617" y="4194177"/>
            <a:chExt cx="484428" cy="911223"/>
          </a:xfrm>
        </p:grpSpPr>
        <p:sp>
          <p:nvSpPr>
            <p:cNvPr id="205" name="Oval 204"/>
            <p:cNvSpPr/>
            <p:nvPr/>
          </p:nvSpPr>
          <p:spPr>
            <a:xfrm>
              <a:off x="3886200" y="4681210"/>
              <a:ext cx="460945" cy="42419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3875617" y="4194177"/>
              <a:ext cx="484428" cy="738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4200" dirty="0" smtClean="0">
                  <a:latin typeface="Arial" pitchFamily="34" charset="0"/>
                  <a:cs typeface="Arial" pitchFamily="34" charset="0"/>
                </a:rPr>
                <a:t>_</a:t>
              </a:r>
              <a:endParaRPr lang="en-US" sz="4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07" name="Group 206"/>
          <p:cNvGrpSpPr/>
          <p:nvPr/>
        </p:nvGrpSpPr>
        <p:grpSpPr>
          <a:xfrm>
            <a:off x="3755015" y="1190625"/>
            <a:ext cx="435985" cy="820102"/>
            <a:chOff x="3875617" y="4194177"/>
            <a:chExt cx="484428" cy="911223"/>
          </a:xfrm>
        </p:grpSpPr>
        <p:sp>
          <p:nvSpPr>
            <p:cNvPr id="208" name="Oval 207"/>
            <p:cNvSpPr/>
            <p:nvPr/>
          </p:nvSpPr>
          <p:spPr>
            <a:xfrm>
              <a:off x="3886200" y="4681210"/>
              <a:ext cx="460945" cy="42419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3875617" y="4194177"/>
              <a:ext cx="484428" cy="738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4200" dirty="0" smtClean="0">
                  <a:latin typeface="Arial" pitchFamily="34" charset="0"/>
                  <a:cs typeface="Arial" pitchFamily="34" charset="0"/>
                </a:rPr>
                <a:t>_</a:t>
              </a:r>
              <a:endParaRPr lang="en-US" sz="4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8327066" y="6324600"/>
            <a:ext cx="8418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dirty="0">
                <a:latin typeface="Arial" pitchFamily="34" charset="0"/>
                <a:cs typeface="Arial" pitchFamily="34" charset="0"/>
              </a:rPr>
              <a:t>,</a:t>
            </a:r>
            <a:r>
              <a:rPr lang="hu-HU" sz="2400" b="1" dirty="0">
                <a:latin typeface="Arial" pitchFamily="34" charset="0"/>
                <a:cs typeface="Arial" pitchFamily="34" charset="0"/>
              </a:rPr>
              <a:t> r×F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9144000" y="1447800"/>
            <a:ext cx="3865545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Polárvektor: úgy transzformálódik</a:t>
            </a:r>
          </a:p>
          <a:p>
            <a:r>
              <a:rPr lang="hu-HU" dirty="0"/>
              <a:t>m</a:t>
            </a:r>
            <a:r>
              <a:rPr lang="hu-HU" dirty="0" smtClean="0"/>
              <a:t>int a helyvektor</a:t>
            </a:r>
          </a:p>
          <a:p>
            <a:endParaRPr lang="hu-HU" dirty="0"/>
          </a:p>
          <a:p>
            <a:r>
              <a:rPr lang="hu-HU" dirty="0" smtClean="0"/>
              <a:t>Axiálvektor: úgy transzformálódik,</a:t>
            </a:r>
          </a:p>
          <a:p>
            <a:r>
              <a:rPr lang="hu-HU" dirty="0"/>
              <a:t>m</a:t>
            </a:r>
            <a:r>
              <a:rPr lang="hu-HU" dirty="0" smtClean="0"/>
              <a:t>int két polárvektor vektorszorzata.</a:t>
            </a:r>
          </a:p>
          <a:p>
            <a:endParaRPr lang="hu-HU" dirty="0" smtClean="0"/>
          </a:p>
          <a:p>
            <a:endParaRPr lang="hu-HU" dirty="0"/>
          </a:p>
          <a:p>
            <a:r>
              <a:rPr lang="hu-HU" dirty="0" smtClean="0"/>
              <a:t>Lerajzolni polár- és axiálvektor</a:t>
            </a:r>
          </a:p>
          <a:p>
            <a:r>
              <a:rPr lang="hu-HU" dirty="0"/>
              <a:t>s</a:t>
            </a:r>
            <a:r>
              <a:rPr lang="hu-HU" dirty="0" smtClean="0"/>
              <a:t>íkra való tükrözését.</a:t>
            </a:r>
          </a:p>
          <a:p>
            <a:endParaRPr lang="hu-HU" dirty="0" smtClean="0"/>
          </a:p>
          <a:p>
            <a:r>
              <a:rPr lang="hu-HU" dirty="0" smtClean="0"/>
              <a:t>Időtükrözés hatása egy mennyiségre:</a:t>
            </a:r>
          </a:p>
          <a:p>
            <a:r>
              <a:rPr lang="hu-HU" dirty="0" smtClean="0"/>
              <a:t>Az adott anyagi jellemző milyen értéket</a:t>
            </a:r>
          </a:p>
          <a:p>
            <a:r>
              <a:rPr lang="hu-HU" dirty="0"/>
              <a:t>v</a:t>
            </a:r>
            <a:r>
              <a:rPr lang="hu-HU" dirty="0" smtClean="0"/>
              <a:t>enne fel, ha  az idő irányát</a:t>
            </a:r>
          </a:p>
          <a:p>
            <a:r>
              <a:rPr lang="hu-HU" dirty="0" smtClean="0"/>
              <a:t>megfordítanánk.</a:t>
            </a:r>
            <a:endParaRPr lang="hu-HU" dirty="0"/>
          </a:p>
          <a:p>
            <a:endParaRPr lang="hu-HU" dirty="0"/>
          </a:p>
          <a:p>
            <a:r>
              <a:rPr lang="hu-HU" dirty="0" smtClean="0"/>
              <a:t>Mely polár- és axiálvektorok</a:t>
            </a:r>
          </a:p>
          <a:p>
            <a:r>
              <a:rPr lang="hu-HU" dirty="0"/>
              <a:t>p</a:t>
            </a:r>
            <a:r>
              <a:rPr lang="hu-HU" dirty="0" smtClean="0"/>
              <a:t>árosak ill. páratlanok időtükrözésre?</a:t>
            </a:r>
          </a:p>
          <a:p>
            <a:endParaRPr lang="hu-H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14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1355817" y="147935"/>
            <a:ext cx="6393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Polár- , axiálvektor és tenzor mennyiségek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086057" y="1495451"/>
                <a:ext cx="169905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800" b="1" i="1" smtClean="0">
                          <a:latin typeface="Cambria Math"/>
                        </a:rPr>
                        <m:t>𝑷</m:t>
                      </m:r>
                      <m:r>
                        <a:rPr lang="hu-HU" sz="2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hu-HU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hu-HU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2800" i="1">
                                  <a:latin typeface="Cambria Math"/>
                                </a:rPr>
                                <m:t>χ</m:t>
                              </m:r>
                            </m:e>
                          </m:acc>
                        </m:e>
                        <m:sup>
                          <m:r>
                            <a:rPr lang="hu-HU" sz="2800" i="1">
                              <a:latin typeface="Cambria Math"/>
                            </a:rPr>
                            <m:t>𝑒𝑒</m:t>
                          </m:r>
                        </m:sup>
                      </m:sSup>
                      <m:r>
                        <a:rPr lang="hu-HU" sz="2800" b="1" i="1" smtClean="0">
                          <a:latin typeface="Cambria Math"/>
                        </a:rPr>
                        <m:t>𝑬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6057" y="1495451"/>
                <a:ext cx="1699055" cy="52322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2063402" y="3210580"/>
                <a:ext cx="20306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800" b="1" i="1" smtClean="0">
                          <a:latin typeface="Cambria Math"/>
                        </a:rPr>
                        <m:t>𝑴</m:t>
                      </m:r>
                      <m:r>
                        <a:rPr lang="hu-HU" sz="2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hu-HU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hu-HU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2800" i="1">
                                  <a:latin typeface="Cambria Math"/>
                                </a:rPr>
                                <m:t>χ</m:t>
                              </m:r>
                            </m:e>
                          </m:acc>
                        </m:e>
                        <m:sup>
                          <m:r>
                            <a:rPr lang="hu-HU" sz="2800" b="0" i="1" smtClean="0">
                              <a:latin typeface="Cambria Math"/>
                            </a:rPr>
                            <m:t>𝑚𝑚</m:t>
                          </m:r>
                        </m:sup>
                      </m:sSup>
                      <m:r>
                        <a:rPr lang="hu-HU" sz="2800" b="1" i="1" smtClean="0">
                          <a:latin typeface="Cambria Math"/>
                        </a:rPr>
                        <m:t>𝑯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3402" y="3210580"/>
                <a:ext cx="2030620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/>
              <p:cNvSpPr txBox="1"/>
              <p:nvPr/>
            </p:nvSpPr>
            <p:spPr>
              <a:xfrm>
                <a:off x="2086057" y="2001560"/>
                <a:ext cx="155164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800" b="1" i="1">
                              <a:latin typeface="Cambria Math"/>
                            </a:rPr>
                            <m:t>𝒋</m:t>
                          </m:r>
                        </m:e>
                        <m:sub>
                          <m:r>
                            <a:rPr lang="hu-HU" sz="2800" b="1" i="1" smtClean="0">
                              <a:latin typeface="Cambria Math"/>
                            </a:rPr>
                            <m:t>𝒆</m:t>
                          </m:r>
                        </m:sub>
                      </m:sSub>
                      <m:r>
                        <a:rPr lang="hu-HU" sz="2800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hu-HU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sz="2800" i="1">
                              <a:latin typeface="Cambria Math"/>
                            </a:rPr>
                            <m:t>σ</m:t>
                          </m:r>
                        </m:e>
                      </m:acc>
                      <m:r>
                        <a:rPr lang="hu-HU" sz="2800" b="1" i="1" smtClean="0">
                          <a:latin typeface="Cambria Math"/>
                        </a:rPr>
                        <m:t> </m:t>
                      </m:r>
                      <m:r>
                        <a:rPr lang="hu-HU" sz="2800" b="1" i="1" smtClean="0">
                          <a:latin typeface="Cambria Math"/>
                        </a:rPr>
                        <m:t>𝑬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85" name="TextBox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6057" y="2001560"/>
                <a:ext cx="1551643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/>
              <p:cNvSpPr txBox="1"/>
              <p:nvPr/>
            </p:nvSpPr>
            <p:spPr>
              <a:xfrm>
                <a:off x="2057400" y="2572431"/>
                <a:ext cx="1771254" cy="5619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800" b="1" i="1">
                              <a:latin typeface="Cambria Math"/>
                            </a:rPr>
                            <m:t>𝒋</m:t>
                          </m:r>
                        </m:e>
                        <m:sub>
                          <m:r>
                            <a:rPr lang="hu-HU" sz="2800" b="1" i="1" smtClean="0">
                              <a:latin typeface="Cambria Math"/>
                            </a:rPr>
                            <m:t>𝒒</m:t>
                          </m:r>
                        </m:sub>
                      </m:sSub>
                      <m:r>
                        <a:rPr lang="hu-HU" sz="2800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hu-HU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sz="2800" i="1" smtClean="0">
                              <a:latin typeface="Cambria Math"/>
                            </a:rPr>
                            <m:t>κ</m:t>
                          </m:r>
                        </m:e>
                      </m:acc>
                      <m:r>
                        <a:rPr lang="hu-HU" sz="2800" b="1" i="1" smtClean="0">
                          <a:latin typeface="Cambria Math"/>
                        </a:rPr>
                        <m:t> </m:t>
                      </m:r>
                      <m:r>
                        <a:rPr lang="hu-HU" sz="2800" b="1" i="1" smtClean="0">
                          <a:latin typeface="Cambria Math"/>
                          <a:ea typeface="Cambria Math"/>
                        </a:rPr>
                        <m:t>𝛁</m:t>
                      </m:r>
                      <m:r>
                        <a:rPr lang="hu-HU" sz="2800" b="0" i="1" smtClean="0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7" name="TextBox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2572431"/>
                <a:ext cx="1771254" cy="56194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TextBox 87"/>
          <p:cNvSpPr txBox="1"/>
          <p:nvPr/>
        </p:nvSpPr>
        <p:spPr>
          <a:xfrm>
            <a:off x="259313" y="914400"/>
            <a:ext cx="2504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latin typeface="Arial" pitchFamily="34" charset="0"/>
                <a:cs typeface="Arial" pitchFamily="34" charset="0"/>
              </a:rPr>
              <a:t>Polártenzorok: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2514600" y="3743980"/>
            <a:ext cx="482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latin typeface="Arial" pitchFamily="34" charset="0"/>
                <a:cs typeface="Arial" pitchFamily="34" charset="0"/>
              </a:rPr>
              <a:t>...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257175" y="4658380"/>
            <a:ext cx="2443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latin typeface="Arial" pitchFamily="34" charset="0"/>
                <a:cs typeface="Arial" pitchFamily="34" charset="0"/>
              </a:rPr>
              <a:t>Axiáltenzorok: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/>
              <p:cNvSpPr txBox="1"/>
              <p:nvPr/>
            </p:nvSpPr>
            <p:spPr>
              <a:xfrm>
                <a:off x="2057400" y="5267980"/>
                <a:ext cx="184627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800" b="1" i="1" smtClean="0">
                          <a:latin typeface="Cambria Math"/>
                        </a:rPr>
                        <m:t>𝑷</m:t>
                      </m:r>
                      <m:r>
                        <a:rPr lang="hu-HU" sz="2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hu-HU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hu-HU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2800" i="1">
                                  <a:latin typeface="Cambria Math"/>
                                </a:rPr>
                                <m:t>χ</m:t>
                              </m:r>
                            </m:e>
                          </m:acc>
                        </m:e>
                        <m:sup>
                          <m:r>
                            <a:rPr lang="hu-HU" sz="2800" b="0" i="1" smtClean="0">
                              <a:latin typeface="Cambria Math"/>
                            </a:rPr>
                            <m:t>𝑒𝑚</m:t>
                          </m:r>
                        </m:sup>
                      </m:sSup>
                      <m:r>
                        <a:rPr lang="hu-HU" sz="2800" b="1" i="1" smtClean="0">
                          <a:latin typeface="Cambria Math"/>
                        </a:rPr>
                        <m:t>𝑯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91" name="TextBox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5267980"/>
                <a:ext cx="1846275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/>
              <p:cNvSpPr txBox="1"/>
              <p:nvPr/>
            </p:nvSpPr>
            <p:spPr>
              <a:xfrm>
                <a:off x="1981200" y="5877580"/>
                <a:ext cx="188340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800" b="1" i="1" smtClean="0">
                          <a:latin typeface="Cambria Math"/>
                        </a:rPr>
                        <m:t>𝑴</m:t>
                      </m:r>
                      <m:r>
                        <a:rPr lang="hu-HU" sz="2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hu-HU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hu-HU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2800" i="1">
                                  <a:latin typeface="Cambria Math"/>
                                </a:rPr>
                                <m:t>χ</m:t>
                              </m:r>
                            </m:e>
                          </m:acc>
                        </m:e>
                        <m:sup>
                          <m:r>
                            <a:rPr lang="hu-HU" sz="2800" b="0" i="1" smtClean="0">
                              <a:latin typeface="Cambria Math"/>
                            </a:rPr>
                            <m:t>𝑚𝑒</m:t>
                          </m:r>
                        </m:sup>
                      </m:sSup>
                      <m:r>
                        <a:rPr lang="hu-HU" sz="2800" b="1" i="1" smtClean="0">
                          <a:latin typeface="Cambria Math"/>
                        </a:rPr>
                        <m:t>𝑬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92" name="TextBox 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5877580"/>
                <a:ext cx="1883400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eft Brace 5"/>
          <p:cNvSpPr/>
          <p:nvPr/>
        </p:nvSpPr>
        <p:spPr>
          <a:xfrm rot="10800000">
            <a:off x="4191001" y="1638326"/>
            <a:ext cx="304800" cy="2514600"/>
          </a:xfrm>
          <a:prstGeom prst="leftBrace">
            <a:avLst>
              <a:gd name="adj1" fmla="val 14583"/>
              <a:gd name="adj2" fmla="val 4962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29200" y="1621810"/>
            <a:ext cx="34290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u-HU" dirty="0">
                <a:latin typeface="Arial" pitchFamily="34" charset="0"/>
                <a:cs typeface="Arial" pitchFamily="34" charset="0"/>
              </a:rPr>
              <a:t>mindkét indexükben úgy transzformálódnak mint 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a helyvektor komponensei</a:t>
            </a:r>
          </a:p>
          <a:p>
            <a:endParaRPr lang="hu-HU" sz="4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hu-HU" dirty="0">
                <a:latin typeface="Arial" pitchFamily="34" charset="0"/>
                <a:cs typeface="Arial" pitchFamily="34" charset="0"/>
              </a:rPr>
              <a:t>s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zimmetria nem tesz köztük különbséget</a:t>
            </a:r>
          </a:p>
          <a:p>
            <a:pPr marL="285750" indent="-285750">
              <a:buFont typeface="Arial" pitchFamily="34" charset="0"/>
              <a:buChar char="•"/>
            </a:pPr>
            <a:endParaRPr lang="hu-HU" sz="4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hu-HU" dirty="0">
                <a:latin typeface="Arial" pitchFamily="34" charset="0"/>
                <a:cs typeface="Arial" pitchFamily="34" charset="0"/>
              </a:rPr>
              <a:t>i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dőtükrözési tulajdonság nem egységes a tenzorelemekre</a:t>
            </a:r>
          </a:p>
          <a:p>
            <a:endParaRPr lang="hu-HU" sz="4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hu-HU" dirty="0">
                <a:latin typeface="Arial" pitchFamily="34" charset="0"/>
                <a:cs typeface="Arial" pitchFamily="34" charset="0"/>
              </a:rPr>
              <a:t>i</a:t>
            </a:r>
            <a:r>
              <a:rPr lang="hu-HU" dirty="0" smtClean="0">
                <a:latin typeface="Arial" pitchFamily="34" charset="0"/>
                <a:cs typeface="Arial" pitchFamily="34" charset="0"/>
              </a:rPr>
              <a:t>nverzióra érzéketlenek  </a:t>
            </a:r>
            <a:endParaRPr lang="en-US" dirty="0"/>
          </a:p>
        </p:txBody>
      </p:sp>
      <p:sp>
        <p:nvSpPr>
          <p:cNvPr id="93" name="Left Brace 92"/>
          <p:cNvSpPr/>
          <p:nvPr/>
        </p:nvSpPr>
        <p:spPr>
          <a:xfrm rot="10800000">
            <a:off x="4191001" y="5286375"/>
            <a:ext cx="304800" cy="1142999"/>
          </a:xfrm>
          <a:prstGeom prst="leftBrace">
            <a:avLst>
              <a:gd name="adj1" fmla="val 14583"/>
              <a:gd name="adj2" fmla="val 4962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/>
              <p:cNvSpPr/>
              <p:nvPr/>
            </p:nvSpPr>
            <p:spPr>
              <a:xfrm>
                <a:off x="5029200" y="5105400"/>
                <a:ext cx="4038600" cy="15388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:r>
                  <a:rPr lang="hu-HU" dirty="0" smtClean="0">
                    <a:latin typeface="Arial" pitchFamily="34" charset="0"/>
                    <a:cs typeface="Arial" pitchFamily="34" charset="0"/>
                  </a:rPr>
                  <a:t>egyik indexükben polárvektor, másikban axiálvektor komponens-ként transzformálódnak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endParaRPr lang="hu-HU" sz="400" dirty="0" smtClean="0">
                  <a:latin typeface="Arial" pitchFamily="34" charset="0"/>
                  <a:cs typeface="Arial" pitchFamily="34" charset="0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hu-HU" dirty="0" smtClean="0">
                    <a:latin typeface="Arial" pitchFamily="34" charset="0"/>
                    <a:cs typeface="Arial" pitchFamily="34" charset="0"/>
                  </a:rPr>
                  <a:t>inverziós szimmetriával bíró anyag esetén  </a:t>
                </a:r>
                <a14:m>
                  <m:oMath xmlns:m="http://schemas.openxmlformats.org/officeDocument/2006/math">
                    <m:r>
                      <a:rPr lang="hu-HU" i="1" dirty="0" smtClean="0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hu-H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hu-HU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/>
                              </a:rPr>
                              <m:t>χ</m:t>
                            </m:r>
                          </m:e>
                        </m:acc>
                      </m:e>
                      <m:sup>
                        <m:r>
                          <a:rPr lang="hu-HU" i="1">
                            <a:latin typeface="Cambria Math"/>
                          </a:rPr>
                          <m:t>𝑚</m:t>
                        </m:r>
                        <m:r>
                          <a:rPr lang="hu-HU" b="0" i="1" smtClean="0">
                            <a:latin typeface="Cambria Math"/>
                          </a:rPr>
                          <m:t>𝑒</m:t>
                        </m:r>
                      </m:sup>
                    </m:sSup>
                    <m:r>
                      <a:rPr lang="hu-HU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hu-H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hu-HU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/>
                              </a:rPr>
                              <m:t>χ</m:t>
                            </m:r>
                          </m:e>
                        </m:acc>
                      </m:e>
                      <m:sup>
                        <m:r>
                          <a:rPr lang="hu-HU" i="1">
                            <a:latin typeface="Cambria Math"/>
                          </a:rPr>
                          <m:t>𝑒𝑚</m:t>
                        </m:r>
                      </m:sup>
                    </m:sSup>
                    <m:r>
                      <a:rPr lang="hu-HU" i="1">
                        <a:latin typeface="Cambria Math"/>
                      </a:rPr>
                      <m:t>≡</m:t>
                    </m:r>
                  </m:oMath>
                </a14:m>
                <a:r>
                  <a:rPr lang="hu-HU" dirty="0" smtClean="0"/>
                  <a:t> 0</a:t>
                </a:r>
                <a:endParaRPr lang="en-US" dirty="0"/>
              </a:p>
            </p:txBody>
          </p:sp>
        </mc:Choice>
        <mc:Fallback xmlns="">
          <p:sp>
            <p:nvSpPr>
              <p:cNvPr id="94" name="Rectangle 9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5105400"/>
                <a:ext cx="4038600" cy="1538883"/>
              </a:xfrm>
              <a:prstGeom prst="rect">
                <a:avLst/>
              </a:prstGeom>
              <a:blipFill rotWithShape="1">
                <a:blip r:embed="rId8"/>
                <a:stretch>
                  <a:fillRect l="-905" t="-1984" r="-1056" b="-5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9220200" y="5228272"/>
            <a:ext cx="31838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Ezek a mennyiségek lehetnek</a:t>
            </a:r>
          </a:p>
          <a:p>
            <a:r>
              <a:rPr lang="hu-HU" dirty="0" smtClean="0"/>
              <a:t>Hely- és időfüggők.</a:t>
            </a:r>
          </a:p>
          <a:p>
            <a:endParaRPr lang="hu-HU" dirty="0"/>
          </a:p>
          <a:p>
            <a:r>
              <a:rPr lang="hu-HU" dirty="0"/>
              <a:t>M</a:t>
            </a:r>
            <a:r>
              <a:rPr lang="hu-HU" dirty="0" smtClean="0"/>
              <a:t>i most a homogén és sztatikus</a:t>
            </a:r>
          </a:p>
          <a:p>
            <a:r>
              <a:rPr lang="hu-HU" dirty="0"/>
              <a:t>v</a:t>
            </a:r>
            <a:r>
              <a:rPr lang="hu-HU" dirty="0" smtClean="0"/>
              <a:t>álaszt tekintjük.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01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17677</TotalTime>
  <Words>1666</Words>
  <Application>Microsoft Office PowerPoint</Application>
  <PresentationFormat>Diavetítés a képernyőre (4:3 oldalarány)</PresentationFormat>
  <Paragraphs>598</Paragraphs>
  <Slides>30</Slides>
  <Notes>5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30</vt:i4>
      </vt:variant>
    </vt:vector>
  </HeadingPairs>
  <TitlesOfParts>
    <vt:vector size="39" baseType="lpstr">
      <vt:lpstr>MS Mincho</vt:lpstr>
      <vt:lpstr>Arial</vt:lpstr>
      <vt:lpstr>Calibri</vt:lpstr>
      <vt:lpstr>Cambria Math</vt:lpstr>
      <vt:lpstr>Comic Sans MS</vt:lpstr>
      <vt:lpstr>MaplePi</vt:lpstr>
      <vt:lpstr>Symbol</vt:lpstr>
      <vt:lpstr>Times New Roman</vt:lpstr>
      <vt:lpstr>Office Theme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Kezsmarki</dc:creator>
  <cp:lastModifiedBy>EDU_AVZM_0894@diakoffice.onmicrosoft.com</cp:lastModifiedBy>
  <cp:revision>200</cp:revision>
  <dcterms:created xsi:type="dcterms:W3CDTF">2015-06-22T09:30:33Z</dcterms:created>
  <dcterms:modified xsi:type="dcterms:W3CDTF">2015-10-26T16:07:27Z</dcterms:modified>
</cp:coreProperties>
</file>