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14"/>
  </p:notesMasterIdLst>
  <p:sldIdLst>
    <p:sldId id="340" r:id="rId2"/>
    <p:sldId id="275" r:id="rId3"/>
    <p:sldId id="319" r:id="rId4"/>
    <p:sldId id="320" r:id="rId5"/>
    <p:sldId id="336" r:id="rId6"/>
    <p:sldId id="337" r:id="rId7"/>
    <p:sldId id="327" r:id="rId8"/>
    <p:sldId id="323" r:id="rId9"/>
    <p:sldId id="338" r:id="rId10"/>
    <p:sldId id="301" r:id="rId11"/>
    <p:sldId id="325" r:id="rId12"/>
    <p:sldId id="302" r:id="rId13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15"/>
    </p:embeddedFont>
    <p:embeddedFont>
      <p:font typeface="MaplePi" panose="020B0604020202020204"/>
      <p:regular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0000"/>
    <a:srgbClr val="66FFFF"/>
    <a:srgbClr val="FF0000"/>
    <a:srgbClr val="00FF00"/>
    <a:srgbClr val="CC0000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9830" autoAdjust="0"/>
  </p:normalViewPr>
  <p:slideViewPr>
    <p:cSldViewPr>
      <p:cViewPr varScale="1">
        <p:scale>
          <a:sx n="78" d="100"/>
          <a:sy n="78" d="100"/>
        </p:scale>
        <p:origin x="408" y="78"/>
      </p:cViewPr>
      <p:guideLst>
        <p:guide orient="horz" pos="2112"/>
        <p:guide pos="54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100.emf"/><Relationship Id="rId18" Type="http://schemas.openxmlformats.org/officeDocument/2006/relationships/image" Target="../media/image10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17" Type="http://schemas.openxmlformats.org/officeDocument/2006/relationships/image" Target="../media/image104.emf"/><Relationship Id="rId2" Type="http://schemas.openxmlformats.org/officeDocument/2006/relationships/image" Target="../media/image89.emf"/><Relationship Id="rId16" Type="http://schemas.openxmlformats.org/officeDocument/2006/relationships/image" Target="../media/image103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11" Type="http://schemas.openxmlformats.org/officeDocument/2006/relationships/image" Target="../media/image98.emf"/><Relationship Id="rId5" Type="http://schemas.openxmlformats.org/officeDocument/2006/relationships/image" Target="../media/image92.emf"/><Relationship Id="rId15" Type="http://schemas.openxmlformats.org/officeDocument/2006/relationships/image" Target="../media/image102.emf"/><Relationship Id="rId10" Type="http://schemas.openxmlformats.org/officeDocument/2006/relationships/image" Target="../media/image97.emf"/><Relationship Id="rId4" Type="http://schemas.openxmlformats.org/officeDocument/2006/relationships/image" Target="../media/image91.emf"/><Relationship Id="rId9" Type="http://schemas.openxmlformats.org/officeDocument/2006/relationships/image" Target="../media/image96.emf"/><Relationship Id="rId14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w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29.w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29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70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12" Type="http://schemas.openxmlformats.org/officeDocument/2006/relationships/image" Target="../media/image69.emf"/><Relationship Id="rId17" Type="http://schemas.openxmlformats.org/officeDocument/2006/relationships/image" Target="../media/image74.emf"/><Relationship Id="rId2" Type="http://schemas.openxmlformats.org/officeDocument/2006/relationships/image" Target="../media/image59.emf"/><Relationship Id="rId16" Type="http://schemas.openxmlformats.org/officeDocument/2006/relationships/image" Target="../media/image73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11" Type="http://schemas.openxmlformats.org/officeDocument/2006/relationships/image" Target="../media/image68.wmf"/><Relationship Id="rId5" Type="http://schemas.openxmlformats.org/officeDocument/2006/relationships/image" Target="../media/image62.emf"/><Relationship Id="rId15" Type="http://schemas.openxmlformats.org/officeDocument/2006/relationships/image" Target="../media/image72.emf"/><Relationship Id="rId10" Type="http://schemas.openxmlformats.org/officeDocument/2006/relationships/image" Target="../media/image67.emf"/><Relationship Id="rId4" Type="http://schemas.openxmlformats.org/officeDocument/2006/relationships/image" Target="../media/image61.wmf"/><Relationship Id="rId9" Type="http://schemas.openxmlformats.org/officeDocument/2006/relationships/image" Target="../media/image66.emf"/><Relationship Id="rId14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wmf"/><Relationship Id="rId7" Type="http://schemas.openxmlformats.org/officeDocument/2006/relationships/image" Target="../media/image82.emf"/><Relationship Id="rId12" Type="http://schemas.openxmlformats.org/officeDocument/2006/relationships/image" Target="../media/image87.w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w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/>
              <a:t>Click to edit Master text styles</a:t>
            </a:r>
          </a:p>
          <a:p>
            <a:pPr lvl="1"/>
            <a:r>
              <a:rPr lang="en-US" altLang="hu-HU" noProof="0"/>
              <a:t>Second level</a:t>
            </a:r>
          </a:p>
          <a:p>
            <a:pPr lvl="2"/>
            <a:r>
              <a:rPr lang="en-US" altLang="hu-HU" noProof="0"/>
              <a:t>Third level</a:t>
            </a:r>
          </a:p>
          <a:p>
            <a:pPr lvl="3"/>
            <a:r>
              <a:rPr lang="en-US" altLang="hu-HU" noProof="0"/>
              <a:t>Fourth level</a:t>
            </a:r>
          </a:p>
          <a:p>
            <a:pPr lvl="4"/>
            <a:r>
              <a:rPr lang="en-US" altLang="hu-HU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fld id="{6D296847-F0E1-49F8-BE5C-7CC660A220D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5127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1645C5-8B38-4D87-AFD9-C5C897EFF905}" type="slidenum">
              <a:rPr lang="en-US" altLang="hu-HU" b="0">
                <a:latin typeface="Times New Roman" pitchFamily="18" charset="0"/>
              </a:rPr>
              <a:pPr/>
              <a:t>2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851B77-416A-4473-ABE2-2873653EC914}" type="slidenum">
              <a:rPr lang="en-US" altLang="hu-HU" b="0">
                <a:latin typeface="Times New Roman" pitchFamily="18" charset="0"/>
              </a:rPr>
              <a:pPr/>
              <a:t>11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82935-A7AC-4131-BCD0-B254086D50E6}" type="slidenum">
              <a:rPr lang="en-US" altLang="hu-HU" b="0">
                <a:latin typeface="Times New Roman" pitchFamily="18" charset="0"/>
              </a:rPr>
              <a:pPr/>
              <a:t>12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014790-40BE-4A59-9334-CFE048DAF05B}" type="slidenum">
              <a:rPr lang="en-US" altLang="hu-HU" b="0">
                <a:latin typeface="Times New Roman" pitchFamily="18" charset="0"/>
              </a:rPr>
              <a:pPr/>
              <a:t>3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FD375A-144E-4E6A-9EB3-BF1656A4C703}" type="slidenum">
              <a:rPr lang="en-US" altLang="hu-HU" b="0">
                <a:latin typeface="Times New Roman" pitchFamily="18" charset="0"/>
              </a:rPr>
              <a:pPr/>
              <a:t>4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571E06-BB1E-4082-8D1B-5D90F93B076B}" type="slidenum">
              <a:rPr lang="en-US" altLang="hu-HU" b="0">
                <a:latin typeface="Times New Roman" pitchFamily="18" charset="0"/>
              </a:rPr>
              <a:pPr/>
              <a:t>5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B133AF-04FB-40B6-B673-39FD486BFE98}" type="slidenum">
              <a:rPr lang="en-US" altLang="hu-HU" b="0">
                <a:latin typeface="Times New Roman" pitchFamily="18" charset="0"/>
              </a:rPr>
              <a:pPr/>
              <a:t>6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D06C83-F2AD-4FF9-9120-47585BCF0A7C}" type="slidenum">
              <a:rPr lang="en-US" altLang="hu-HU" b="0">
                <a:latin typeface="Times New Roman" pitchFamily="18" charset="0"/>
              </a:rPr>
              <a:pPr/>
              <a:t>7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60FC3E-3AC9-497A-A3E2-89352049662A}" type="slidenum">
              <a:rPr lang="en-US" altLang="hu-HU" b="0">
                <a:latin typeface="Times New Roman" pitchFamily="18" charset="0"/>
              </a:rPr>
              <a:pPr/>
              <a:t>8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997467-51F7-4DE6-9233-A2945C7F546F}" type="slidenum">
              <a:rPr lang="en-US" altLang="hu-HU" b="0">
                <a:latin typeface="Times New Roman" pitchFamily="18" charset="0"/>
              </a:rPr>
              <a:pPr/>
              <a:t>9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DEEEF8-DC7D-4C18-84F6-F8A8550B8284}" type="slidenum">
              <a:rPr lang="en-US" altLang="hu-HU" b="0">
                <a:latin typeface="Times New Roman" pitchFamily="18" charset="0"/>
              </a:rPr>
              <a:pPr/>
              <a:t>10</a:t>
            </a:fld>
            <a:endParaRPr lang="en-US" altLang="hu-HU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000" b="0"/>
            </a:lvl1pPr>
          </a:lstStyle>
          <a:p>
            <a:pPr lvl="0"/>
            <a:r>
              <a:rPr lang="en-US" altLang="hu-HU" noProof="0"/>
              <a:t>The European Spallation Source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 sz="1600" i="1"/>
            </a:lvl1pPr>
          </a:lstStyle>
          <a:p>
            <a:pPr lvl="0"/>
            <a:r>
              <a:rPr lang="en-US" altLang="hu-HU" noProof="0"/>
              <a:t>Chairman of the European Neutron Scattering Association, ENSA</a:t>
            </a:r>
          </a:p>
          <a:p>
            <a:pPr lvl="0"/>
            <a:r>
              <a:rPr lang="en-US" altLang="hu-HU" noProof="0"/>
              <a:t>and</a:t>
            </a:r>
          </a:p>
          <a:p>
            <a:pPr lvl="0"/>
            <a:r>
              <a:rPr lang="en-US" altLang="hu-HU" noProof="0"/>
              <a:t>School of Physics and Astronomy</a:t>
            </a:r>
          </a:p>
          <a:p>
            <a:pPr lvl="0"/>
            <a:r>
              <a:rPr lang="en-US" altLang="hu-HU" noProof="0"/>
              <a:t>University of Leeds</a:t>
            </a:r>
          </a:p>
          <a:p>
            <a:pPr lvl="0"/>
            <a:endParaRPr lang="en-US" altLang="hu-HU" noProof="0"/>
          </a:p>
        </p:txBody>
      </p:sp>
    </p:spTree>
    <p:extLst>
      <p:ext uri="{BB962C8B-B14F-4D97-AF65-F5344CB8AC3E}">
        <p14:creationId xmlns:p14="http://schemas.microsoft.com/office/powerpoint/2010/main" val="18887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284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1910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191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07767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48100" cy="1257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10100" y="1524000"/>
            <a:ext cx="3848100" cy="1257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09600" y="2933700"/>
            <a:ext cx="3848100" cy="1257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10100" y="2933700"/>
            <a:ext cx="3848100" cy="1257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5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24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7885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48100" cy="2667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848100" cy="2667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9065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0064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7166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0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1730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746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84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 sz="2400" b="0">
              <a:latin typeface="Lucida Casual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0.emf"/><Relationship Id="rId18" Type="http://schemas.openxmlformats.org/officeDocument/2006/relationships/image" Target="../media/image90.png"/><Relationship Id="rId26" Type="http://schemas.openxmlformats.org/officeDocument/2006/relationships/image" Target="../media/image85.e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80.bin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81.wmf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80.bin"/><Relationship Id="rId20" Type="http://schemas.openxmlformats.org/officeDocument/2006/relationships/image" Target="../media/image82.e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9.emf"/><Relationship Id="rId24" Type="http://schemas.openxmlformats.org/officeDocument/2006/relationships/image" Target="../media/image84.emf"/><Relationship Id="rId5" Type="http://schemas.openxmlformats.org/officeDocument/2006/relationships/image" Target="../media/image76.emf"/><Relationship Id="rId15" Type="http://schemas.openxmlformats.org/officeDocument/2006/relationships/image" Target="../media/image81.wmf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86.emf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8.bin"/><Relationship Id="rId22" Type="http://schemas.openxmlformats.org/officeDocument/2006/relationships/image" Target="../media/image83.e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e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image" Target="../media/image105.emf"/><Relationship Id="rId21" Type="http://schemas.openxmlformats.org/officeDocument/2006/relationships/image" Target="../media/image96.emf"/><Relationship Id="rId34" Type="http://schemas.openxmlformats.org/officeDocument/2006/relationships/oleObject" Target="../embeddings/oleObject100.bin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4.emf"/><Relationship Id="rId25" Type="http://schemas.openxmlformats.org/officeDocument/2006/relationships/image" Target="../media/image98.emf"/><Relationship Id="rId33" Type="http://schemas.openxmlformats.org/officeDocument/2006/relationships/image" Target="../media/image102.emf"/><Relationship Id="rId38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100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1.emf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104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28" Type="http://schemas.openxmlformats.org/officeDocument/2006/relationships/oleObject" Target="../embeddings/oleObject97.bin"/><Relationship Id="rId36" Type="http://schemas.openxmlformats.org/officeDocument/2006/relationships/oleObject" Target="../embeddings/oleObject101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5.emf"/><Relationship Id="rId31" Type="http://schemas.openxmlformats.org/officeDocument/2006/relationships/image" Target="../media/image101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0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99.emf"/><Relationship Id="rId30" Type="http://schemas.openxmlformats.org/officeDocument/2006/relationships/oleObject" Target="../embeddings/oleObject98.bin"/><Relationship Id="rId35" Type="http://schemas.openxmlformats.org/officeDocument/2006/relationships/image" Target="../media/image103.emf"/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e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03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1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Relationship Id="rId3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.emf"/><Relationship Id="rId34" Type="http://schemas.openxmlformats.org/officeDocument/2006/relationships/oleObject" Target="../embeddings/oleObject27.bin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4.emf"/><Relationship Id="rId30" Type="http://schemas.openxmlformats.org/officeDocument/2006/relationships/oleObject" Target="../embeddings/oleObject25.bin"/><Relationship Id="rId35" Type="http://schemas.openxmlformats.org/officeDocument/2006/relationships/image" Target="../media/image28.emf"/><Relationship Id="rId8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emf"/><Relationship Id="rId5" Type="http://schemas.openxmlformats.org/officeDocument/2006/relationships/image" Target="../media/image29.w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9.emf"/><Relationship Id="rId5" Type="http://schemas.openxmlformats.org/officeDocument/2006/relationships/image" Target="../media/image46.png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56.png"/><Relationship Id="rId10" Type="http://schemas.openxmlformats.org/officeDocument/2006/relationships/image" Target="../media/image52.e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4.emf"/><Relationship Id="rId26" Type="http://schemas.openxmlformats.org/officeDocument/2006/relationships/image" Target="../media/image68.wmf"/><Relationship Id="rId21" Type="http://schemas.openxmlformats.org/officeDocument/2006/relationships/oleObject" Target="../embeddings/oleObject64.bin"/><Relationship Id="rId34" Type="http://schemas.openxmlformats.org/officeDocument/2006/relationships/image" Target="../media/image72.emf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70.bin"/><Relationship Id="rId38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67.emf"/><Relationship Id="rId32" Type="http://schemas.openxmlformats.org/officeDocument/2006/relationships/image" Target="../media/image71.emf"/><Relationship Id="rId37" Type="http://schemas.openxmlformats.org/officeDocument/2006/relationships/oleObject" Target="../embeddings/oleObject7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69.emf"/><Relationship Id="rId36" Type="http://schemas.openxmlformats.org/officeDocument/2006/relationships/image" Target="../media/image73.emf"/><Relationship Id="rId10" Type="http://schemas.openxmlformats.org/officeDocument/2006/relationships/image" Target="../media/image60.emf"/><Relationship Id="rId19" Type="http://schemas.openxmlformats.org/officeDocument/2006/relationships/oleObject" Target="../embeddings/oleObject63.bin"/><Relationship Id="rId31" Type="http://schemas.openxmlformats.org/officeDocument/2006/relationships/oleObject" Target="../embeddings/oleObject69.bin"/><Relationship Id="rId4" Type="http://schemas.openxmlformats.org/officeDocument/2006/relationships/image" Target="../media/image75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2.emf"/><Relationship Id="rId22" Type="http://schemas.openxmlformats.org/officeDocument/2006/relationships/image" Target="../media/image66.e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70.emf"/><Relationship Id="rId35" Type="http://schemas.openxmlformats.org/officeDocument/2006/relationships/oleObject" Target="../embeddings/oleObject71.bin"/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 txBox="1">
            <a:spLocks noChangeArrowheads="1"/>
          </p:cNvSpPr>
          <p:nvPr/>
        </p:nvSpPr>
        <p:spPr>
          <a:xfrm>
            <a:off x="3276600" y="152400"/>
            <a:ext cx="9144000" cy="457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hu-HU" sz="2800" dirty="0">
                <a:effectLst/>
              </a:rPr>
              <a:t>R</a:t>
            </a:r>
            <a:r>
              <a:rPr lang="hu-HU" altLang="hu-HU" sz="2800" dirty="0">
                <a:effectLst/>
              </a:rPr>
              <a:t>ácsrezgések</a:t>
            </a:r>
            <a:endParaRPr lang="en-US" altLang="hu-HU" sz="2800" dirty="0">
              <a:effectLst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2" y="1447800"/>
            <a:ext cx="7461504" cy="422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Rectangle 29696"/>
          <p:cNvSpPr/>
          <p:nvPr/>
        </p:nvSpPr>
        <p:spPr>
          <a:xfrm>
            <a:off x="4038600" y="64008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http://physics-animations.com/Physics/English/phon_txt.htm</a:t>
            </a:r>
          </a:p>
        </p:txBody>
      </p:sp>
    </p:spTree>
    <p:extLst>
      <p:ext uri="{BB962C8B-B14F-4D97-AF65-F5344CB8AC3E}">
        <p14:creationId xmlns:p14="http://schemas.microsoft.com/office/powerpoint/2010/main" val="121249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altLang="hu-HU" sz="1600" u="sng">
                <a:solidFill>
                  <a:schemeClr val="tx1"/>
                </a:solidFill>
                <a:effectLst/>
              </a:rPr>
              <a:t>3 dimenziós, egyatomos kristály </a:t>
            </a:r>
            <a:endParaRPr lang="en-US" altLang="hu-HU" sz="1600" u="sng">
              <a:solidFill>
                <a:schemeClr val="tx1"/>
              </a:solidFill>
              <a:effectLst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0" y="563563"/>
            <a:ext cx="28648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dirty="0"/>
              <a:t>Harmonikus közelítés +párpotenciál:</a:t>
            </a:r>
          </a:p>
        </p:txBody>
      </p:sp>
      <p:graphicFrame>
        <p:nvGraphicFramePr>
          <p:cNvPr id="245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98131"/>
              </p:ext>
            </p:extLst>
          </p:nvPr>
        </p:nvGraphicFramePr>
        <p:xfrm>
          <a:off x="2990850" y="731838"/>
          <a:ext cx="21907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8" name="Egyenlet" r:id="rId4" imgW="1580984" imgH="438297" progId="Equation.3">
                  <p:embed/>
                </p:oleObj>
              </mc:Choice>
              <mc:Fallback>
                <p:oleObj name="Egyenlet" r:id="rId4" imgW="1580984" imgH="43829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731838"/>
                        <a:ext cx="21907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29"/>
          <p:cNvSpPr txBox="1">
            <a:spLocks noChangeArrowheads="1"/>
          </p:cNvSpPr>
          <p:nvPr/>
        </p:nvSpPr>
        <p:spPr bwMode="auto">
          <a:xfrm>
            <a:off x="7978775" y="152400"/>
            <a:ext cx="93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>
                <a:sym typeface="Symbol" pitchFamily="18" charset="2"/>
              </a:rPr>
              <a:t></a:t>
            </a:r>
            <a:endParaRPr lang="hu-HU" altLang="hu-HU"/>
          </a:p>
          <a:p>
            <a:r>
              <a:rPr lang="en-US" altLang="hu-HU" sz="1000"/>
              <a:t>p</a:t>
            </a:r>
            <a:r>
              <a:rPr lang="hu-HU" altLang="hu-HU" sz="1000"/>
              <a:t>árpotenciál</a:t>
            </a:r>
          </a:p>
        </p:txBody>
      </p:sp>
      <p:sp>
        <p:nvSpPr>
          <p:cNvPr id="24582" name="Line 32"/>
          <p:cNvSpPr>
            <a:spLocks noChangeShapeType="1"/>
          </p:cNvSpPr>
          <p:nvPr/>
        </p:nvSpPr>
        <p:spPr bwMode="auto">
          <a:xfrm flipH="1" flipV="1">
            <a:off x="6858000" y="777875"/>
            <a:ext cx="10668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3" name="Line 33"/>
          <p:cNvSpPr>
            <a:spLocks noChangeShapeType="1"/>
          </p:cNvSpPr>
          <p:nvPr/>
        </p:nvSpPr>
        <p:spPr bwMode="auto">
          <a:xfrm flipH="1" flipV="1">
            <a:off x="6858000" y="473075"/>
            <a:ext cx="1066800" cy="152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83692" name="Group 44"/>
          <p:cNvGrpSpPr>
            <a:grpSpLocks/>
          </p:cNvGrpSpPr>
          <p:nvPr/>
        </p:nvGrpSpPr>
        <p:grpSpPr bwMode="auto">
          <a:xfrm>
            <a:off x="0" y="2686050"/>
            <a:ext cx="3846519" cy="742950"/>
            <a:chOff x="0" y="1692"/>
            <a:chExt cx="2423" cy="468"/>
          </a:xfrm>
        </p:grpSpPr>
        <p:sp>
          <p:nvSpPr>
            <p:cNvPr id="24611" name="Text Box 37"/>
            <p:cNvSpPr txBox="1">
              <a:spLocks noChangeArrowheads="1"/>
            </p:cNvSpPr>
            <p:nvPr/>
          </p:nvSpPr>
          <p:spPr bwMode="auto">
            <a:xfrm>
              <a:off x="0" y="1910"/>
              <a:ext cx="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/>
                <a:t>alapállapoti energia</a:t>
              </a:r>
            </a:p>
            <a:p>
              <a:r>
                <a:rPr lang="hu-HU" altLang="hu-HU" sz="1000"/>
                <a:t>(állandó)</a:t>
              </a:r>
            </a:p>
          </p:txBody>
        </p:sp>
        <p:sp>
          <p:nvSpPr>
            <p:cNvPr id="24612" name="Text Box 38"/>
            <p:cNvSpPr txBox="1">
              <a:spLocks noChangeArrowheads="1"/>
            </p:cNvSpPr>
            <p:nvPr/>
          </p:nvSpPr>
          <p:spPr bwMode="auto">
            <a:xfrm>
              <a:off x="1013" y="1908"/>
              <a:ext cx="14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 dirty="0"/>
                <a:t>a kristály egyensúlyának feltétele,</a:t>
              </a:r>
            </a:p>
            <a:p>
              <a:r>
                <a:rPr lang="hu-HU" altLang="hu-HU" sz="1000" dirty="0"/>
                <a:t>hogy a lineáris tagok összege = 0</a:t>
              </a:r>
            </a:p>
          </p:txBody>
        </p:sp>
        <p:sp>
          <p:nvSpPr>
            <p:cNvPr id="24613" name="Line 39"/>
            <p:cNvSpPr>
              <a:spLocks noChangeShapeType="1"/>
            </p:cNvSpPr>
            <p:nvPr/>
          </p:nvSpPr>
          <p:spPr bwMode="auto">
            <a:xfrm flipV="1">
              <a:off x="432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614" name="Line 40"/>
            <p:cNvSpPr>
              <a:spLocks noChangeShapeType="1"/>
            </p:cNvSpPr>
            <p:nvPr/>
          </p:nvSpPr>
          <p:spPr bwMode="auto">
            <a:xfrm flipV="1">
              <a:off x="1200" y="1692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3693" name="Group 45"/>
          <p:cNvGrpSpPr>
            <a:grpSpLocks/>
          </p:cNvGrpSpPr>
          <p:nvPr/>
        </p:nvGrpSpPr>
        <p:grpSpPr bwMode="auto">
          <a:xfrm>
            <a:off x="3175" y="3276600"/>
            <a:ext cx="9088438" cy="1249363"/>
            <a:chOff x="2" y="2064"/>
            <a:chExt cx="5725" cy="787"/>
          </a:xfrm>
        </p:grpSpPr>
        <p:graphicFrame>
          <p:nvGraphicFramePr>
            <p:cNvPr id="24606" name="Object 14"/>
            <p:cNvGraphicFramePr>
              <a:graphicFrameLocks noChangeAspect="1"/>
            </p:cNvGraphicFramePr>
            <p:nvPr/>
          </p:nvGraphicFramePr>
          <p:xfrm>
            <a:off x="528" y="2496"/>
            <a:ext cx="1854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59" name="Equation" r:id="rId6" imgW="2127416" imgH="438297" progId="Equation.DSMT4">
                    <p:embed/>
                  </p:oleObj>
                </mc:Choice>
                <mc:Fallback>
                  <p:oleObj name="Equation" r:id="rId6" imgW="2127416" imgH="43829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96"/>
                          <a:ext cx="1854" cy="35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4960554"/>
                </p:ext>
              </p:extLst>
            </p:nvPr>
          </p:nvGraphicFramePr>
          <p:xfrm>
            <a:off x="2784" y="2465"/>
            <a:ext cx="294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0" name="Equation" r:id="rId8" imgW="3377880" imgH="444240" progId="Equation.3">
                    <p:embed/>
                  </p:oleObj>
                </mc:Choice>
                <mc:Fallback>
                  <p:oleObj name="Equation" r:id="rId8" imgW="3377880" imgH="4442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465"/>
                          <a:ext cx="2943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8" name="Text Box 41"/>
            <p:cNvSpPr txBox="1">
              <a:spLocks noChangeArrowheads="1"/>
            </p:cNvSpPr>
            <p:nvPr/>
          </p:nvSpPr>
          <p:spPr bwMode="auto">
            <a:xfrm>
              <a:off x="2" y="2275"/>
              <a:ext cx="18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/>
                <a:t>Az energia harmonikus közelítésben:</a:t>
              </a:r>
            </a:p>
          </p:txBody>
        </p:sp>
        <p:sp>
          <p:nvSpPr>
            <p:cNvPr id="24609" name="Text Box 42"/>
            <p:cNvSpPr txBox="1">
              <a:spLocks noChangeArrowheads="1"/>
            </p:cNvSpPr>
            <p:nvPr/>
          </p:nvSpPr>
          <p:spPr bwMode="auto">
            <a:xfrm>
              <a:off x="3696" y="2064"/>
              <a:ext cx="79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 dirty="0"/>
                <a:t>dinamikus mátrix </a:t>
              </a:r>
            </a:p>
          </p:txBody>
        </p:sp>
        <p:sp>
          <p:nvSpPr>
            <p:cNvPr id="24610" name="Line 43"/>
            <p:cNvSpPr>
              <a:spLocks noChangeShapeType="1"/>
            </p:cNvSpPr>
            <p:nvPr/>
          </p:nvSpPr>
          <p:spPr bwMode="auto">
            <a:xfrm flipH="1">
              <a:off x="3312" y="220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587" name="Line 21"/>
          <p:cNvSpPr>
            <a:spLocks noChangeShapeType="1"/>
          </p:cNvSpPr>
          <p:nvPr/>
        </p:nvSpPr>
        <p:spPr bwMode="auto">
          <a:xfrm flipH="1" flipV="1">
            <a:off x="7010400" y="473075"/>
            <a:ext cx="914400" cy="15240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8" name="Line 22"/>
          <p:cNvSpPr>
            <a:spLocks noChangeShapeType="1"/>
          </p:cNvSpPr>
          <p:nvPr/>
        </p:nvSpPr>
        <p:spPr bwMode="auto">
          <a:xfrm flipH="1" flipV="1">
            <a:off x="6858000" y="930275"/>
            <a:ext cx="1066800" cy="10668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5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72897"/>
              </p:ext>
            </p:extLst>
          </p:nvPr>
        </p:nvGraphicFramePr>
        <p:xfrm>
          <a:off x="6324600" y="777875"/>
          <a:ext cx="4905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1" name="Equation" r:id="rId10" imgW="349416" imgH="196948" progId="Equation.3">
                  <p:embed/>
                </p:oleObj>
              </mc:Choice>
              <mc:Fallback>
                <p:oleObj name="Equation" r:id="rId10" imgW="349416" imgH="196948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77875"/>
                        <a:ext cx="4905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Line 23"/>
          <p:cNvSpPr>
            <a:spLocks noChangeShapeType="1"/>
          </p:cNvSpPr>
          <p:nvPr/>
        </p:nvSpPr>
        <p:spPr bwMode="auto">
          <a:xfrm flipH="1" flipV="1">
            <a:off x="6858000" y="473075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1" name="Line 24"/>
          <p:cNvSpPr>
            <a:spLocks noChangeShapeType="1"/>
          </p:cNvSpPr>
          <p:nvPr/>
        </p:nvSpPr>
        <p:spPr bwMode="auto">
          <a:xfrm flipH="1" flipV="1">
            <a:off x="6858000" y="777875"/>
            <a:ext cx="9525" cy="171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5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98123"/>
              </p:ext>
            </p:extLst>
          </p:nvPr>
        </p:nvGraphicFramePr>
        <p:xfrm>
          <a:off x="6934200" y="196850"/>
          <a:ext cx="5429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2" name="Egyenlet" r:id="rId12" imgW="387405" imgH="196948" progId="Equation.3">
                  <p:embed/>
                </p:oleObj>
              </mc:Choice>
              <mc:Fallback>
                <p:oleObj name="Egyenlet" r:id="rId12" imgW="387405" imgH="196948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6850"/>
                        <a:ext cx="5429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Text Box 52"/>
          <p:cNvSpPr txBox="1">
            <a:spLocks noChangeArrowheads="1"/>
          </p:cNvSpPr>
          <p:nvPr/>
        </p:nvSpPr>
        <p:spPr bwMode="auto">
          <a:xfrm>
            <a:off x="7146925" y="13874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>
                <a:solidFill>
                  <a:schemeClr val="accent2"/>
                </a:solidFill>
              </a:rPr>
              <a:t>R</a:t>
            </a:r>
            <a:endParaRPr lang="en-US" altLang="hu-HU" sz="1400">
              <a:solidFill>
                <a:schemeClr val="accent2"/>
              </a:solidFill>
            </a:endParaRPr>
          </a:p>
        </p:txBody>
      </p:sp>
      <p:sp>
        <p:nvSpPr>
          <p:cNvPr id="24594" name="Text Box 53"/>
          <p:cNvSpPr txBox="1">
            <a:spLocks noChangeArrowheads="1"/>
          </p:cNvSpPr>
          <p:nvPr/>
        </p:nvSpPr>
        <p:spPr bwMode="auto">
          <a:xfrm>
            <a:off x="7391400" y="9302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>
                <a:solidFill>
                  <a:schemeClr val="accent2"/>
                </a:solidFill>
              </a:rPr>
              <a:t>R</a:t>
            </a:r>
            <a:r>
              <a:rPr lang="en-US" altLang="hu-HU" sz="1400">
                <a:solidFill>
                  <a:schemeClr val="accent2"/>
                </a:solidFill>
              </a:rPr>
              <a:t>’</a:t>
            </a:r>
          </a:p>
        </p:txBody>
      </p:sp>
      <p:sp>
        <p:nvSpPr>
          <p:cNvPr id="24595" name="Text Box 54"/>
          <p:cNvSpPr txBox="1">
            <a:spLocks noChangeArrowheads="1"/>
          </p:cNvSpPr>
          <p:nvPr/>
        </p:nvSpPr>
        <p:spPr bwMode="auto">
          <a:xfrm>
            <a:off x="7543800" y="1311275"/>
            <a:ext cx="496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/>
              <a:t>r(R’)</a:t>
            </a:r>
          </a:p>
        </p:txBody>
      </p:sp>
      <p:sp>
        <p:nvSpPr>
          <p:cNvPr id="24596" name="Text Box 55"/>
          <p:cNvSpPr txBox="1">
            <a:spLocks noChangeArrowheads="1"/>
          </p:cNvSpPr>
          <p:nvPr/>
        </p:nvSpPr>
        <p:spPr bwMode="auto">
          <a:xfrm>
            <a:off x="7299325" y="1649413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/>
              <a:t>r(R)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7113" y="1544638"/>
            <a:ext cx="6521508" cy="1216025"/>
            <a:chOff x="527113" y="1544638"/>
            <a:chExt cx="6521508" cy="12160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3706" name="Object 5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0597876"/>
                    </p:ext>
                  </p:extLst>
                </p:nvPr>
              </p:nvGraphicFramePr>
              <p:xfrm>
                <a:off x="527113" y="1544638"/>
                <a:ext cx="5316537" cy="12160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963" name="Equation" r:id="rId14" imgW="3848040" imgH="952200" progId="Equation.3">
                        <p:embed/>
                      </p:oleObj>
                    </mc:Choice>
                    <mc:Fallback>
                      <p:oleObj name="Equation" r:id="rId14" imgW="3848040" imgH="952200" progId="Equation.3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113" y="1544638"/>
                              <a:ext cx="5316537" cy="12160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3706" name="Object 5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0597876"/>
                    </p:ext>
                  </p:extLst>
                </p:nvPr>
              </p:nvGraphicFramePr>
              <p:xfrm>
                <a:off x="527113" y="1544638"/>
                <a:ext cx="5316537" cy="12160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843" name="Equation" r:id="rId16" imgW="3848040" imgH="952200" progId="Equation.3">
                        <p:embed/>
                      </p:oleObj>
                    </mc:Choice>
                    <mc:Fallback>
                      <p:oleObj name="Equation" r:id="rId16" imgW="3848040" imgH="952200" progId="Equation.3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113" y="1544638"/>
                              <a:ext cx="5316537" cy="12160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2209800"/>
                  <a:ext cx="11812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hu-H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hu-HU" b="1" i="0" smtClean="0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hu-HU" dirty="0"/>
                    <a:t>u(R)-u(R’)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2209800"/>
                  <a:ext cx="1181221" cy="2769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222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4419600" y="2232754"/>
              <a:ext cx="152638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 dirty="0"/>
                <a:t>Relatív elmozdulások: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678362"/>
            <a:ext cx="9067800" cy="2179638"/>
            <a:chOff x="0" y="4678362"/>
            <a:chExt cx="9067800" cy="2179638"/>
          </a:xfrm>
        </p:grpSpPr>
        <p:grpSp>
          <p:nvGrpSpPr>
            <p:cNvPr id="283697" name="Group 49"/>
            <p:cNvGrpSpPr>
              <a:grpSpLocks/>
            </p:cNvGrpSpPr>
            <p:nvPr/>
          </p:nvGrpSpPr>
          <p:grpSpPr bwMode="auto">
            <a:xfrm>
              <a:off x="0" y="4678362"/>
              <a:ext cx="9067800" cy="2179638"/>
              <a:chOff x="0" y="2947"/>
              <a:chExt cx="5712" cy="1373"/>
            </a:xfrm>
          </p:grpSpPr>
          <p:sp>
            <p:nvSpPr>
              <p:cNvPr id="24598" name="Text Box 47"/>
              <p:cNvSpPr txBox="1">
                <a:spLocks noChangeArrowheads="1"/>
              </p:cNvSpPr>
              <p:nvPr/>
            </p:nvSpPr>
            <p:spPr bwMode="auto">
              <a:xfrm>
                <a:off x="2208" y="3218"/>
                <a:ext cx="350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dirty="0">
                    <a:sym typeface="Symbol" pitchFamily="18" charset="2"/>
                  </a:rPr>
                  <a:t>Harmonikus közelítésből:                       és                      energiája azonos</a:t>
                </a:r>
                <a:endParaRPr lang="hu-HU" altLang="hu-HU" sz="1000" dirty="0"/>
              </a:p>
            </p:txBody>
          </p:sp>
          <p:graphicFrame>
            <p:nvGraphicFramePr>
              <p:cNvPr id="24599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2169883"/>
                  </p:ext>
                </p:extLst>
              </p:nvPr>
            </p:nvGraphicFramePr>
            <p:xfrm>
              <a:off x="528" y="3216"/>
              <a:ext cx="1203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" name="Egyenlet" r:id="rId19" imgW="1377784" imgH="234755" progId="Equation.3">
                      <p:embed/>
                    </p:oleObj>
                  </mc:Choice>
                  <mc:Fallback>
                    <p:oleObj name="Egyenlet" r:id="rId19" imgW="1377784" imgH="234755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216"/>
                            <a:ext cx="1203" cy="194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00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4778968"/>
                  </p:ext>
                </p:extLst>
              </p:nvPr>
            </p:nvGraphicFramePr>
            <p:xfrm>
              <a:off x="4229" y="3218"/>
              <a:ext cx="475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5" name="Egyenlet" r:id="rId21" imgW="539805" imgH="196948" progId="Equation.3">
                      <p:embed/>
                    </p:oleObj>
                  </mc:Choice>
                  <mc:Fallback>
                    <p:oleObj name="Egyenlet" r:id="rId21" imgW="539805" imgH="196948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9" y="3218"/>
                            <a:ext cx="475" cy="1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0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6447755"/>
                  </p:ext>
                </p:extLst>
              </p:nvPr>
            </p:nvGraphicFramePr>
            <p:xfrm>
              <a:off x="528" y="3825"/>
              <a:ext cx="68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6" name="Egyenlet" r:id="rId23" imgW="780995" imgH="349055" progId="Equation.3">
                      <p:embed/>
                    </p:oleObj>
                  </mc:Choice>
                  <mc:Fallback>
                    <p:oleObj name="Egyenlet" r:id="rId23" imgW="780995" imgH="349055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825"/>
                            <a:ext cx="684" cy="284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02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9321247"/>
                  </p:ext>
                </p:extLst>
              </p:nvPr>
            </p:nvGraphicFramePr>
            <p:xfrm>
              <a:off x="2256" y="3965"/>
              <a:ext cx="3212" cy="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7" name="Egyenlet" r:id="rId25" imgW="3689405" imgH="438297" progId="Equation.3">
                      <p:embed/>
                    </p:oleObj>
                  </mc:Choice>
                  <mc:Fallback>
                    <p:oleObj name="Egyenlet" r:id="rId25" imgW="3689405" imgH="438297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965"/>
                            <a:ext cx="3212" cy="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03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0175456"/>
                  </p:ext>
                </p:extLst>
              </p:nvPr>
            </p:nvGraphicFramePr>
            <p:xfrm>
              <a:off x="3605" y="3218"/>
              <a:ext cx="309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8" name="Egyenlet" r:id="rId27" imgW="349416" imgH="196948" progId="Equation.3">
                      <p:embed/>
                    </p:oleObj>
                  </mc:Choice>
                  <mc:Fallback>
                    <p:oleObj name="Egyenlet" r:id="rId27" imgW="349416" imgH="196948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3218"/>
                            <a:ext cx="309" cy="1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604" name="Text Box 46"/>
              <p:cNvSpPr txBox="1">
                <a:spLocks noChangeArrowheads="1"/>
              </p:cNvSpPr>
              <p:nvPr/>
            </p:nvSpPr>
            <p:spPr bwMode="auto">
              <a:xfrm>
                <a:off x="0" y="2947"/>
                <a:ext cx="168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dirty="0"/>
                  <a:t>A dinamikus mátrix tulajdonságai:</a:t>
                </a:r>
              </a:p>
            </p:txBody>
          </p:sp>
          <p:sp>
            <p:nvSpPr>
              <p:cNvPr id="24605" name="Text Box 48"/>
              <p:cNvSpPr txBox="1">
                <a:spLocks noChangeArrowheads="1"/>
              </p:cNvSpPr>
              <p:nvPr/>
            </p:nvSpPr>
            <p:spPr bwMode="auto">
              <a:xfrm>
                <a:off x="2208" y="3792"/>
                <a:ext cx="33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>
                    <a:sym typeface="Symbol" pitchFamily="18" charset="2"/>
                  </a:rPr>
                  <a:t>Az energia független a kristály térbeli pozíciójától</a:t>
                </a:r>
                <a:endParaRPr lang="hu-HU" altLang="hu-HU" sz="1000"/>
              </a:p>
            </p:txBody>
          </p:sp>
        </p:grpSp>
        <p:graphicFrame>
          <p:nvGraphicFramePr>
            <p:cNvPr id="4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39686"/>
                </p:ext>
              </p:extLst>
            </p:nvPr>
          </p:nvGraphicFramePr>
          <p:xfrm>
            <a:off x="3568700" y="5540375"/>
            <a:ext cx="1936750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9" name="Equation" r:id="rId29" imgW="1396800" imgH="253800" progId="Equation.3">
                    <p:embed/>
                  </p:oleObj>
                </mc:Choice>
                <mc:Fallback>
                  <p:oleObj name="Equation" r:id="rId29" imgW="1396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700" y="5540375"/>
                          <a:ext cx="1936750" cy="33178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Bent-Up Arrow 4"/>
            <p:cNvSpPr/>
            <p:nvPr/>
          </p:nvSpPr>
          <p:spPr bwMode="auto">
            <a:xfrm rot="5400000">
              <a:off x="2705862" y="5308366"/>
              <a:ext cx="409956" cy="731520"/>
            </a:xfrm>
            <a:prstGeom prst="bentUpArrow">
              <a:avLst>
                <a:gd name="adj1" fmla="val 25000"/>
                <a:gd name="adj2" fmla="val 40909"/>
                <a:gd name="adj3" fmla="val 25000"/>
              </a:avLst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altLang="hu-HU" sz="1600" u="sng">
                <a:solidFill>
                  <a:schemeClr val="tx1"/>
                </a:solidFill>
                <a:effectLst/>
              </a:rPr>
              <a:t>3 dimenziós, egyatomos kristály </a:t>
            </a:r>
            <a:endParaRPr lang="en-US" altLang="hu-HU" sz="1600" u="sng">
              <a:solidFill>
                <a:schemeClr val="tx1"/>
              </a:solidFill>
              <a:effectLst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457200"/>
            <a:ext cx="1360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/>
              <a:t>Mozgásegyenlet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14475" y="465138"/>
          <a:ext cx="44529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" name="Egyenlet" r:id="rId4" imgW="3219395" imgH="514350" progId="Equation.3">
                  <p:embed/>
                </p:oleObj>
              </mc:Choice>
              <mc:Fallback>
                <p:oleObj name="Egyenlet" r:id="rId4" imgW="3219395" imgH="5143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65138"/>
                        <a:ext cx="44529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8"/>
          <p:cNvGraphicFramePr>
            <a:graphicFrameLocks noChangeAspect="1"/>
          </p:cNvGraphicFramePr>
          <p:nvPr/>
        </p:nvGraphicFramePr>
        <p:xfrm>
          <a:off x="6200775" y="19050"/>
          <a:ext cx="29432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" name="Egyenlet" r:id="rId6" imgW="2127416" imgH="438297" progId="Equation.3">
                  <p:embed/>
                </p:oleObj>
              </mc:Choice>
              <mc:Fallback>
                <p:oleObj name="Egyenlet" r:id="rId6" imgW="2127416" imgH="438297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19050"/>
                        <a:ext cx="29432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39"/>
          <p:cNvGraphicFramePr>
            <a:graphicFrameLocks noChangeAspect="1"/>
          </p:cNvGraphicFramePr>
          <p:nvPr/>
        </p:nvGraphicFramePr>
        <p:xfrm>
          <a:off x="1827213" y="1219200"/>
          <a:ext cx="29622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2" name="Equation" r:id="rId8" imgW="2139784" imgH="501601" progId="Equation.3">
                  <p:embed/>
                </p:oleObj>
              </mc:Choice>
              <mc:Fallback>
                <p:oleObj name="Equation" r:id="rId8" imgW="2139784" imgH="5016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219200"/>
                        <a:ext cx="2962275" cy="642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1" name="Group 71"/>
          <p:cNvGrpSpPr>
            <a:grpSpLocks/>
          </p:cNvGrpSpPr>
          <p:nvPr/>
        </p:nvGrpSpPr>
        <p:grpSpPr bwMode="auto">
          <a:xfrm>
            <a:off x="0" y="2139950"/>
            <a:ext cx="2049463" cy="717550"/>
            <a:chOff x="0" y="1248"/>
            <a:chExt cx="1291" cy="452"/>
          </a:xfrm>
        </p:grpSpPr>
        <p:sp>
          <p:nvSpPr>
            <p:cNvPr id="26680" name="Text Box 14"/>
            <p:cNvSpPr txBox="1">
              <a:spLocks noChangeArrowheads="1"/>
            </p:cNvSpPr>
            <p:nvPr/>
          </p:nvSpPr>
          <p:spPr bwMode="auto">
            <a:xfrm>
              <a:off x="0" y="1248"/>
              <a:ext cx="1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/>
                <a:t>Síkhullám próbafüggvény</a:t>
              </a:r>
            </a:p>
          </p:txBody>
        </p:sp>
        <p:graphicFrame>
          <p:nvGraphicFramePr>
            <p:cNvPr id="26681" name="Object 5"/>
            <p:cNvGraphicFramePr>
              <a:graphicFrameLocks noChangeAspect="1"/>
            </p:cNvGraphicFramePr>
            <p:nvPr/>
          </p:nvGraphicFramePr>
          <p:xfrm>
            <a:off x="96" y="1488"/>
            <a:ext cx="1105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3" name="Egyenlet" r:id="rId10" imgW="1263816" imgH="260252" progId="Equation.3">
                    <p:embed/>
                  </p:oleObj>
                </mc:Choice>
                <mc:Fallback>
                  <p:oleObj name="Egyenlet" r:id="rId10" imgW="1263816" imgH="260252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488"/>
                          <a:ext cx="1105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3220"/>
              </p:ext>
            </p:extLst>
          </p:nvPr>
        </p:nvGraphicFramePr>
        <p:xfrm>
          <a:off x="381000" y="3130550"/>
          <a:ext cx="13160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4" name="Egyenlet" r:id="rId12" imgW="946205" imgH="285750" progId="Equation.3">
                  <p:embed/>
                </p:oleObj>
              </mc:Choice>
              <mc:Fallback>
                <p:oleObj name="Egyenlet" r:id="rId12" imgW="946205" imgH="2857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30550"/>
                        <a:ext cx="1316038" cy="368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2" name="Group 72"/>
          <p:cNvGrpSpPr>
            <a:grpSpLocks/>
          </p:cNvGrpSpPr>
          <p:nvPr/>
        </p:nvGrpSpPr>
        <p:grpSpPr bwMode="auto">
          <a:xfrm>
            <a:off x="2286000" y="3054350"/>
            <a:ext cx="6648450" cy="1136650"/>
            <a:chOff x="1440" y="1824"/>
            <a:chExt cx="4188" cy="716"/>
          </a:xfrm>
        </p:grpSpPr>
        <p:graphicFrame>
          <p:nvGraphicFramePr>
            <p:cNvPr id="26676" name="Object 8"/>
            <p:cNvGraphicFramePr>
              <a:graphicFrameLocks noChangeAspect="1"/>
            </p:cNvGraphicFramePr>
            <p:nvPr/>
          </p:nvGraphicFramePr>
          <p:xfrm>
            <a:off x="3936" y="2304"/>
            <a:ext cx="828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5" name="Egyenlet" r:id="rId14" imgW="946205" imgH="234755" progId="Equation.3">
                    <p:embed/>
                  </p:oleObj>
                </mc:Choice>
                <mc:Fallback>
                  <p:oleObj name="Egyenlet" r:id="rId14" imgW="946205" imgH="23475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304"/>
                          <a:ext cx="828" cy="19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7" name="Object 16"/>
            <p:cNvGraphicFramePr>
              <a:graphicFrameLocks noChangeAspect="1"/>
            </p:cNvGraphicFramePr>
            <p:nvPr/>
          </p:nvGraphicFramePr>
          <p:xfrm>
            <a:off x="1440" y="1824"/>
            <a:ext cx="4101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6" name="Equation" r:id="rId16" imgW="4705405" imgH="463355" progId="Equation.3">
                    <p:embed/>
                  </p:oleObj>
                </mc:Choice>
                <mc:Fallback>
                  <p:oleObj name="Equation" r:id="rId16" imgW="4705405" imgH="463355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824"/>
                          <a:ext cx="4101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8" name="Object 11"/>
            <p:cNvGraphicFramePr>
              <a:graphicFrameLocks noChangeAspect="1"/>
            </p:cNvGraphicFramePr>
            <p:nvPr/>
          </p:nvGraphicFramePr>
          <p:xfrm>
            <a:off x="4944" y="2256"/>
            <a:ext cx="68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" name="Egyenlet" r:id="rId18" imgW="780995" imgH="349055" progId="Equation.3">
                    <p:embed/>
                  </p:oleObj>
                </mc:Choice>
                <mc:Fallback>
                  <p:oleObj name="Egyenlet" r:id="rId18" imgW="780995" imgH="34905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2256"/>
                          <a:ext cx="684" cy="28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79" name="Text Box 41"/>
            <p:cNvSpPr txBox="1">
              <a:spLocks noChangeArrowheads="1"/>
            </p:cNvSpPr>
            <p:nvPr/>
          </p:nvSpPr>
          <p:spPr bwMode="auto">
            <a:xfrm>
              <a:off x="2736" y="2304"/>
              <a:ext cx="12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/>
                <a:t>felhasználtuk hogy:</a:t>
              </a:r>
            </a:p>
          </p:txBody>
        </p:sp>
      </p:grpSp>
      <p:grpSp>
        <p:nvGrpSpPr>
          <p:cNvPr id="317498" name="Group 58"/>
          <p:cNvGrpSpPr>
            <a:grpSpLocks/>
          </p:cNvGrpSpPr>
          <p:nvPr/>
        </p:nvGrpSpPr>
        <p:grpSpPr bwMode="auto">
          <a:xfrm>
            <a:off x="0" y="4267200"/>
            <a:ext cx="4800600" cy="2257425"/>
            <a:chOff x="0" y="2177"/>
            <a:chExt cx="3024" cy="1422"/>
          </a:xfrm>
        </p:grpSpPr>
        <p:sp>
          <p:nvSpPr>
            <p:cNvPr id="26671" name="Text Box 43"/>
            <p:cNvSpPr txBox="1">
              <a:spLocks noChangeArrowheads="1"/>
            </p:cNvSpPr>
            <p:nvPr/>
          </p:nvSpPr>
          <p:spPr bwMode="auto">
            <a:xfrm>
              <a:off x="0" y="2179"/>
              <a:ext cx="302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dirty="0"/>
                <a:t>Mivel                szimmetrikus és valós (általánosan: hermitikus)</a:t>
              </a:r>
            </a:p>
          </p:txBody>
        </p:sp>
        <p:graphicFrame>
          <p:nvGraphicFramePr>
            <p:cNvPr id="26672" name="Object 18"/>
            <p:cNvGraphicFramePr>
              <a:graphicFrameLocks noChangeAspect="1"/>
            </p:cNvGraphicFramePr>
            <p:nvPr/>
          </p:nvGraphicFramePr>
          <p:xfrm>
            <a:off x="192" y="2497"/>
            <a:ext cx="1338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8" name="Egyenlet" r:id="rId20" imgW="1530184" imgH="234755" progId="Equation.3">
                    <p:embed/>
                  </p:oleObj>
                </mc:Choice>
                <mc:Fallback>
                  <p:oleObj name="Egyenlet" r:id="rId20" imgW="1530184" imgH="234755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97"/>
                          <a:ext cx="1338" cy="191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3" name="Object 19"/>
            <p:cNvGraphicFramePr>
              <a:graphicFrameLocks noChangeAspect="1"/>
            </p:cNvGraphicFramePr>
            <p:nvPr/>
          </p:nvGraphicFramePr>
          <p:xfrm>
            <a:off x="260" y="2912"/>
            <a:ext cx="940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9" name="Egyenlet" r:id="rId22" imgW="1072984" imgH="438297" progId="Equation.3">
                    <p:embed/>
                  </p:oleObj>
                </mc:Choice>
                <mc:Fallback>
                  <p:oleObj name="Egyenlet" r:id="rId22" imgW="1072984" imgH="438297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" y="2912"/>
                          <a:ext cx="940" cy="35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4" name="Object 20"/>
            <p:cNvGraphicFramePr>
              <a:graphicFrameLocks noChangeAspect="1"/>
            </p:cNvGraphicFramePr>
            <p:nvPr/>
          </p:nvGraphicFramePr>
          <p:xfrm>
            <a:off x="253" y="3408"/>
            <a:ext cx="99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0" name="Egyenlet" r:id="rId24" imgW="1136595" imgH="234755" progId="Equation.3">
                    <p:embed/>
                  </p:oleObj>
                </mc:Choice>
                <mc:Fallback>
                  <p:oleObj name="Egyenlet" r:id="rId24" imgW="1136595" imgH="234755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3408"/>
                          <a:ext cx="99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5" name="Object 42"/>
            <p:cNvGraphicFramePr>
              <a:graphicFrameLocks noChangeAspect="1"/>
            </p:cNvGraphicFramePr>
            <p:nvPr/>
          </p:nvGraphicFramePr>
          <p:xfrm>
            <a:off x="384" y="2177"/>
            <a:ext cx="28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1" name="Egyenlet" r:id="rId26" imgW="336605" imgH="234755" progId="Equation.3">
                    <p:embed/>
                  </p:oleObj>
                </mc:Choice>
                <mc:Fallback>
                  <p:oleObj name="Egyenlet" r:id="rId26" imgW="336605" imgH="234755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177"/>
                          <a:ext cx="28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03" name="Group 63"/>
          <p:cNvGrpSpPr>
            <a:grpSpLocks/>
          </p:cNvGrpSpPr>
          <p:nvPr/>
        </p:nvGrpSpPr>
        <p:grpSpPr bwMode="auto">
          <a:xfrm>
            <a:off x="2667000" y="4572000"/>
            <a:ext cx="6400800" cy="2133600"/>
            <a:chOff x="1680" y="2736"/>
            <a:chExt cx="4032" cy="1344"/>
          </a:xfrm>
        </p:grpSpPr>
        <p:sp>
          <p:nvSpPr>
            <p:cNvPr id="26642" name="Text Box 47"/>
            <p:cNvSpPr txBox="1">
              <a:spLocks noChangeArrowheads="1"/>
            </p:cNvSpPr>
            <p:nvPr/>
          </p:nvSpPr>
          <p:spPr bwMode="auto">
            <a:xfrm>
              <a:off x="3024" y="2755"/>
              <a:ext cx="2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/>
                <a:t>polarizáció</a:t>
              </a:r>
            </a:p>
          </p:txBody>
        </p:sp>
        <p:grpSp>
          <p:nvGrpSpPr>
            <p:cNvPr id="26643" name="Group 62"/>
            <p:cNvGrpSpPr>
              <a:grpSpLocks/>
            </p:cNvGrpSpPr>
            <p:nvPr/>
          </p:nvGrpSpPr>
          <p:grpSpPr bwMode="auto">
            <a:xfrm>
              <a:off x="1680" y="2736"/>
              <a:ext cx="4032" cy="1344"/>
              <a:chOff x="1680" y="2736"/>
              <a:chExt cx="4032" cy="1344"/>
            </a:xfrm>
          </p:grpSpPr>
          <p:grpSp>
            <p:nvGrpSpPr>
              <p:cNvPr id="26644" name="Group 21"/>
              <p:cNvGrpSpPr>
                <a:grpSpLocks/>
              </p:cNvGrpSpPr>
              <p:nvPr/>
            </p:nvGrpSpPr>
            <p:grpSpPr bwMode="auto">
              <a:xfrm>
                <a:off x="4222" y="3004"/>
                <a:ext cx="1490" cy="1076"/>
                <a:chOff x="3800" y="2805"/>
                <a:chExt cx="1490" cy="1076"/>
              </a:xfrm>
            </p:grpSpPr>
            <p:grpSp>
              <p:nvGrpSpPr>
                <p:cNvPr id="26655" name="Group 22"/>
                <p:cNvGrpSpPr>
                  <a:grpSpLocks/>
                </p:cNvGrpSpPr>
                <p:nvPr/>
              </p:nvGrpSpPr>
              <p:grpSpPr bwMode="auto">
                <a:xfrm>
                  <a:off x="3800" y="2805"/>
                  <a:ext cx="1490" cy="1076"/>
                  <a:chOff x="3800" y="2805"/>
                  <a:chExt cx="1490" cy="1076"/>
                </a:xfrm>
              </p:grpSpPr>
              <p:grpSp>
                <p:nvGrpSpPr>
                  <p:cNvPr id="2665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800" y="2805"/>
                    <a:ext cx="1490" cy="1016"/>
                    <a:chOff x="3800" y="2805"/>
                    <a:chExt cx="1490" cy="1016"/>
                  </a:xfrm>
                </p:grpSpPr>
                <p:grpSp>
                  <p:nvGrpSpPr>
                    <p:cNvPr id="26661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6" y="2832"/>
                      <a:ext cx="1104" cy="912"/>
                      <a:chOff x="3936" y="2832"/>
                      <a:chExt cx="1104" cy="912"/>
                    </a:xfrm>
                  </p:grpSpPr>
                  <p:grpSp>
                    <p:nvGrpSpPr>
                      <p:cNvPr id="26664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6" y="2832"/>
                        <a:ext cx="1104" cy="912"/>
                        <a:chOff x="3936" y="768"/>
                        <a:chExt cx="1104" cy="912"/>
                      </a:xfrm>
                    </p:grpSpPr>
                    <p:sp>
                      <p:nvSpPr>
                        <p:cNvPr id="26669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32" y="768"/>
                          <a:ext cx="0" cy="9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70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584"/>
                          <a:ext cx="110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6665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2976"/>
                        <a:ext cx="0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" y="2994"/>
                        <a:ext cx="972" cy="650"/>
                      </a:xfrm>
                      <a:custGeom>
                        <a:avLst/>
                        <a:gdLst>
                          <a:gd name="T0" fmla="*/ 0 w 972"/>
                          <a:gd name="T1" fmla="*/ 650 h 650"/>
                          <a:gd name="T2" fmla="*/ 240 w 972"/>
                          <a:gd name="T3" fmla="*/ 290 h 650"/>
                          <a:gd name="T4" fmla="*/ 480 w 972"/>
                          <a:gd name="T5" fmla="*/ 56 h 650"/>
                          <a:gd name="T6" fmla="*/ 678 w 972"/>
                          <a:gd name="T7" fmla="*/ 8 h 650"/>
                          <a:gd name="T8" fmla="*/ 858 w 972"/>
                          <a:gd name="T9" fmla="*/ 104 h 650"/>
                          <a:gd name="T10" fmla="*/ 972 w 972"/>
                          <a:gd name="T11" fmla="*/ 272 h 65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972" h="650">
                            <a:moveTo>
                              <a:pt x="0" y="650"/>
                            </a:moveTo>
                            <a:cubicBezTo>
                              <a:pt x="40" y="590"/>
                              <a:pt x="160" y="389"/>
                              <a:pt x="240" y="290"/>
                            </a:cubicBezTo>
                            <a:cubicBezTo>
                              <a:pt x="320" y="191"/>
                              <a:pt x="407" y="103"/>
                              <a:pt x="480" y="56"/>
                            </a:cubicBezTo>
                            <a:cubicBezTo>
                              <a:pt x="553" y="9"/>
                              <a:pt x="615" y="0"/>
                              <a:pt x="678" y="8"/>
                            </a:cubicBezTo>
                            <a:cubicBezTo>
                              <a:pt x="741" y="16"/>
                              <a:pt x="809" y="60"/>
                              <a:pt x="858" y="104"/>
                            </a:cubicBezTo>
                            <a:cubicBezTo>
                              <a:pt x="907" y="148"/>
                              <a:pt x="948" y="237"/>
                              <a:pt x="972" y="272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CC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7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3234"/>
                        <a:ext cx="972" cy="422"/>
                      </a:xfrm>
                      <a:custGeom>
                        <a:avLst/>
                        <a:gdLst>
                          <a:gd name="T0" fmla="*/ 0 w 972"/>
                          <a:gd name="T1" fmla="*/ 422 h 650"/>
                          <a:gd name="T2" fmla="*/ 240 w 972"/>
                          <a:gd name="T3" fmla="*/ 188 h 650"/>
                          <a:gd name="T4" fmla="*/ 480 w 972"/>
                          <a:gd name="T5" fmla="*/ 36 h 650"/>
                          <a:gd name="T6" fmla="*/ 678 w 972"/>
                          <a:gd name="T7" fmla="*/ 5 h 650"/>
                          <a:gd name="T8" fmla="*/ 858 w 972"/>
                          <a:gd name="T9" fmla="*/ 68 h 650"/>
                          <a:gd name="T10" fmla="*/ 972 w 972"/>
                          <a:gd name="T11" fmla="*/ 177 h 65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972" h="650">
                            <a:moveTo>
                              <a:pt x="0" y="650"/>
                            </a:moveTo>
                            <a:cubicBezTo>
                              <a:pt x="40" y="590"/>
                              <a:pt x="160" y="389"/>
                              <a:pt x="240" y="290"/>
                            </a:cubicBezTo>
                            <a:cubicBezTo>
                              <a:pt x="320" y="191"/>
                              <a:pt x="407" y="103"/>
                              <a:pt x="480" y="56"/>
                            </a:cubicBezTo>
                            <a:cubicBezTo>
                              <a:pt x="553" y="9"/>
                              <a:pt x="615" y="0"/>
                              <a:pt x="678" y="8"/>
                            </a:cubicBezTo>
                            <a:cubicBezTo>
                              <a:pt x="741" y="16"/>
                              <a:pt x="809" y="60"/>
                              <a:pt x="858" y="104"/>
                            </a:cubicBezTo>
                            <a:cubicBezTo>
                              <a:pt x="907" y="148"/>
                              <a:pt x="948" y="237"/>
                              <a:pt x="972" y="272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CC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" y="3324"/>
                        <a:ext cx="972" cy="336"/>
                      </a:xfrm>
                      <a:custGeom>
                        <a:avLst/>
                        <a:gdLst>
                          <a:gd name="T0" fmla="*/ 0 w 972"/>
                          <a:gd name="T1" fmla="*/ 326 h 650"/>
                          <a:gd name="T2" fmla="*/ 240 w 972"/>
                          <a:gd name="T3" fmla="*/ 145 h 650"/>
                          <a:gd name="T4" fmla="*/ 480 w 972"/>
                          <a:gd name="T5" fmla="*/ 28 h 650"/>
                          <a:gd name="T6" fmla="*/ 678 w 972"/>
                          <a:gd name="T7" fmla="*/ 4 h 650"/>
                          <a:gd name="T8" fmla="*/ 858 w 972"/>
                          <a:gd name="T9" fmla="*/ 52 h 650"/>
                          <a:gd name="T10" fmla="*/ 972 w 972"/>
                          <a:gd name="T11" fmla="*/ 136 h 65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972" h="650">
                            <a:moveTo>
                              <a:pt x="0" y="650"/>
                            </a:moveTo>
                            <a:cubicBezTo>
                              <a:pt x="40" y="590"/>
                              <a:pt x="160" y="389"/>
                              <a:pt x="240" y="290"/>
                            </a:cubicBezTo>
                            <a:cubicBezTo>
                              <a:pt x="320" y="191"/>
                              <a:pt x="407" y="103"/>
                              <a:pt x="480" y="56"/>
                            </a:cubicBezTo>
                            <a:cubicBezTo>
                              <a:pt x="553" y="9"/>
                              <a:pt x="615" y="0"/>
                              <a:pt x="678" y="8"/>
                            </a:cubicBezTo>
                            <a:cubicBezTo>
                              <a:pt x="741" y="16"/>
                              <a:pt x="809" y="60"/>
                              <a:pt x="858" y="104"/>
                            </a:cubicBezTo>
                            <a:cubicBezTo>
                              <a:pt x="907" y="148"/>
                              <a:pt x="948" y="237"/>
                              <a:pt x="972" y="272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CC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6662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94" y="3590"/>
                      <a:ext cx="19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hu-HU" altLang="hu-HU" sz="1800" b="0">
                          <a:sym typeface="Symbol" pitchFamily="18" charset="2"/>
                        </a:rPr>
                        <a:t>q</a:t>
                      </a:r>
                      <a:endParaRPr lang="en-US" altLang="hu-HU" sz="1800" b="0"/>
                    </a:p>
                  </p:txBody>
                </p:sp>
                <p:sp>
                  <p:nvSpPr>
                    <p:cNvPr id="26663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0" y="2805"/>
                      <a:ext cx="21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en-US" altLang="hu-HU" sz="1800" b="0">
                          <a:sym typeface="Symbol" pitchFamily="18" charset="2"/>
                        </a:rPr>
                        <a:t></a:t>
                      </a:r>
                      <a:endParaRPr lang="en-US" altLang="hu-HU" sz="1800" b="0"/>
                    </a:p>
                  </p:txBody>
                </p:sp>
              </p:grpSp>
              <p:sp>
                <p:nvSpPr>
                  <p:cNvPr id="2666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6" y="3689"/>
                    <a:ext cx="27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hu-HU" sz="1400" b="0">
                        <a:sym typeface="Symbol" pitchFamily="18" charset="2"/>
                      </a:rPr>
                      <a:t>/a</a:t>
                    </a:r>
                    <a:endParaRPr lang="en-US" altLang="hu-HU" sz="1400" b="0"/>
                  </a:p>
                </p:txBody>
              </p:sp>
            </p:grpSp>
            <p:sp>
              <p:nvSpPr>
                <p:cNvPr id="266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934" y="2966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600" b="0"/>
                    <a:t>L</a:t>
                  </a:r>
                  <a:endParaRPr lang="en-US" altLang="hu-HU" sz="1800" b="0"/>
                </a:p>
              </p:txBody>
            </p:sp>
            <p:sp>
              <p:nvSpPr>
                <p:cNvPr id="266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54" y="3275"/>
                  <a:ext cx="2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600" b="0" dirty="0"/>
                    <a:t>T</a:t>
                  </a:r>
                  <a:r>
                    <a:rPr lang="hu-HU" altLang="hu-HU" sz="1600" b="0" baseline="-25000" dirty="0"/>
                    <a:t>1</a:t>
                  </a:r>
                  <a:endParaRPr lang="hu-HU" altLang="hu-HU" sz="1600" b="0" dirty="0"/>
                </a:p>
                <a:p>
                  <a:r>
                    <a:rPr lang="hu-HU" altLang="hu-HU" sz="1600" b="0" dirty="0"/>
                    <a:t>T</a:t>
                  </a:r>
                  <a:r>
                    <a:rPr lang="hu-HU" altLang="hu-HU" sz="1600" b="0" baseline="-25000" dirty="0"/>
                    <a:t>2</a:t>
                  </a:r>
                  <a:endParaRPr lang="en-US" altLang="hu-HU" sz="1800" b="0" baseline="-25000" dirty="0"/>
                </a:p>
              </p:txBody>
            </p:sp>
          </p:grpSp>
          <p:sp>
            <p:nvSpPr>
              <p:cNvPr id="26645" name="Text Box 44"/>
              <p:cNvSpPr txBox="1">
                <a:spLocks noChangeArrowheads="1"/>
              </p:cNvSpPr>
              <p:nvPr/>
            </p:nvSpPr>
            <p:spPr bwMode="auto">
              <a:xfrm>
                <a:off x="2016" y="2755"/>
                <a:ext cx="24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/>
                  <a:t>terjedési irány,</a:t>
                </a:r>
              </a:p>
            </p:txBody>
          </p:sp>
          <p:graphicFrame>
            <p:nvGraphicFramePr>
              <p:cNvPr id="26646" name="Object 45"/>
              <p:cNvGraphicFramePr>
                <a:graphicFrameLocks noChangeAspect="1"/>
              </p:cNvGraphicFramePr>
              <p:nvPr/>
            </p:nvGraphicFramePr>
            <p:xfrm>
              <a:off x="1920" y="2784"/>
              <a:ext cx="111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2" name="Egyenlet" r:id="rId28" imgW="120595" imgH="158701" progId="Equation.3">
                      <p:embed/>
                    </p:oleObj>
                  </mc:Choice>
                  <mc:Fallback>
                    <p:oleObj name="Egyenlet" r:id="rId28" imgW="120595" imgH="158701" progId="Equation.3">
                      <p:embed/>
                      <p:pic>
                        <p:nvPicPr>
                          <p:cNvPr id="0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784"/>
                            <a:ext cx="111" cy="1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47" name="Object 46"/>
              <p:cNvGraphicFramePr>
                <a:graphicFrameLocks noChangeAspect="1"/>
              </p:cNvGraphicFramePr>
              <p:nvPr/>
            </p:nvGraphicFramePr>
            <p:xfrm>
              <a:off x="2880" y="2736"/>
              <a:ext cx="155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3" name="Egyenlet" r:id="rId30" imgW="171395" imgH="222445" progId="Equation.3">
                      <p:embed/>
                    </p:oleObj>
                  </mc:Choice>
                  <mc:Fallback>
                    <p:oleObj name="Egyenlet" r:id="rId30" imgW="171395" imgH="222445" progId="Equation.3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736"/>
                            <a:ext cx="155" cy="18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48" name="Text Box 48"/>
              <p:cNvSpPr txBox="1">
                <a:spLocks noChangeArrowheads="1"/>
              </p:cNvSpPr>
              <p:nvPr/>
            </p:nvSpPr>
            <p:spPr bwMode="auto">
              <a:xfrm>
                <a:off x="1680" y="3145"/>
                <a:ext cx="24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dirty="0"/>
                  <a:t>Izotróp v. köbös anyagban minden         -hoz lehet</a:t>
                </a:r>
              </a:p>
            </p:txBody>
          </p:sp>
          <p:graphicFrame>
            <p:nvGraphicFramePr>
              <p:cNvPr id="26649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7643204"/>
                  </p:ext>
                </p:extLst>
              </p:nvPr>
            </p:nvGraphicFramePr>
            <p:xfrm>
              <a:off x="3393" y="3168"/>
              <a:ext cx="111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4" name="Egyenlet" r:id="rId32" imgW="120595" imgH="158701" progId="Equation.3">
                      <p:embed/>
                    </p:oleObj>
                  </mc:Choice>
                  <mc:Fallback>
                    <p:oleObj name="Egyenlet" r:id="rId32" imgW="120595" imgH="158701" progId="Equation.3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3" y="3168"/>
                            <a:ext cx="111" cy="1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50" name="Text Box 50"/>
              <p:cNvSpPr txBox="1">
                <a:spLocks noChangeArrowheads="1"/>
              </p:cNvSpPr>
              <p:nvPr/>
            </p:nvSpPr>
            <p:spPr bwMode="auto">
              <a:xfrm>
                <a:off x="1680" y="3331"/>
                <a:ext cx="24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/>
                  <a:t>olyan polarizációt választani, hogy  </a:t>
                </a:r>
              </a:p>
            </p:txBody>
          </p:sp>
          <p:graphicFrame>
            <p:nvGraphicFramePr>
              <p:cNvPr id="26651" name="Object 51"/>
              <p:cNvGraphicFramePr>
                <a:graphicFrameLocks noChangeAspect="1"/>
              </p:cNvGraphicFramePr>
              <p:nvPr/>
            </p:nvGraphicFramePr>
            <p:xfrm>
              <a:off x="1752" y="3515"/>
              <a:ext cx="133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5" name="Egyenlet" r:id="rId34" imgW="146216" imgH="222445" progId="Equation.3">
                      <p:embed/>
                    </p:oleObj>
                  </mc:Choice>
                  <mc:Fallback>
                    <p:oleObj name="Egyenlet" r:id="rId34" imgW="146216" imgH="222445" progId="Equation.3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" y="3515"/>
                            <a:ext cx="133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52" name="Text Box 53"/>
              <p:cNvSpPr txBox="1">
                <a:spLocks noChangeArrowheads="1"/>
              </p:cNvSpPr>
              <p:nvPr/>
            </p:nvSpPr>
            <p:spPr bwMode="auto">
              <a:xfrm>
                <a:off x="1920" y="3523"/>
                <a:ext cx="24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/>
                  <a:t>párhuzamos legyen q-val  (longitudinális hullám)</a:t>
                </a:r>
              </a:p>
            </p:txBody>
          </p:sp>
          <p:graphicFrame>
            <p:nvGraphicFramePr>
              <p:cNvPr id="26653" name="Object 54"/>
              <p:cNvGraphicFramePr>
                <a:graphicFrameLocks noChangeAspect="1"/>
              </p:cNvGraphicFramePr>
              <p:nvPr/>
            </p:nvGraphicFramePr>
            <p:xfrm>
              <a:off x="1758" y="3696"/>
              <a:ext cx="332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6" name="Egyenlet" r:id="rId36" imgW="374595" imgH="222445" progId="Equation.3">
                      <p:embed/>
                    </p:oleObj>
                  </mc:Choice>
                  <mc:Fallback>
                    <p:oleObj name="Egyenlet" r:id="rId36" imgW="374595" imgH="222445" progId="Equation.3">
                      <p:embed/>
                      <p:pic>
                        <p:nvPicPr>
                          <p:cNvPr id="0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8" y="3696"/>
                            <a:ext cx="332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54" name="Text Box 55"/>
              <p:cNvSpPr txBox="1">
                <a:spLocks noChangeArrowheads="1"/>
              </p:cNvSpPr>
              <p:nvPr/>
            </p:nvSpPr>
            <p:spPr bwMode="auto">
              <a:xfrm>
                <a:off x="2064" y="3715"/>
                <a:ext cx="24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/>
                  <a:t>merőleges legyen  q-ra  (transzverzális hullám)</a:t>
                </a:r>
              </a:p>
            </p:txBody>
          </p:sp>
        </p:grpSp>
      </p:grpSp>
      <p:graphicFrame>
        <p:nvGraphicFramePr>
          <p:cNvPr id="317509" name="Object 6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8963"/>
              </p:ext>
            </p:extLst>
          </p:nvPr>
        </p:nvGraphicFramePr>
        <p:xfrm>
          <a:off x="2924175" y="2339975"/>
          <a:ext cx="5734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7" name="Equation" r:id="rId38" imgW="4108616" imgH="336745" progId="Equation.3">
                  <p:embed/>
                </p:oleObj>
              </mc:Choice>
              <mc:Fallback>
                <p:oleObj name="Equation" r:id="rId38" imgW="4108616" imgH="33674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2339975"/>
                        <a:ext cx="57340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7" name="Group 77"/>
          <p:cNvGrpSpPr>
            <a:grpSpLocks/>
          </p:cNvGrpSpPr>
          <p:nvPr/>
        </p:nvGrpSpPr>
        <p:grpSpPr bwMode="auto">
          <a:xfrm>
            <a:off x="7191375" y="1692275"/>
            <a:ext cx="1343025" cy="1371600"/>
            <a:chOff x="4560" y="912"/>
            <a:chExt cx="1008" cy="864"/>
          </a:xfrm>
        </p:grpSpPr>
        <p:sp>
          <p:nvSpPr>
            <p:cNvPr id="26638" name="Oval 73"/>
            <p:cNvSpPr>
              <a:spLocks noChangeArrowheads="1"/>
            </p:cNvSpPr>
            <p:nvPr/>
          </p:nvSpPr>
          <p:spPr bwMode="auto">
            <a:xfrm>
              <a:off x="4560" y="1152"/>
              <a:ext cx="1008" cy="62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26639" name="Text Box 74"/>
            <p:cNvSpPr txBox="1">
              <a:spLocks noChangeArrowheads="1"/>
            </p:cNvSpPr>
            <p:nvPr/>
          </p:nvSpPr>
          <p:spPr bwMode="auto">
            <a:xfrm>
              <a:off x="4896" y="912"/>
              <a:ext cx="4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dirty="0">
                  <a:solidFill>
                    <a:srgbClr val="FF0000"/>
                  </a:solidFill>
                </a:rPr>
                <a:t>D</a:t>
              </a:r>
              <a:r>
                <a:rPr lang="hu-HU" altLang="hu-HU" sz="1800" dirty="0">
                  <a:solidFill>
                    <a:srgbClr val="FF0000"/>
                  </a:solidFill>
                </a:rPr>
                <a:t>(q)</a:t>
              </a:r>
              <a:endParaRPr lang="en-US" altLang="hu-HU" sz="1800" dirty="0">
                <a:solidFill>
                  <a:srgbClr val="FF0000"/>
                </a:solidFill>
              </a:endParaRPr>
            </a:p>
          </p:txBody>
        </p:sp>
        <p:sp>
          <p:nvSpPr>
            <p:cNvPr id="26640" name="Line 75"/>
            <p:cNvSpPr>
              <a:spLocks noChangeShapeType="1"/>
            </p:cNvSpPr>
            <p:nvPr/>
          </p:nvSpPr>
          <p:spPr bwMode="auto">
            <a:xfrm>
              <a:off x="4962" y="1104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41" name="Line 76"/>
            <p:cNvSpPr>
              <a:spLocks noChangeShapeType="1"/>
            </p:cNvSpPr>
            <p:nvPr/>
          </p:nvSpPr>
          <p:spPr bwMode="auto">
            <a:xfrm>
              <a:off x="4962" y="1131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Kép1+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0" b="13"/>
          <a:stretch/>
        </p:blipFill>
        <p:spPr>
          <a:xfrm>
            <a:off x="4988625" y="350520"/>
            <a:ext cx="4038600" cy="2926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altLang="hu-HU" sz="1600" u="sng"/>
              <a:t>Ábrázolás reciprok térben</a:t>
            </a:r>
            <a:endParaRPr lang="en-US" altLang="hu-HU" sz="1600" u="sng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181600" y="30162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dirty="0"/>
              <a:t>Rácsrezgések diszperziós relációja: N</a:t>
            </a:r>
            <a:r>
              <a:rPr lang="en-US" altLang="hu-HU" dirty="0"/>
              <a:t>e</a:t>
            </a:r>
            <a:r>
              <a:rPr lang="hu-HU" altLang="hu-HU" dirty="0"/>
              <a:t>, T</a:t>
            </a:r>
            <a:r>
              <a:rPr lang="en-US" altLang="hu-HU" dirty="0"/>
              <a:t> =</a:t>
            </a:r>
            <a:r>
              <a:rPr lang="hu-HU" altLang="hu-HU" dirty="0"/>
              <a:t> 4.2 K</a:t>
            </a:r>
            <a:endParaRPr lang="en-US" altLang="hu-H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75" y="3617025"/>
            <a:ext cx="4316596" cy="32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5" y="2598229"/>
            <a:ext cx="3301974" cy="296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639762"/>
            <a:ext cx="4495800" cy="1874838"/>
            <a:chOff x="228600" y="487362"/>
            <a:chExt cx="4495800" cy="1874838"/>
          </a:xfrm>
        </p:grpSpPr>
        <p:pic>
          <p:nvPicPr>
            <p:cNvPr id="18" name="Picture 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71716"/>
              <a:ext cx="3956494" cy="159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62000" y="487362"/>
              <a:ext cx="3962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dirty="0"/>
                <a:t>Valós rács                                  Reciprok rács</a:t>
              </a:r>
              <a:endParaRPr lang="en-US" altLang="hu-HU" sz="1400" dirty="0"/>
            </a:p>
          </p:txBody>
        </p:sp>
        <p:sp>
          <p:nvSpPr>
            <p:cNvPr id="19" name="Striped Right Arrow 18"/>
            <p:cNvSpPr/>
            <p:nvPr/>
          </p:nvSpPr>
          <p:spPr bwMode="auto">
            <a:xfrm>
              <a:off x="1981200" y="1371600"/>
              <a:ext cx="381000" cy="304800"/>
            </a:xfrm>
            <a:prstGeom prst="stripedRightArrow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8678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05" y="5253418"/>
            <a:ext cx="2127695" cy="168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181600" y="3382962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dirty="0"/>
              <a:t>Rácsrezgések diszperziós relációja: NaCl, T</a:t>
            </a:r>
            <a:r>
              <a:rPr lang="en-US" altLang="hu-HU" dirty="0"/>
              <a:t> =</a:t>
            </a:r>
            <a:r>
              <a:rPr lang="hu-HU" altLang="hu-HU" dirty="0"/>
              <a:t> 77 K</a:t>
            </a:r>
            <a:endParaRPr lang="en-US" altLang="hu-H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74675" y="5106730"/>
            <a:ext cx="40427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FF0000"/>
                </a:solidFill>
              </a:rPr>
              <a:t>LA</a:t>
            </a:r>
          </a:p>
          <a:p>
            <a:endParaRPr lang="hu-HU" sz="1000" dirty="0">
              <a:solidFill>
                <a:srgbClr val="FF0000"/>
              </a:solidFill>
            </a:endParaRPr>
          </a:p>
          <a:p>
            <a:r>
              <a:rPr lang="hu-HU" sz="1000" dirty="0">
                <a:solidFill>
                  <a:srgbClr val="FF0000"/>
                </a:solidFill>
              </a:rPr>
              <a:t>TA</a:t>
            </a:r>
            <a:r>
              <a:rPr lang="hu-HU" sz="1000" baseline="-25000" dirty="0">
                <a:solidFill>
                  <a:srgbClr val="FF0000"/>
                </a:solidFill>
              </a:rPr>
              <a:t>2</a:t>
            </a: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r>
              <a:rPr lang="hu-HU" sz="1000" dirty="0">
                <a:solidFill>
                  <a:srgbClr val="FF0000"/>
                </a:solidFill>
              </a:rPr>
              <a:t>TA</a:t>
            </a:r>
            <a:r>
              <a:rPr lang="hu-HU" sz="1000" baseline="-25000" dirty="0">
                <a:solidFill>
                  <a:srgbClr val="FF0000"/>
                </a:solidFill>
              </a:rPr>
              <a:t>1</a:t>
            </a:r>
            <a:endParaRPr lang="en-US" sz="1000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6771" y="1283525"/>
            <a:ext cx="311304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FF0000"/>
                </a:solidFill>
              </a:rPr>
              <a:t>L</a:t>
            </a: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r>
              <a:rPr lang="hu-HU" sz="1000" dirty="0">
                <a:solidFill>
                  <a:srgbClr val="FF0000"/>
                </a:solidFill>
              </a:rPr>
              <a:t>T</a:t>
            </a:r>
            <a:r>
              <a:rPr lang="hu-HU" sz="1000" baseline="-25000" dirty="0">
                <a:solidFill>
                  <a:srgbClr val="FF0000"/>
                </a:solidFill>
              </a:rPr>
              <a:t>2</a:t>
            </a: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endParaRPr lang="hu-HU" sz="1000" baseline="-25000" dirty="0">
              <a:solidFill>
                <a:srgbClr val="FF0000"/>
              </a:solidFill>
            </a:endParaRPr>
          </a:p>
          <a:p>
            <a:r>
              <a:rPr lang="hu-HU" sz="1000" dirty="0">
                <a:solidFill>
                  <a:srgbClr val="FF0000"/>
                </a:solidFill>
              </a:rPr>
              <a:t>T</a:t>
            </a:r>
            <a:r>
              <a:rPr lang="hu-HU" sz="1000" baseline="-25000" dirty="0">
                <a:solidFill>
                  <a:srgbClr val="FF0000"/>
                </a:solidFill>
              </a:rPr>
              <a:t>1</a:t>
            </a:r>
            <a:endParaRPr lang="en-US" sz="1000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5918" y="1189672"/>
            <a:ext cx="513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FF0000"/>
                </a:solidFill>
              </a:rPr>
              <a:t>L</a:t>
            </a: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endParaRPr lang="hu-HU" sz="1000" dirty="0">
              <a:solidFill>
                <a:srgbClr val="FF0000"/>
              </a:solidFill>
            </a:endParaRPr>
          </a:p>
          <a:p>
            <a:r>
              <a:rPr lang="hu-HU" sz="1000" dirty="0">
                <a:solidFill>
                  <a:srgbClr val="FF0000"/>
                </a:solidFill>
              </a:rPr>
              <a:t>T</a:t>
            </a:r>
            <a:r>
              <a:rPr lang="hu-HU" sz="1000" baseline="-25000" dirty="0">
                <a:solidFill>
                  <a:srgbClr val="FF0000"/>
                </a:solidFill>
              </a:rPr>
              <a:t>2</a:t>
            </a:r>
            <a:r>
              <a:rPr lang="hu-HU" sz="1000" dirty="0">
                <a:solidFill>
                  <a:srgbClr val="FF0000"/>
                </a:solidFill>
              </a:rPr>
              <a:t>=T</a:t>
            </a:r>
            <a:r>
              <a:rPr lang="hu-HU" sz="1000" baseline="-25000" dirty="0">
                <a:solidFill>
                  <a:srgbClr val="FF0000"/>
                </a:solidFill>
              </a:rPr>
              <a:t>1</a:t>
            </a:r>
            <a:endParaRPr lang="en-US" sz="1000" baseline="-25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5150" y="3921825"/>
            <a:ext cx="410690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0B050"/>
                </a:solidFill>
              </a:rPr>
              <a:t>LO</a:t>
            </a:r>
          </a:p>
          <a:p>
            <a:endParaRPr lang="hu-HU" sz="1000" dirty="0">
              <a:solidFill>
                <a:srgbClr val="00B050"/>
              </a:solidFill>
            </a:endParaRPr>
          </a:p>
          <a:p>
            <a:endParaRPr lang="hu-HU" sz="800" dirty="0">
              <a:solidFill>
                <a:srgbClr val="00B050"/>
              </a:solidFill>
            </a:endParaRPr>
          </a:p>
          <a:p>
            <a:endParaRPr lang="hu-HU" sz="1000" dirty="0">
              <a:solidFill>
                <a:srgbClr val="00B050"/>
              </a:solidFill>
            </a:endParaRPr>
          </a:p>
          <a:p>
            <a:r>
              <a:rPr lang="hu-HU" sz="1000" dirty="0">
                <a:solidFill>
                  <a:srgbClr val="00B050"/>
                </a:solidFill>
              </a:rPr>
              <a:t>TO</a:t>
            </a:r>
            <a:r>
              <a:rPr lang="hu-HU" sz="1000" baseline="-25000" dirty="0">
                <a:solidFill>
                  <a:srgbClr val="00B050"/>
                </a:solidFill>
              </a:rPr>
              <a:t>2</a:t>
            </a:r>
          </a:p>
          <a:p>
            <a:endParaRPr lang="hu-HU" sz="1000" baseline="-25000" dirty="0">
              <a:solidFill>
                <a:srgbClr val="00B050"/>
              </a:solidFill>
            </a:endParaRPr>
          </a:p>
          <a:p>
            <a:endParaRPr lang="hu-HU" sz="1000" baseline="-25000" dirty="0">
              <a:solidFill>
                <a:srgbClr val="00B050"/>
              </a:solidFill>
            </a:endParaRPr>
          </a:p>
          <a:p>
            <a:r>
              <a:rPr lang="hu-HU" sz="1000" dirty="0">
                <a:solidFill>
                  <a:srgbClr val="00B050"/>
                </a:solidFill>
              </a:rPr>
              <a:t>TO</a:t>
            </a:r>
            <a:r>
              <a:rPr lang="hu-HU" sz="1000" baseline="-25000" dirty="0">
                <a:solidFill>
                  <a:srgbClr val="00B050"/>
                </a:solidFill>
              </a:rPr>
              <a:t>1</a:t>
            </a:r>
            <a:endParaRPr lang="en-US" sz="1000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7"/>
          <p:cNvSpPr>
            <a:spLocks noChangeArrowheads="1"/>
          </p:cNvSpPr>
          <p:nvPr/>
        </p:nvSpPr>
        <p:spPr bwMode="auto">
          <a:xfrm>
            <a:off x="0" y="4572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u="sng"/>
              <a:t>Longitudális hullám rúdban</a:t>
            </a:r>
            <a:endParaRPr lang="en-US" altLang="hu-HU" sz="1400" u="sng"/>
          </a:p>
        </p:txBody>
      </p:sp>
      <p:sp>
        <p:nvSpPr>
          <p:cNvPr id="6147" name="Rectangle 7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hu-HU" dirty="0">
                <a:effectLst/>
              </a:rPr>
              <a:t>R</a:t>
            </a:r>
            <a:r>
              <a:rPr lang="hu-HU" altLang="hu-HU" dirty="0">
                <a:effectLst/>
              </a:rPr>
              <a:t>ácsrezgések</a:t>
            </a:r>
            <a:endParaRPr lang="en-US" altLang="hu-HU" dirty="0">
              <a:effectLst/>
            </a:endParaRPr>
          </a:p>
        </p:txBody>
      </p:sp>
      <p:sp>
        <p:nvSpPr>
          <p:cNvPr id="6148" name="Rectangle 76"/>
          <p:cNvSpPr>
            <a:spLocks noChangeArrowheads="1"/>
          </p:cNvSpPr>
          <p:nvPr/>
        </p:nvSpPr>
        <p:spPr bwMode="auto">
          <a:xfrm>
            <a:off x="5562600" y="228600"/>
            <a:ext cx="487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lokális erő az  </a:t>
            </a:r>
            <a:r>
              <a:rPr lang="hu-HU" altLang="hu-HU">
                <a:solidFill>
                  <a:srgbClr val="CC0000"/>
                </a:solidFill>
              </a:rPr>
              <a:t>x</a:t>
            </a:r>
            <a:r>
              <a:rPr lang="hu-HU" altLang="hu-HU"/>
              <a:t>  pontban </a:t>
            </a:r>
            <a:endParaRPr lang="en-US" altLang="hu-HU"/>
          </a:p>
        </p:txBody>
      </p:sp>
      <p:graphicFrame>
        <p:nvGraphicFramePr>
          <p:cNvPr id="6149" name="Object 77"/>
          <p:cNvGraphicFramePr>
            <a:graphicFrameLocks noChangeAspect="1"/>
          </p:cNvGraphicFramePr>
          <p:nvPr/>
        </p:nvGraphicFramePr>
        <p:xfrm>
          <a:off x="5951538" y="609600"/>
          <a:ext cx="1244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4" imgW="901309" imgH="393529" progId="Equation.DSMT4">
                  <p:embed/>
                </p:oleObj>
              </mc:Choice>
              <mc:Fallback>
                <p:oleObj name="Equation" r:id="rId4" imgW="901309" imgH="393529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609600"/>
                        <a:ext cx="12446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Group 167"/>
          <p:cNvGrpSpPr>
            <a:grpSpLocks/>
          </p:cNvGrpSpPr>
          <p:nvPr/>
        </p:nvGrpSpPr>
        <p:grpSpPr bwMode="auto">
          <a:xfrm>
            <a:off x="0" y="685800"/>
            <a:ext cx="5410200" cy="1004888"/>
            <a:chOff x="0" y="432"/>
            <a:chExt cx="3408" cy="633"/>
          </a:xfrm>
        </p:grpSpPr>
        <p:sp>
          <p:nvSpPr>
            <p:cNvPr id="6210" name="Rectangle 79"/>
            <p:cNvSpPr>
              <a:spLocks noChangeArrowheads="1"/>
            </p:cNvSpPr>
            <p:nvPr/>
          </p:nvSpPr>
          <p:spPr bwMode="auto">
            <a:xfrm>
              <a:off x="0" y="624"/>
              <a:ext cx="3408" cy="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6211" name="Line 83"/>
            <p:cNvSpPr>
              <a:spLocks noChangeShapeType="1"/>
            </p:cNvSpPr>
            <p:nvPr/>
          </p:nvSpPr>
          <p:spPr bwMode="auto">
            <a:xfrm>
              <a:off x="2112" y="86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12" name="Line 86"/>
            <p:cNvSpPr>
              <a:spLocks noChangeShapeType="1"/>
            </p:cNvSpPr>
            <p:nvPr/>
          </p:nvSpPr>
          <p:spPr bwMode="auto">
            <a:xfrm>
              <a:off x="2082" y="63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13" name="Rectangle 89"/>
            <p:cNvSpPr>
              <a:spLocks noChangeArrowheads="1"/>
            </p:cNvSpPr>
            <p:nvPr/>
          </p:nvSpPr>
          <p:spPr bwMode="auto">
            <a:xfrm>
              <a:off x="2007" y="43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/>
                <a:t>x </a:t>
              </a:r>
              <a:endParaRPr lang="en-US" altLang="hu-HU" sz="1400" b="0"/>
            </a:p>
          </p:txBody>
        </p:sp>
        <p:sp>
          <p:nvSpPr>
            <p:cNvPr id="6214" name="Rectangle 90"/>
            <p:cNvSpPr>
              <a:spLocks noChangeArrowheads="1"/>
            </p:cNvSpPr>
            <p:nvPr/>
          </p:nvSpPr>
          <p:spPr bwMode="auto">
            <a:xfrm>
              <a:off x="2043" y="873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/>
                <a:t>u(x)</a:t>
              </a:r>
              <a:endParaRPr lang="en-US" altLang="hu-HU" sz="1400" b="0"/>
            </a:p>
          </p:txBody>
        </p:sp>
      </p:grpSp>
      <p:sp>
        <p:nvSpPr>
          <p:cNvPr id="6151" name="Rectangle 93"/>
          <p:cNvSpPr>
            <a:spLocks noChangeArrowheads="1"/>
          </p:cNvSpPr>
          <p:nvPr/>
        </p:nvSpPr>
        <p:spPr bwMode="auto">
          <a:xfrm>
            <a:off x="6324600" y="12954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hu-HU"/>
              <a:t>Young modulus</a:t>
            </a:r>
            <a:r>
              <a:rPr lang="hu-HU" altLang="hu-HU" sz="1400"/>
              <a:t> </a:t>
            </a:r>
            <a:endParaRPr lang="en-US" altLang="hu-HU" sz="1400"/>
          </a:p>
        </p:txBody>
      </p:sp>
      <p:sp>
        <p:nvSpPr>
          <p:cNvPr id="6152" name="Line 94"/>
          <p:cNvSpPr>
            <a:spLocks noChangeShapeType="1"/>
          </p:cNvSpPr>
          <p:nvPr/>
        </p:nvSpPr>
        <p:spPr bwMode="auto">
          <a:xfrm flipH="1" flipV="1">
            <a:off x="6838950" y="11001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Line 85"/>
          <p:cNvSpPr>
            <a:spLocks noChangeShapeType="1"/>
          </p:cNvSpPr>
          <p:nvPr/>
        </p:nvSpPr>
        <p:spPr bwMode="auto">
          <a:xfrm>
            <a:off x="3962400" y="1371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4" name="Line 87"/>
          <p:cNvSpPr>
            <a:spLocks noChangeShapeType="1"/>
          </p:cNvSpPr>
          <p:nvPr/>
        </p:nvSpPr>
        <p:spPr bwMode="auto">
          <a:xfrm>
            <a:off x="3976688" y="99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51042" name="Group 162"/>
          <p:cNvGrpSpPr>
            <a:grpSpLocks/>
          </p:cNvGrpSpPr>
          <p:nvPr/>
        </p:nvGrpSpPr>
        <p:grpSpPr bwMode="auto">
          <a:xfrm>
            <a:off x="0" y="3124200"/>
            <a:ext cx="11153775" cy="2019300"/>
            <a:chOff x="0" y="1968"/>
            <a:chExt cx="7026" cy="1272"/>
          </a:xfrm>
        </p:grpSpPr>
        <p:sp>
          <p:nvSpPr>
            <p:cNvPr id="6171" name="Rectangle 144"/>
            <p:cNvSpPr>
              <a:spLocks noChangeArrowheads="1"/>
            </p:cNvSpPr>
            <p:nvPr/>
          </p:nvSpPr>
          <p:spPr bwMode="auto">
            <a:xfrm>
              <a:off x="960" y="2334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/>
                <a:t>L</a:t>
              </a:r>
              <a:endParaRPr lang="en-US" altLang="hu-HU" sz="1400" b="0"/>
            </a:p>
          </p:txBody>
        </p:sp>
        <p:sp>
          <p:nvSpPr>
            <p:cNvPr id="6172" name="Rectangle 148"/>
            <p:cNvSpPr>
              <a:spLocks noChangeArrowheads="1"/>
            </p:cNvSpPr>
            <p:nvPr/>
          </p:nvSpPr>
          <p:spPr bwMode="auto">
            <a:xfrm>
              <a:off x="3945" y="297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/>
                <a:t>L</a:t>
              </a:r>
              <a:endParaRPr lang="en-US" altLang="hu-HU" sz="1400" b="0"/>
            </a:p>
          </p:txBody>
        </p:sp>
        <p:grpSp>
          <p:nvGrpSpPr>
            <p:cNvPr id="6173" name="Group 160"/>
            <p:cNvGrpSpPr>
              <a:grpSpLocks/>
            </p:cNvGrpSpPr>
            <p:nvPr/>
          </p:nvGrpSpPr>
          <p:grpSpPr bwMode="auto">
            <a:xfrm>
              <a:off x="0" y="1968"/>
              <a:ext cx="7026" cy="1272"/>
              <a:chOff x="0" y="1968"/>
              <a:chExt cx="7026" cy="1272"/>
            </a:xfrm>
          </p:grpSpPr>
          <p:grpSp>
            <p:nvGrpSpPr>
              <p:cNvPr id="6174" name="Group 123"/>
              <p:cNvGrpSpPr>
                <a:grpSpLocks/>
              </p:cNvGrpSpPr>
              <p:nvPr/>
            </p:nvGrpSpPr>
            <p:grpSpPr bwMode="auto">
              <a:xfrm>
                <a:off x="3645" y="2439"/>
                <a:ext cx="1680" cy="633"/>
                <a:chOff x="240" y="2439"/>
                <a:chExt cx="1680" cy="633"/>
              </a:xfrm>
            </p:grpSpPr>
            <p:sp>
              <p:nvSpPr>
                <p:cNvPr id="619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40" y="2632"/>
                  <a:ext cx="1680" cy="4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6199" name="Line 125"/>
                <p:cNvSpPr>
                  <a:spLocks noChangeShapeType="1"/>
                </p:cNvSpPr>
                <p:nvPr/>
              </p:nvSpPr>
              <p:spPr bwMode="auto">
                <a:xfrm>
                  <a:off x="1536" y="287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00" name="Line 126"/>
                <p:cNvSpPr>
                  <a:spLocks noChangeShapeType="1"/>
                </p:cNvSpPr>
                <p:nvPr/>
              </p:nvSpPr>
              <p:spPr bwMode="auto">
                <a:xfrm>
                  <a:off x="1506" y="264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0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31" y="2439"/>
                  <a:ext cx="28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x </a:t>
                  </a:r>
                  <a:endParaRPr lang="en-US" altLang="hu-HU" sz="1400" b="0"/>
                </a:p>
              </p:txBody>
            </p:sp>
            <p:sp>
              <p:nvSpPr>
                <p:cNvPr id="6202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67" y="2880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u(x)</a:t>
                  </a:r>
                  <a:endParaRPr lang="en-US" altLang="hu-HU" sz="1400" b="0"/>
                </a:p>
              </p:txBody>
            </p:sp>
          </p:grpSp>
          <p:grpSp>
            <p:nvGrpSpPr>
              <p:cNvPr id="6175" name="Group 129"/>
              <p:cNvGrpSpPr>
                <a:grpSpLocks/>
              </p:cNvGrpSpPr>
              <p:nvPr/>
            </p:nvGrpSpPr>
            <p:grpSpPr bwMode="auto">
              <a:xfrm>
                <a:off x="1941" y="2439"/>
                <a:ext cx="1680" cy="633"/>
                <a:chOff x="240" y="2439"/>
                <a:chExt cx="1680" cy="633"/>
              </a:xfrm>
            </p:grpSpPr>
            <p:sp>
              <p:nvSpPr>
                <p:cNvPr id="6193" name="Rectangle 130"/>
                <p:cNvSpPr>
                  <a:spLocks noChangeArrowheads="1"/>
                </p:cNvSpPr>
                <p:nvPr/>
              </p:nvSpPr>
              <p:spPr bwMode="auto">
                <a:xfrm>
                  <a:off x="240" y="2632"/>
                  <a:ext cx="1680" cy="4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6194" name="Line 131"/>
                <p:cNvSpPr>
                  <a:spLocks noChangeShapeType="1"/>
                </p:cNvSpPr>
                <p:nvPr/>
              </p:nvSpPr>
              <p:spPr bwMode="auto">
                <a:xfrm>
                  <a:off x="1536" y="287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5" name="Line 132"/>
                <p:cNvSpPr>
                  <a:spLocks noChangeShapeType="1"/>
                </p:cNvSpPr>
                <p:nvPr/>
              </p:nvSpPr>
              <p:spPr bwMode="auto">
                <a:xfrm>
                  <a:off x="1506" y="264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6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31" y="2439"/>
                  <a:ext cx="28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x </a:t>
                  </a:r>
                  <a:endParaRPr lang="en-US" altLang="hu-HU" sz="1400" b="0"/>
                </a:p>
              </p:txBody>
            </p:sp>
            <p:sp>
              <p:nvSpPr>
                <p:cNvPr id="6197" name="Rectangle 134"/>
                <p:cNvSpPr>
                  <a:spLocks noChangeArrowheads="1"/>
                </p:cNvSpPr>
                <p:nvPr/>
              </p:nvSpPr>
              <p:spPr bwMode="auto">
                <a:xfrm>
                  <a:off x="1467" y="2880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u(x)</a:t>
                  </a:r>
                  <a:endParaRPr lang="en-US" altLang="hu-HU" sz="1400" b="0"/>
                </a:p>
              </p:txBody>
            </p:sp>
          </p:grpSp>
          <p:grpSp>
            <p:nvGrpSpPr>
              <p:cNvPr id="6176" name="Group 135"/>
              <p:cNvGrpSpPr>
                <a:grpSpLocks/>
              </p:cNvGrpSpPr>
              <p:nvPr/>
            </p:nvGrpSpPr>
            <p:grpSpPr bwMode="auto">
              <a:xfrm>
                <a:off x="5346" y="2439"/>
                <a:ext cx="1680" cy="633"/>
                <a:chOff x="240" y="2439"/>
                <a:chExt cx="1680" cy="633"/>
              </a:xfrm>
            </p:grpSpPr>
            <p:sp>
              <p:nvSpPr>
                <p:cNvPr id="618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40" y="2632"/>
                  <a:ext cx="1680" cy="4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6189" name="Line 137"/>
                <p:cNvSpPr>
                  <a:spLocks noChangeShapeType="1"/>
                </p:cNvSpPr>
                <p:nvPr/>
              </p:nvSpPr>
              <p:spPr bwMode="auto">
                <a:xfrm>
                  <a:off x="1536" y="287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0" name="Line 138"/>
                <p:cNvSpPr>
                  <a:spLocks noChangeShapeType="1"/>
                </p:cNvSpPr>
                <p:nvPr/>
              </p:nvSpPr>
              <p:spPr bwMode="auto">
                <a:xfrm>
                  <a:off x="1506" y="264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431" y="2439"/>
                  <a:ext cx="28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x </a:t>
                  </a:r>
                  <a:endParaRPr lang="en-US" altLang="hu-HU" sz="1400" b="0"/>
                </a:p>
              </p:txBody>
            </p:sp>
            <p:sp>
              <p:nvSpPr>
                <p:cNvPr id="61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467" y="2880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/>
                    <a:t>u(x)</a:t>
                  </a:r>
                  <a:endParaRPr lang="en-US" altLang="hu-HU" sz="1400" b="0"/>
                </a:p>
              </p:txBody>
            </p:sp>
          </p:grpSp>
          <p:grpSp>
            <p:nvGrpSpPr>
              <p:cNvPr id="6177" name="Group 158"/>
              <p:cNvGrpSpPr>
                <a:grpSpLocks/>
              </p:cNvGrpSpPr>
              <p:nvPr/>
            </p:nvGrpSpPr>
            <p:grpSpPr bwMode="auto">
              <a:xfrm>
                <a:off x="0" y="1968"/>
                <a:ext cx="3360" cy="1104"/>
                <a:chOff x="0" y="1968"/>
                <a:chExt cx="3360" cy="1104"/>
              </a:xfrm>
            </p:grpSpPr>
            <p:sp>
              <p:nvSpPr>
                <p:cNvPr id="6180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968"/>
                  <a:ext cx="336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u-HU" altLang="hu-HU" sz="1400" b="0" u="sng"/>
                    <a:t>A </a:t>
                  </a:r>
                  <a:r>
                    <a:rPr lang="hu-HU" altLang="hu-HU" sz="1400" b="0" u="sng">
                      <a:solidFill>
                        <a:srgbClr val="CC0000"/>
                      </a:solidFill>
                    </a:rPr>
                    <a:t>q</a:t>
                  </a:r>
                  <a:r>
                    <a:rPr lang="hu-HU" altLang="hu-HU" sz="1400" b="0" u="sng"/>
                    <a:t> hullámszám értelmezési tartománya</a:t>
                  </a:r>
                </a:p>
                <a:p>
                  <a:r>
                    <a:rPr lang="hu-HU" altLang="hu-HU" sz="1400" b="0"/>
                    <a:t>           </a:t>
                  </a:r>
                  <a:r>
                    <a:rPr lang="hu-HU" altLang="hu-HU"/>
                    <a:t>véges méret </a:t>
                  </a:r>
                  <a:r>
                    <a:rPr lang="hu-HU" altLang="hu-HU">
                      <a:sym typeface="Symbol" pitchFamily="18" charset="2"/>
                    </a:rPr>
                    <a:t> periódikus határfeltétel (Born-Kármán)</a:t>
                  </a:r>
                  <a:endParaRPr lang="en-US" altLang="hu-HU"/>
                </a:p>
              </p:txBody>
            </p:sp>
            <p:grpSp>
              <p:nvGrpSpPr>
                <p:cNvPr id="6181" name="Group 122"/>
                <p:cNvGrpSpPr>
                  <a:grpSpLocks/>
                </p:cNvGrpSpPr>
                <p:nvPr/>
              </p:nvGrpSpPr>
              <p:grpSpPr bwMode="auto">
                <a:xfrm>
                  <a:off x="240" y="2439"/>
                  <a:ext cx="1680" cy="633"/>
                  <a:chOff x="240" y="2439"/>
                  <a:chExt cx="1680" cy="633"/>
                </a:xfrm>
              </p:grpSpPr>
              <p:sp>
                <p:nvSpPr>
                  <p:cNvPr id="618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632"/>
                    <a:ext cx="1680" cy="47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618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871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506" y="2640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431" y="2439"/>
                    <a:ext cx="28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hu-HU" altLang="hu-HU" sz="1400" b="0"/>
                      <a:t>x </a:t>
                    </a:r>
                    <a:endParaRPr lang="en-US" altLang="hu-HU" sz="1400" b="0"/>
                  </a:p>
                </p:txBody>
              </p:sp>
              <p:sp>
                <p:nvSpPr>
                  <p:cNvPr id="618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2880"/>
                    <a:ext cx="43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hu-HU" altLang="hu-HU" sz="1400" b="0"/>
                      <a:t>u(x)</a:t>
                    </a:r>
                    <a:endParaRPr lang="en-US" altLang="hu-HU" sz="1400" b="0"/>
                  </a:p>
                </p:txBody>
              </p:sp>
            </p:grpSp>
            <p:sp>
              <p:nvSpPr>
                <p:cNvPr id="6182" name="Line 143"/>
                <p:cNvSpPr>
                  <a:spLocks noChangeShapeType="1"/>
                </p:cNvSpPr>
                <p:nvPr/>
              </p:nvSpPr>
              <p:spPr bwMode="auto">
                <a:xfrm>
                  <a:off x="240" y="2496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78" name="Line 147"/>
              <p:cNvSpPr>
                <a:spLocks noChangeShapeType="1"/>
              </p:cNvSpPr>
              <p:nvPr/>
            </p:nvSpPr>
            <p:spPr bwMode="auto">
              <a:xfrm>
                <a:off x="3225" y="313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179" name="Object 149"/>
              <p:cNvGraphicFramePr>
                <a:graphicFrameLocks noChangeAspect="1"/>
              </p:cNvGraphicFramePr>
              <p:nvPr/>
            </p:nvGraphicFramePr>
            <p:xfrm>
              <a:off x="2016" y="3072"/>
              <a:ext cx="952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0" name="Egyenlet" r:id="rId6" imgW="1155700" imgH="203200" progId="Equation.3">
                      <p:embed/>
                    </p:oleObj>
                  </mc:Choice>
                  <mc:Fallback>
                    <p:oleObj name="Egyenlet" r:id="rId6" imgW="1155700" imgH="203200" progId="Equation.3">
                      <p:embed/>
                      <p:pic>
                        <p:nvPicPr>
                          <p:cNvPr id="0" name="Object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3072"/>
                            <a:ext cx="952" cy="16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51030" name="Object 150"/>
          <p:cNvGraphicFramePr>
            <a:graphicFrameLocks noChangeAspect="1"/>
          </p:cNvGraphicFramePr>
          <p:nvPr/>
        </p:nvGraphicFramePr>
        <p:xfrm>
          <a:off x="403225" y="5426075"/>
          <a:ext cx="805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gyenlet" r:id="rId8" imgW="6159500" imgH="393700" progId="Equation.3">
                  <p:embed/>
                </p:oleObj>
              </mc:Choice>
              <mc:Fallback>
                <p:oleObj name="Egyenlet" r:id="rId8" imgW="6159500" imgH="39370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5426075"/>
                        <a:ext cx="8051800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1044" name="Group 164"/>
          <p:cNvGrpSpPr>
            <a:grpSpLocks/>
          </p:cNvGrpSpPr>
          <p:nvPr/>
        </p:nvGrpSpPr>
        <p:grpSpPr bwMode="auto">
          <a:xfrm>
            <a:off x="2581275" y="1600200"/>
            <a:ext cx="9110663" cy="2011363"/>
            <a:chOff x="1626" y="1008"/>
            <a:chExt cx="5739" cy="1267"/>
          </a:xfrm>
        </p:grpSpPr>
        <p:grpSp>
          <p:nvGrpSpPr>
            <p:cNvPr id="6159" name="Group 156"/>
            <p:cNvGrpSpPr>
              <a:grpSpLocks/>
            </p:cNvGrpSpPr>
            <p:nvPr/>
          </p:nvGrpSpPr>
          <p:grpSpPr bwMode="auto">
            <a:xfrm>
              <a:off x="1626" y="1008"/>
              <a:ext cx="5739" cy="1267"/>
              <a:chOff x="1626" y="1008"/>
              <a:chExt cx="5739" cy="1267"/>
            </a:xfrm>
          </p:grpSpPr>
          <p:graphicFrame>
            <p:nvGraphicFramePr>
              <p:cNvPr id="6161" name="Object 99"/>
              <p:cNvGraphicFramePr>
                <a:graphicFrameLocks noChangeAspect="1"/>
              </p:cNvGraphicFramePr>
              <p:nvPr/>
            </p:nvGraphicFramePr>
            <p:xfrm>
              <a:off x="1872" y="1324"/>
              <a:ext cx="722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2" name="Egyenlet" r:id="rId10" imgW="876300" imgH="469900" progId="Equation.3">
                      <p:embed/>
                    </p:oleObj>
                  </mc:Choice>
                  <mc:Fallback>
                    <p:oleObj name="Egyenlet" r:id="rId10" imgW="876300" imgH="469900" progId="Equation.3">
                      <p:embed/>
                      <p:pic>
                        <p:nvPicPr>
                          <p:cNvPr id="0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324"/>
                            <a:ext cx="722" cy="3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2" name="Object 100"/>
              <p:cNvGraphicFramePr>
                <a:graphicFrameLocks noChangeAspect="1"/>
              </p:cNvGraphicFramePr>
              <p:nvPr/>
            </p:nvGraphicFramePr>
            <p:xfrm>
              <a:off x="1626" y="1218"/>
              <a:ext cx="157" cy="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3" name="Egyenlet" r:id="rId12" imgW="190417" imgH="710891" progId="Equation.3">
                      <p:embed/>
                    </p:oleObj>
                  </mc:Choice>
                  <mc:Fallback>
                    <p:oleObj name="Egyenlet" r:id="rId12" imgW="190417" imgH="710891" progId="Equation.3">
                      <p:embed/>
                      <p:pic>
                        <p:nvPicPr>
                          <p:cNvPr id="0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6" y="1218"/>
                            <a:ext cx="157" cy="58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3" name="Line 101"/>
              <p:cNvSpPr>
                <a:spLocks noChangeShapeType="1"/>
              </p:cNvSpPr>
              <p:nvPr/>
            </p:nvSpPr>
            <p:spPr bwMode="auto">
              <a:xfrm>
                <a:off x="2688" y="1488"/>
                <a:ext cx="336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164" name="Object 102"/>
              <p:cNvGraphicFramePr>
                <a:graphicFrameLocks noChangeAspect="1"/>
              </p:cNvGraphicFramePr>
              <p:nvPr/>
            </p:nvGraphicFramePr>
            <p:xfrm>
              <a:off x="3151" y="1387"/>
              <a:ext cx="1046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4" name="Egyenlet" r:id="rId14" imgW="1270000" imgH="279400" progId="Equation.3">
                      <p:embed/>
                    </p:oleObj>
                  </mc:Choice>
                  <mc:Fallback>
                    <p:oleObj name="Egyenlet" r:id="rId14" imgW="1270000" imgH="279400" progId="Equation.3">
                      <p:embed/>
                      <p:pic>
                        <p:nvPicPr>
                          <p:cNvPr id="0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1" y="1387"/>
                            <a:ext cx="1046" cy="23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5" name="Line 109"/>
              <p:cNvSpPr>
                <a:spLocks noChangeShapeType="1"/>
              </p:cNvSpPr>
              <p:nvPr/>
            </p:nvSpPr>
            <p:spPr bwMode="auto">
              <a:xfrm>
                <a:off x="4937" y="1056"/>
                <a:ext cx="0" cy="8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Line 110"/>
              <p:cNvSpPr>
                <a:spLocks noChangeShapeType="1"/>
              </p:cNvSpPr>
              <p:nvPr/>
            </p:nvSpPr>
            <p:spPr bwMode="auto">
              <a:xfrm flipV="1">
                <a:off x="4944" y="1920"/>
                <a:ext cx="5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Line 105"/>
              <p:cNvSpPr>
                <a:spLocks noChangeShapeType="1"/>
              </p:cNvSpPr>
              <p:nvPr/>
            </p:nvSpPr>
            <p:spPr bwMode="auto">
              <a:xfrm flipV="1">
                <a:off x="4937" y="1159"/>
                <a:ext cx="473" cy="76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68" name="Object 111"/>
              <p:cNvGraphicFramePr>
                <a:graphicFrameLocks noChangeAspect="1"/>
              </p:cNvGraphicFramePr>
              <p:nvPr/>
            </p:nvGraphicFramePr>
            <p:xfrm>
              <a:off x="4800" y="1008"/>
              <a:ext cx="96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5" name="Equation" r:id="rId16" imgW="184205" imgH="171450" progId="Equation.3">
                      <p:embed/>
                    </p:oleObj>
                  </mc:Choice>
                  <mc:Fallback>
                    <p:oleObj name="Equation" r:id="rId16" imgW="184205" imgH="171450" progId="Equation.3">
                      <p:embed/>
                      <p:pic>
                        <p:nvPicPr>
                          <p:cNvPr id="0" name="Object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1008"/>
                            <a:ext cx="96" cy="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9" name="Object 112"/>
              <p:cNvGraphicFramePr>
                <a:graphicFrameLocks noChangeAspect="1"/>
              </p:cNvGraphicFramePr>
              <p:nvPr/>
            </p:nvGraphicFramePr>
            <p:xfrm>
              <a:off x="5495" y="1920"/>
              <a:ext cx="96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" name="Egyenlet" r:id="rId18" imgW="120595" imgH="158701" progId="Equation.3">
                      <p:embed/>
                    </p:oleObj>
                  </mc:Choice>
                  <mc:Fallback>
                    <p:oleObj name="Egyenlet" r:id="rId18" imgW="120595" imgH="158701" progId="Equation.3">
                      <p:embed/>
                      <p:pic>
                        <p:nvPicPr>
                          <p:cNvPr id="0" name="Object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" y="1920"/>
                            <a:ext cx="96" cy="1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0" name="Rectangle 113"/>
              <p:cNvSpPr>
                <a:spLocks noChangeArrowheads="1"/>
              </p:cNvSpPr>
              <p:nvPr/>
            </p:nvSpPr>
            <p:spPr bwMode="auto">
              <a:xfrm>
                <a:off x="4293" y="1968"/>
                <a:ext cx="307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altLang="hu-HU" b="0">
                    <a:solidFill>
                      <a:srgbClr val="CC0000"/>
                    </a:solidFill>
                  </a:rPr>
                  <a:t> </a:t>
                </a:r>
                <a:r>
                  <a:rPr lang="hu-HU" altLang="hu-HU">
                    <a:solidFill>
                      <a:srgbClr val="CC0000"/>
                    </a:solidFill>
                    <a:sym typeface="Symbol" pitchFamily="18" charset="2"/>
                  </a:rPr>
                  <a:t>(q)</a:t>
                </a:r>
                <a:r>
                  <a:rPr lang="hu-HU" altLang="hu-HU">
                    <a:sym typeface="Symbol" pitchFamily="18" charset="2"/>
                  </a:rPr>
                  <a:t>  </a:t>
                </a:r>
                <a:r>
                  <a:rPr lang="hu-HU" altLang="hu-HU"/>
                  <a:t>d</a:t>
                </a:r>
                <a:r>
                  <a:rPr lang="en-US" altLang="hu-HU"/>
                  <a:t>iszper</a:t>
                </a:r>
                <a:r>
                  <a:rPr lang="hu-HU" altLang="hu-HU"/>
                  <a:t>ziós reláció:</a:t>
                </a:r>
              </a:p>
              <a:p>
                <a:r>
                  <a:rPr lang="hu-HU" altLang="hu-HU"/>
                  <a:t>frekvencia-hullámszám függés</a:t>
                </a:r>
                <a:r>
                  <a:rPr lang="hu-HU" altLang="hu-HU" b="0"/>
                  <a:t> </a:t>
                </a:r>
                <a:r>
                  <a:rPr lang="hu-HU" altLang="hu-HU" sz="1400" b="0"/>
                  <a:t> </a:t>
                </a:r>
                <a:endParaRPr lang="en-US" altLang="hu-HU" sz="1400" b="0"/>
              </a:p>
            </p:txBody>
          </p:sp>
        </p:grpSp>
        <p:graphicFrame>
          <p:nvGraphicFramePr>
            <p:cNvPr id="6160" name="Object 163"/>
            <p:cNvGraphicFramePr>
              <a:graphicFrameLocks noChangeAspect="1"/>
            </p:cNvGraphicFramePr>
            <p:nvPr/>
          </p:nvGraphicFramePr>
          <p:xfrm>
            <a:off x="5532" y="1029"/>
            <a:ext cx="18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7" name="Egyenlet" r:id="rId20" imgW="285805" imgH="463355" progId="Equation.3">
                    <p:embed/>
                  </p:oleObj>
                </mc:Choice>
                <mc:Fallback>
                  <p:oleObj name="Egyenlet" r:id="rId20" imgW="285805" imgH="463355" progId="Equation.3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2" y="1029"/>
                          <a:ext cx="18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-85934" y="685800"/>
            <a:ext cx="4962734" cy="2286000"/>
            <a:chOff x="-85934" y="685800"/>
            <a:chExt cx="4962734" cy="2286000"/>
          </a:xfrm>
        </p:grpSpPr>
        <p:grpSp>
          <p:nvGrpSpPr>
            <p:cNvPr id="251050" name="Group 170"/>
            <p:cNvGrpSpPr>
              <a:grpSpLocks/>
            </p:cNvGrpSpPr>
            <p:nvPr/>
          </p:nvGrpSpPr>
          <p:grpSpPr bwMode="auto">
            <a:xfrm>
              <a:off x="-28575" y="685800"/>
              <a:ext cx="4905375" cy="2225675"/>
              <a:chOff x="-18" y="432"/>
              <a:chExt cx="3090" cy="1402"/>
            </a:xfrm>
          </p:grpSpPr>
          <p:sp>
            <p:nvSpPr>
              <p:cNvPr id="6203" name="Line 81"/>
              <p:cNvSpPr>
                <a:spLocks noChangeShapeType="1"/>
              </p:cNvSpPr>
              <p:nvPr/>
            </p:nvSpPr>
            <p:spPr bwMode="auto">
              <a:xfrm>
                <a:off x="2112" y="786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4" name="Rectangle 91"/>
              <p:cNvSpPr>
                <a:spLocks noChangeArrowheads="1"/>
              </p:cNvSpPr>
              <p:nvPr/>
            </p:nvSpPr>
            <p:spPr bwMode="auto">
              <a:xfrm>
                <a:off x="2448" y="86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altLang="hu-HU" sz="1400" b="0"/>
                  <a:t>u(x</a:t>
                </a:r>
                <a:r>
                  <a:rPr lang="en-US" altLang="hu-HU" sz="1400" b="0"/>
                  <a:t>+</a:t>
                </a:r>
                <a:r>
                  <a:rPr lang="en-US" altLang="hu-HU" sz="1400" b="0">
                    <a:sym typeface="Symbol" pitchFamily="18" charset="2"/>
                  </a:rPr>
                  <a:t></a:t>
                </a:r>
                <a:r>
                  <a:rPr lang="en-US" altLang="hu-HU" sz="1400" b="0"/>
                  <a:t>x)</a:t>
                </a:r>
              </a:p>
            </p:txBody>
          </p:sp>
          <p:sp>
            <p:nvSpPr>
              <p:cNvPr id="6205" name="Rectangle 92"/>
              <p:cNvSpPr>
                <a:spLocks noChangeArrowheads="1"/>
              </p:cNvSpPr>
              <p:nvPr/>
            </p:nvSpPr>
            <p:spPr bwMode="auto">
              <a:xfrm>
                <a:off x="2349" y="4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altLang="hu-HU" sz="1400" b="0"/>
                  <a:t>x</a:t>
                </a:r>
                <a:r>
                  <a:rPr lang="en-US" altLang="hu-HU" sz="1400" b="0"/>
                  <a:t>+</a:t>
                </a:r>
                <a:r>
                  <a:rPr lang="en-US" altLang="hu-HU" sz="1400" b="0">
                    <a:sym typeface="Symbol" pitchFamily="18" charset="2"/>
                  </a:rPr>
                  <a:t></a:t>
                </a:r>
                <a:r>
                  <a:rPr lang="en-US" altLang="hu-HU" sz="1400" b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206" name="Object 95"/>
                  <p:cNvGraphicFramePr>
                    <a:graphicFrameLocks noChangeAspect="1"/>
                  </p:cNvGraphicFramePr>
                  <p:nvPr/>
                </p:nvGraphicFramePr>
                <p:xfrm>
                  <a:off x="11" y="1094"/>
                  <a:ext cx="1464" cy="3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488" name="Equation" r:id="rId22" imgW="1790700" imgH="444500" progId="Equation.DSMT4">
                          <p:embed/>
                        </p:oleObj>
                      </mc:Choice>
                      <mc:Fallback>
                        <p:oleObj name="Equation" r:id="rId22" imgW="1790700" imgH="444500" progId="Equation.DSMT4">
                          <p:embed/>
                          <p:pic>
                            <p:nvPicPr>
                              <p:cNvPr id="0" name="Object 9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" y="1094"/>
                                <a:ext cx="1464" cy="36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206" name="Object 95"/>
                  <p:cNvGraphicFramePr>
                    <a:graphicFrameLocks noChangeAspect="1"/>
                  </p:cNvGraphicFramePr>
                  <p:nvPr/>
                </p:nvGraphicFramePr>
                <p:xfrm>
                  <a:off x="11" y="1094"/>
                  <a:ext cx="1464" cy="3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378" name="Equation" r:id="rId24" imgW="1790700" imgH="444500" progId="Equation.DSMT4">
                          <p:embed/>
                        </p:oleObj>
                      </mc:Choice>
                      <mc:Fallback>
                        <p:oleObj name="Equation" r:id="rId24" imgW="1790700" imgH="444500" progId="Equation.DSMT4">
                          <p:embed/>
                          <p:pic>
                            <p:nvPicPr>
                              <p:cNvPr id="0" name="Object 9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" y="1094"/>
                                <a:ext cx="1464" cy="36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207" name="Object 9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09982476"/>
                      </p:ext>
                    </p:extLst>
                  </p:nvPr>
                </p:nvGraphicFramePr>
                <p:xfrm>
                  <a:off x="-18" y="1468"/>
                  <a:ext cx="1612" cy="36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489" name="Equation" r:id="rId26" imgW="1954951" imgH="444307" progId="Equation.DSMT4">
                          <p:embed/>
                        </p:oleObj>
                      </mc:Choice>
                      <mc:Fallback>
                        <p:oleObj name="Equation" r:id="rId26" imgW="1954951" imgH="444307" progId="Equation.DSMT4">
                          <p:embed/>
                          <p:pic>
                            <p:nvPicPr>
                              <p:cNvPr id="0" name="Object 9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8" y="1468"/>
                                <a:ext cx="1612" cy="36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207" name="Object 9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09982476"/>
                      </p:ext>
                    </p:extLst>
                  </p:nvPr>
                </p:nvGraphicFramePr>
                <p:xfrm>
                  <a:off x="-18" y="1468"/>
                  <a:ext cx="1612" cy="36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379" name="Equation" r:id="rId28" imgW="1954951" imgH="444307" progId="Equation.DSMT4">
                          <p:embed/>
                        </p:oleObj>
                      </mc:Choice>
                      <mc:Fallback>
                        <p:oleObj name="Equation" r:id="rId28" imgW="1954951" imgH="444307" progId="Equation.DSMT4">
                          <p:embed/>
                          <p:pic>
                            <p:nvPicPr>
                              <p:cNvPr id="0" name="Object 9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8" y="1468"/>
                                <a:ext cx="1612" cy="36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208" name="Rectangle 97"/>
              <p:cNvSpPr>
                <a:spLocks noChangeArrowheads="1"/>
              </p:cNvSpPr>
              <p:nvPr/>
            </p:nvSpPr>
            <p:spPr bwMode="auto">
              <a:xfrm>
                <a:off x="0" y="912"/>
                <a:ext cx="30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hu-HU" sz="1400" b="0"/>
                  <a:t>Newton II</a:t>
                </a:r>
              </a:p>
            </p:txBody>
          </p:sp>
          <p:sp>
            <p:nvSpPr>
              <p:cNvPr id="6209" name="Rectangle 141"/>
              <p:cNvSpPr>
                <a:spLocks noChangeArrowheads="1"/>
              </p:cNvSpPr>
              <p:nvPr/>
            </p:nvSpPr>
            <p:spPr bwMode="auto">
              <a:xfrm>
                <a:off x="2199" y="633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hu-HU" sz="1400" b="0">
                    <a:sym typeface="Symbol" pitchFamily="18" charset="2"/>
                  </a:rPr>
                  <a:t></a:t>
                </a:r>
                <a:r>
                  <a:rPr lang="en-US" altLang="hu-HU" sz="1400" b="0"/>
                  <a:t>x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85934" y="2314575"/>
              <a:ext cx="489236" cy="657225"/>
              <a:chOff x="-85934" y="2314575"/>
              <a:chExt cx="489236" cy="657225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0" y="2362200"/>
                <a:ext cx="304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-85934" y="2314575"/>
                    <a:ext cx="489236" cy="5605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hu-HU" sz="1600" b="0" i="1" smtClean="0"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60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5934" y="2314575"/>
                    <a:ext cx="489236" cy="560538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445" name="Group 341"/>
          <p:cNvGrpSpPr>
            <a:grpSpLocks/>
          </p:cNvGrpSpPr>
          <p:nvPr/>
        </p:nvGrpSpPr>
        <p:grpSpPr bwMode="auto">
          <a:xfrm>
            <a:off x="2209800" y="2492375"/>
            <a:ext cx="3800475" cy="1206500"/>
            <a:chOff x="1392" y="1638"/>
            <a:chExt cx="2394" cy="760"/>
          </a:xfrm>
        </p:grpSpPr>
        <p:grpSp>
          <p:nvGrpSpPr>
            <p:cNvPr id="8341" name="Group 322"/>
            <p:cNvGrpSpPr>
              <a:grpSpLocks/>
            </p:cNvGrpSpPr>
            <p:nvPr/>
          </p:nvGrpSpPr>
          <p:grpSpPr bwMode="auto">
            <a:xfrm>
              <a:off x="2976" y="1638"/>
              <a:ext cx="810" cy="760"/>
              <a:chOff x="2976" y="1638"/>
              <a:chExt cx="810" cy="760"/>
            </a:xfrm>
          </p:grpSpPr>
          <p:grpSp>
            <p:nvGrpSpPr>
              <p:cNvPr id="8343" name="Group 321"/>
              <p:cNvGrpSpPr>
                <a:grpSpLocks/>
              </p:cNvGrpSpPr>
              <p:nvPr/>
            </p:nvGrpSpPr>
            <p:grpSpPr bwMode="auto">
              <a:xfrm>
                <a:off x="2976" y="1638"/>
                <a:ext cx="810" cy="522"/>
                <a:chOff x="2976" y="1638"/>
                <a:chExt cx="810" cy="522"/>
              </a:xfrm>
            </p:grpSpPr>
            <p:sp>
              <p:nvSpPr>
                <p:cNvPr id="834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216" y="1680"/>
                  <a:ext cx="480" cy="336"/>
                </a:xfrm>
                <a:prstGeom prst="line">
                  <a:avLst/>
                </a:prstGeom>
                <a:noFill/>
                <a:ln w="34925">
                  <a:solidFill>
                    <a:srgbClr val="CC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46" name="Oval 137"/>
                <p:cNvSpPr>
                  <a:spLocks noChangeArrowheads="1"/>
                </p:cNvSpPr>
                <p:nvPr/>
              </p:nvSpPr>
              <p:spPr bwMode="auto">
                <a:xfrm>
                  <a:off x="2976" y="1968"/>
                  <a:ext cx="288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8347" name="Oval 138"/>
                <p:cNvSpPr>
                  <a:spLocks noChangeArrowheads="1"/>
                </p:cNvSpPr>
                <p:nvPr/>
              </p:nvSpPr>
              <p:spPr bwMode="auto">
                <a:xfrm>
                  <a:off x="3642" y="1638"/>
                  <a:ext cx="144" cy="96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834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3234" y="2016"/>
                  <a:ext cx="0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49" name="Line 139"/>
                <p:cNvSpPr>
                  <a:spLocks noChangeShapeType="1"/>
                </p:cNvSpPr>
                <p:nvPr/>
              </p:nvSpPr>
              <p:spPr bwMode="auto">
                <a:xfrm>
                  <a:off x="2976" y="2064"/>
                  <a:ext cx="28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5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3018" y="2016"/>
                  <a:ext cx="0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51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3162" y="2016"/>
                  <a:ext cx="0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52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3090" y="2016"/>
                  <a:ext cx="0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aphicFrame>
            <p:nvGraphicFramePr>
              <p:cNvPr id="8344" name="Object 136"/>
              <p:cNvGraphicFramePr>
                <a:graphicFrameLocks noChangeAspect="1"/>
              </p:cNvGraphicFramePr>
              <p:nvPr/>
            </p:nvGraphicFramePr>
            <p:xfrm>
              <a:off x="3216" y="2064"/>
              <a:ext cx="528" cy="3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50" name="Egyenlet" r:id="rId4" imgW="564984" imgH="387301" progId="Equation.3">
                      <p:embed/>
                    </p:oleObj>
                  </mc:Choice>
                  <mc:Fallback>
                    <p:oleObj name="Egyenlet" r:id="rId4" imgW="564984" imgH="387301" progId="Equation.3">
                      <p:embed/>
                      <p:pic>
                        <p:nvPicPr>
                          <p:cNvPr id="0" name="Object 1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2064"/>
                            <a:ext cx="528" cy="3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42" name="Text Box 149"/>
            <p:cNvSpPr txBox="1">
              <a:spLocks noChangeArrowheads="1"/>
            </p:cNvSpPr>
            <p:nvPr/>
          </p:nvSpPr>
          <p:spPr bwMode="auto">
            <a:xfrm>
              <a:off x="1392" y="1728"/>
              <a:ext cx="20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dirty="0"/>
                <a:t>a rúdban kialakuló lehetséges állóhullámok</a:t>
              </a:r>
            </a:p>
          </p:txBody>
        </p:sp>
      </p:grpSp>
      <p:sp>
        <p:nvSpPr>
          <p:cNvPr id="303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z="1400">
                <a:solidFill>
                  <a:schemeClr val="tx1"/>
                </a:solidFill>
                <a:effectLst/>
              </a:rPr>
              <a:t>Definiciók</a:t>
            </a:r>
            <a:r>
              <a:rPr lang="hu-HU" altLang="hu-HU">
                <a:latin typeface="Lithograph" pitchFamily="2" charset="0"/>
              </a:rPr>
              <a:t> </a:t>
            </a:r>
            <a:endParaRPr lang="en-US" altLang="hu-HU">
              <a:latin typeface="Lithograph" pitchFamily="2" charset="0"/>
            </a:endParaRPr>
          </a:p>
        </p:txBody>
      </p:sp>
      <p:sp>
        <p:nvSpPr>
          <p:cNvPr id="8197" name="Rectangle 91"/>
          <p:cNvSpPr>
            <a:spLocks noChangeArrowheads="1"/>
          </p:cNvSpPr>
          <p:nvPr/>
        </p:nvSpPr>
        <p:spPr bwMode="auto">
          <a:xfrm>
            <a:off x="0" y="57785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0" u="sng" dirty="0"/>
              <a:t>Módus</a:t>
            </a:r>
          </a:p>
          <a:p>
            <a:r>
              <a:rPr lang="hu-HU" altLang="hu-HU" sz="1400" b="0" dirty="0"/>
              <a:t>	</a:t>
            </a:r>
            <a:r>
              <a:rPr lang="hu-HU" altLang="hu-HU" dirty="0"/>
              <a:t>rezgési állapot, melyet </a:t>
            </a:r>
            <a:br>
              <a:rPr lang="hu-HU" altLang="hu-HU" dirty="0"/>
            </a:br>
            <a:r>
              <a:rPr lang="hu-HU" altLang="hu-HU" dirty="0"/>
              <a:t>	a </a:t>
            </a:r>
            <a:r>
              <a:rPr lang="hu-HU" altLang="hu-HU" dirty="0">
                <a:solidFill>
                  <a:srgbClr val="CC0000"/>
                </a:solidFill>
              </a:rPr>
              <a:t>q </a:t>
            </a:r>
            <a:r>
              <a:rPr lang="en-US" altLang="hu-HU" dirty="0"/>
              <a:t>hull</a:t>
            </a:r>
            <a:r>
              <a:rPr lang="hu-HU" altLang="hu-HU" dirty="0"/>
              <a:t>ámszám és az </a:t>
            </a:r>
            <a:r>
              <a:rPr lang="hu-HU" altLang="hu-HU" dirty="0">
                <a:solidFill>
                  <a:srgbClr val="CC0000"/>
                </a:solidFill>
                <a:sym typeface="Symbol" pitchFamily="18" charset="2"/>
              </a:rPr>
              <a:t></a:t>
            </a:r>
            <a:r>
              <a:rPr lang="hu-HU" altLang="hu-HU" dirty="0"/>
              <a:t> frekvencia</a:t>
            </a:r>
            <a:r>
              <a:rPr lang="hu-HU" altLang="hu-HU" dirty="0">
                <a:solidFill>
                  <a:srgbClr val="CC0000"/>
                </a:solidFill>
              </a:rPr>
              <a:t>   </a:t>
            </a:r>
            <a:r>
              <a:rPr lang="hu-HU" altLang="hu-HU" dirty="0">
                <a:sym typeface="Symbol" pitchFamily="18" charset="2"/>
              </a:rPr>
              <a:t>jellemez</a:t>
            </a:r>
            <a:endParaRPr lang="en-US" altLang="hu-HU" dirty="0">
              <a:sym typeface="Symbol" pitchFamily="18" charset="2"/>
            </a:endParaRPr>
          </a:p>
        </p:txBody>
      </p:sp>
      <p:grpSp>
        <p:nvGrpSpPr>
          <p:cNvPr id="8199" name="Group 274"/>
          <p:cNvGrpSpPr>
            <a:grpSpLocks/>
          </p:cNvGrpSpPr>
          <p:nvPr/>
        </p:nvGrpSpPr>
        <p:grpSpPr bwMode="auto">
          <a:xfrm>
            <a:off x="5257800" y="457200"/>
            <a:ext cx="2363788" cy="2357438"/>
            <a:chOff x="3312" y="356"/>
            <a:chExt cx="1489" cy="1485"/>
          </a:xfrm>
        </p:grpSpPr>
        <p:sp>
          <p:nvSpPr>
            <p:cNvPr id="8300" name="Line 94"/>
            <p:cNvSpPr>
              <a:spLocks noChangeShapeType="1"/>
            </p:cNvSpPr>
            <p:nvPr/>
          </p:nvSpPr>
          <p:spPr bwMode="auto">
            <a:xfrm>
              <a:off x="3519" y="89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01" name="Line 95"/>
            <p:cNvSpPr>
              <a:spLocks noChangeShapeType="1"/>
            </p:cNvSpPr>
            <p:nvPr/>
          </p:nvSpPr>
          <p:spPr bwMode="auto">
            <a:xfrm>
              <a:off x="4008" y="91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02" name="Group 234"/>
            <p:cNvGrpSpPr>
              <a:grpSpLocks/>
            </p:cNvGrpSpPr>
            <p:nvPr/>
          </p:nvGrpSpPr>
          <p:grpSpPr bwMode="auto">
            <a:xfrm>
              <a:off x="3312" y="356"/>
              <a:ext cx="1489" cy="1485"/>
              <a:chOff x="3312" y="356"/>
              <a:chExt cx="1489" cy="1485"/>
            </a:xfrm>
          </p:grpSpPr>
          <p:sp>
            <p:nvSpPr>
              <p:cNvPr id="8303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3518" y="568"/>
                <a:ext cx="686" cy="110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8304" name="Object 82"/>
              <p:cNvGraphicFramePr>
                <a:graphicFrameLocks noChangeAspect="1"/>
              </p:cNvGraphicFramePr>
              <p:nvPr/>
            </p:nvGraphicFramePr>
            <p:xfrm>
              <a:off x="3312" y="356"/>
              <a:ext cx="144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51" name="Equation" r:id="rId6" imgW="184205" imgH="171450" progId="Equation.3">
                      <p:embed/>
                    </p:oleObj>
                  </mc:Choice>
                  <mc:Fallback>
                    <p:oleObj name="Equation" r:id="rId6" imgW="184205" imgH="171450" progId="Equation.3">
                      <p:embed/>
                      <p:pic>
                        <p:nvPicPr>
                          <p:cNvPr id="0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356"/>
                            <a:ext cx="144" cy="1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05" name="Object 83"/>
              <p:cNvGraphicFramePr>
                <a:graphicFrameLocks noChangeAspect="1"/>
              </p:cNvGraphicFramePr>
              <p:nvPr/>
            </p:nvGraphicFramePr>
            <p:xfrm>
              <a:off x="4662" y="1674"/>
              <a:ext cx="139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52" name="Egyenlet" r:id="rId8" imgW="120595" imgH="158701" progId="Equation.3">
                      <p:embed/>
                    </p:oleObj>
                  </mc:Choice>
                  <mc:Fallback>
                    <p:oleObj name="Egyenlet" r:id="rId8" imgW="120595" imgH="158701" progId="Equation.3">
                      <p:embed/>
                      <p:pic>
                        <p:nvPicPr>
                          <p:cNvPr id="0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2" y="1674"/>
                            <a:ext cx="139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6" name="Line 78"/>
              <p:cNvSpPr>
                <a:spLocks noChangeAspect="1" noChangeShapeType="1"/>
              </p:cNvSpPr>
              <p:nvPr/>
            </p:nvSpPr>
            <p:spPr bwMode="auto">
              <a:xfrm>
                <a:off x="3518" y="432"/>
                <a:ext cx="0" cy="1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7" name="Line 79"/>
              <p:cNvSpPr>
                <a:spLocks noChangeAspect="1" noChangeShapeType="1"/>
              </p:cNvSpPr>
              <p:nvPr/>
            </p:nvSpPr>
            <p:spPr bwMode="auto">
              <a:xfrm>
                <a:off x="3516" y="1686"/>
                <a:ext cx="11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08" name="Group 133"/>
              <p:cNvGrpSpPr>
                <a:grpSpLocks/>
              </p:cNvGrpSpPr>
              <p:nvPr/>
            </p:nvGrpSpPr>
            <p:grpSpPr bwMode="auto">
              <a:xfrm>
                <a:off x="3516" y="1668"/>
                <a:ext cx="732" cy="48"/>
                <a:chOff x="2160" y="1776"/>
                <a:chExt cx="732" cy="48"/>
              </a:xfrm>
            </p:grpSpPr>
            <p:grpSp>
              <p:nvGrpSpPr>
                <p:cNvPr id="8311" name="Group 108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336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7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8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12" name="Group 109"/>
                <p:cNvGrpSpPr>
                  <a:grpSpLocks/>
                </p:cNvGrpSpPr>
                <p:nvPr/>
              </p:nvGrpSpPr>
              <p:grpSpPr bwMode="auto">
                <a:xfrm>
                  <a:off x="2316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33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4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13" name="Group 115"/>
                <p:cNvGrpSpPr>
                  <a:grpSpLocks/>
                </p:cNvGrpSpPr>
                <p:nvPr/>
              </p:nvGrpSpPr>
              <p:grpSpPr bwMode="auto">
                <a:xfrm>
                  <a:off x="247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326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7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14" name="Group 121"/>
                <p:cNvGrpSpPr>
                  <a:grpSpLocks/>
                </p:cNvGrpSpPr>
                <p:nvPr/>
              </p:nvGrpSpPr>
              <p:grpSpPr bwMode="auto">
                <a:xfrm>
                  <a:off x="262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32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15" name="Group 127"/>
                <p:cNvGrpSpPr>
                  <a:grpSpLocks/>
                </p:cNvGrpSpPr>
                <p:nvPr/>
              </p:nvGrpSpPr>
              <p:grpSpPr bwMode="auto">
                <a:xfrm>
                  <a:off x="277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31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aphicFrame>
            <p:nvGraphicFramePr>
              <p:cNvPr id="8309" name="Object 134"/>
              <p:cNvGraphicFramePr>
                <a:graphicFrameLocks noChangeAspect="1"/>
              </p:cNvGraphicFramePr>
              <p:nvPr/>
            </p:nvGraphicFramePr>
            <p:xfrm>
              <a:off x="3408" y="856"/>
              <a:ext cx="109" cy="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53" name="Egyenlet" r:id="rId10" imgW="146216" imgH="133203" progId="Equation.3">
                      <p:embed/>
                    </p:oleObj>
                  </mc:Choice>
                  <mc:Fallback>
                    <p:oleObj name="Egyenlet" r:id="rId10" imgW="146216" imgH="133203" progId="Equation.3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856"/>
                            <a:ext cx="109" cy="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10" name="Object 135"/>
              <p:cNvGraphicFramePr>
                <a:graphicFrameLocks noChangeAspect="1"/>
              </p:cNvGraphicFramePr>
              <p:nvPr/>
            </p:nvGraphicFramePr>
            <p:xfrm>
              <a:off x="3963" y="1728"/>
              <a:ext cx="92" cy="1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54" name="Egyenlet" r:id="rId12" imgW="120595" imgH="158701" progId="Equation.3">
                      <p:embed/>
                    </p:oleObj>
                  </mc:Choice>
                  <mc:Fallback>
                    <p:oleObj name="Egyenlet" r:id="rId12" imgW="120595" imgH="158701" progId="Equation.3">
                      <p:embed/>
                      <p:pic>
                        <p:nvPicPr>
                          <p:cNvPr id="0" name="Object 1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3" y="1728"/>
                            <a:ext cx="92" cy="1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03422" name="Group 318"/>
          <p:cNvGrpSpPr>
            <a:grpSpLocks/>
          </p:cNvGrpSpPr>
          <p:nvPr/>
        </p:nvGrpSpPr>
        <p:grpSpPr bwMode="auto">
          <a:xfrm>
            <a:off x="6873875" y="577850"/>
            <a:ext cx="2270125" cy="2844800"/>
            <a:chOff x="4330" y="432"/>
            <a:chExt cx="1430" cy="1792"/>
          </a:xfrm>
        </p:grpSpPr>
        <p:sp>
          <p:nvSpPr>
            <p:cNvPr id="8296" name="Line 146"/>
            <p:cNvSpPr>
              <a:spLocks noChangeShapeType="1"/>
            </p:cNvSpPr>
            <p:nvPr/>
          </p:nvSpPr>
          <p:spPr bwMode="auto">
            <a:xfrm>
              <a:off x="4464" y="1008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97" name="Text Box 147"/>
            <p:cNvSpPr txBox="1">
              <a:spLocks noChangeArrowheads="1"/>
            </p:cNvSpPr>
            <p:nvPr/>
          </p:nvSpPr>
          <p:spPr bwMode="auto">
            <a:xfrm>
              <a:off x="4392" y="432"/>
              <a:ext cx="122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/>
                <a:t>az atomi természet miatt</a:t>
              </a:r>
            </a:p>
            <a:p>
              <a:r>
                <a:rPr lang="hu-HU" altLang="hu-HU"/>
                <a:t>k</a:t>
              </a:r>
              <a:r>
                <a:rPr lang="en-US" altLang="hu-HU"/>
                <a:t>ell lenni </a:t>
              </a:r>
              <a:endParaRPr lang="hu-HU" altLang="hu-HU"/>
            </a:p>
            <a:p>
              <a:r>
                <a:rPr lang="en-US" altLang="hu-HU"/>
                <a:t>egy </a:t>
              </a:r>
              <a:r>
                <a:rPr lang="hu-HU" altLang="hu-HU"/>
                <a:t>maximális </a:t>
              </a:r>
              <a:br>
                <a:rPr lang="hu-HU" altLang="hu-HU"/>
              </a:br>
              <a:r>
                <a:rPr lang="hu-HU" altLang="hu-HU"/>
                <a:t>hullámszámnak</a:t>
              </a:r>
            </a:p>
            <a:p>
              <a:endParaRPr lang="en-US" altLang="hu-HU"/>
            </a:p>
          </p:txBody>
        </p:sp>
        <p:graphicFrame>
          <p:nvGraphicFramePr>
            <p:cNvPr id="8298" name="Object 148"/>
            <p:cNvGraphicFramePr>
              <a:graphicFrameLocks noChangeAspect="1"/>
            </p:cNvGraphicFramePr>
            <p:nvPr/>
          </p:nvGraphicFramePr>
          <p:xfrm>
            <a:off x="4330" y="1920"/>
            <a:ext cx="143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5" name="Egyenlet" r:id="rId14" imgW="1695395" imgH="387301" progId="Equation.3">
                    <p:embed/>
                  </p:oleObj>
                </mc:Choice>
                <mc:Fallback>
                  <p:oleObj name="Egyenlet" r:id="rId14" imgW="1695395" imgH="387301" progId="Equation.3">
                    <p:embed/>
                    <p:pic>
                      <p:nvPicPr>
                        <p:cNvPr id="0" name="Object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" y="1920"/>
                          <a:ext cx="1430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9" name="Object 150"/>
            <p:cNvGraphicFramePr>
              <a:graphicFrameLocks noChangeAspect="1"/>
            </p:cNvGraphicFramePr>
            <p:nvPr/>
          </p:nvGraphicFramePr>
          <p:xfrm>
            <a:off x="4365" y="1690"/>
            <a:ext cx="24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6" name="Egyenlet" r:id="rId16" imgW="336605" imgH="222445" progId="Equation.3">
                    <p:embed/>
                  </p:oleObj>
                </mc:Choice>
                <mc:Fallback>
                  <p:oleObj name="Egyenlet" r:id="rId16" imgW="336605" imgH="222445" progId="Equation.3">
                    <p:embed/>
                    <p:pic>
                      <p:nvPicPr>
                        <p:cNvPr id="0" name="Object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5" y="1690"/>
                          <a:ext cx="24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3427" name="Group 323"/>
          <p:cNvGrpSpPr>
            <a:grpSpLocks/>
          </p:cNvGrpSpPr>
          <p:nvPr/>
        </p:nvGrpSpPr>
        <p:grpSpPr bwMode="auto">
          <a:xfrm>
            <a:off x="0" y="3717925"/>
            <a:ext cx="5334000" cy="2828925"/>
            <a:chOff x="0" y="2410"/>
            <a:chExt cx="3360" cy="1782"/>
          </a:xfrm>
        </p:grpSpPr>
        <p:sp>
          <p:nvSpPr>
            <p:cNvPr id="8255" name="Rectangle 151"/>
            <p:cNvSpPr>
              <a:spLocks noChangeArrowheads="1"/>
            </p:cNvSpPr>
            <p:nvPr/>
          </p:nvSpPr>
          <p:spPr bwMode="auto">
            <a:xfrm>
              <a:off x="0" y="2410"/>
              <a:ext cx="3360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 u="sng" dirty="0"/>
                <a:t>Állapotsűrűség</a:t>
              </a:r>
            </a:p>
            <a:p>
              <a:r>
                <a:rPr lang="hu-HU" altLang="hu-HU" dirty="0"/>
                <a:t>              N(</a:t>
              </a:r>
              <a:r>
                <a:rPr lang="hu-HU" altLang="hu-HU" dirty="0">
                  <a:solidFill>
                    <a:srgbClr val="CC0000"/>
                  </a:solidFill>
                </a:rPr>
                <a:t>q</a:t>
              </a:r>
              <a:r>
                <a:rPr lang="hu-HU" altLang="hu-HU" dirty="0"/>
                <a:t>), g(</a:t>
              </a:r>
              <a:r>
                <a:rPr lang="hu-HU" altLang="hu-HU" dirty="0">
                  <a:solidFill>
                    <a:srgbClr val="CC0000"/>
                  </a:solidFill>
                  <a:sym typeface="Symbol" pitchFamily="18" charset="2"/>
                </a:rPr>
                <a:t></a:t>
              </a:r>
              <a:r>
                <a:rPr lang="hu-HU" altLang="hu-HU" dirty="0"/>
                <a:t>) - a lehetséges módusok száma </a:t>
              </a:r>
            </a:p>
            <a:p>
              <a:r>
                <a:rPr lang="hu-HU" altLang="hu-HU" dirty="0"/>
                <a:t>                                 a </a:t>
              </a:r>
              <a:r>
                <a:rPr lang="hu-HU" altLang="hu-HU" dirty="0">
                  <a:solidFill>
                    <a:srgbClr val="CC0000"/>
                  </a:solidFill>
                </a:rPr>
                <a:t>q </a:t>
              </a:r>
              <a:r>
                <a:rPr lang="hu-HU" altLang="hu-HU" dirty="0"/>
                <a:t>é</a:t>
              </a:r>
              <a:r>
                <a:rPr lang="en-US" altLang="hu-HU" dirty="0"/>
                <a:t>s</a:t>
              </a:r>
              <a:r>
                <a:rPr lang="hu-HU" altLang="hu-HU" dirty="0">
                  <a:solidFill>
                    <a:srgbClr val="CC0000"/>
                  </a:solidFill>
                </a:rPr>
                <a:t> q</a:t>
              </a:r>
              <a:r>
                <a:rPr lang="en-US" altLang="hu-HU" dirty="0">
                  <a:solidFill>
                    <a:srgbClr val="CC0000"/>
                  </a:solidFill>
                </a:rPr>
                <a:t>+</a:t>
              </a:r>
              <a:r>
                <a:rPr lang="hu-HU" altLang="hu-HU" dirty="0">
                  <a:solidFill>
                    <a:srgbClr val="CC0000"/>
                  </a:solidFill>
                </a:rPr>
                <a:t>dq</a:t>
              </a:r>
              <a:r>
                <a:rPr lang="hu-HU" altLang="hu-HU" dirty="0"/>
                <a:t>, illetve az </a:t>
              </a:r>
              <a:r>
                <a:rPr lang="hu-HU" altLang="hu-HU" dirty="0">
                  <a:solidFill>
                    <a:srgbClr val="CC0000"/>
                  </a:solidFill>
                  <a:sym typeface="Symbol" pitchFamily="18" charset="2"/>
                </a:rPr>
                <a:t> </a:t>
              </a:r>
              <a:r>
                <a:rPr lang="hu-HU" altLang="hu-HU" dirty="0">
                  <a:sym typeface="Symbol" pitchFamily="18" charset="2"/>
                </a:rPr>
                <a:t>és </a:t>
              </a:r>
              <a:r>
                <a:rPr lang="hu-HU" altLang="hu-HU" dirty="0">
                  <a:solidFill>
                    <a:srgbClr val="CC0000"/>
                  </a:solidFill>
                  <a:sym typeface="Symbol" pitchFamily="18" charset="2"/>
                </a:rPr>
                <a:t></a:t>
              </a:r>
              <a:r>
                <a:rPr lang="en-US" altLang="hu-HU" dirty="0">
                  <a:solidFill>
                    <a:srgbClr val="CC0000"/>
                  </a:solidFill>
                </a:rPr>
                <a:t>+</a:t>
              </a:r>
              <a:r>
                <a:rPr lang="hu-HU" altLang="hu-HU" dirty="0">
                  <a:solidFill>
                    <a:srgbClr val="CC0000"/>
                  </a:solidFill>
                  <a:sym typeface="Symbol" pitchFamily="18" charset="2"/>
                </a:rPr>
                <a:t>d</a:t>
              </a:r>
              <a:r>
                <a:rPr lang="hu-HU" altLang="hu-HU" dirty="0">
                  <a:sym typeface="Symbol" pitchFamily="18" charset="2"/>
                </a:rPr>
                <a:t> tartományban</a:t>
              </a:r>
              <a:endParaRPr lang="en-US" altLang="hu-HU" dirty="0">
                <a:sym typeface="Symbol" pitchFamily="18" charset="2"/>
              </a:endParaRPr>
            </a:p>
          </p:txBody>
        </p:sp>
        <p:grpSp>
          <p:nvGrpSpPr>
            <p:cNvPr id="8256" name="Group 187"/>
            <p:cNvGrpSpPr>
              <a:grpSpLocks/>
            </p:cNvGrpSpPr>
            <p:nvPr/>
          </p:nvGrpSpPr>
          <p:grpSpPr bwMode="auto">
            <a:xfrm>
              <a:off x="624" y="3084"/>
              <a:ext cx="1140" cy="804"/>
              <a:chOff x="864" y="3312"/>
              <a:chExt cx="1140" cy="804"/>
            </a:xfrm>
          </p:grpSpPr>
          <p:sp>
            <p:nvSpPr>
              <p:cNvPr id="8263" name="Line 154"/>
              <p:cNvSpPr>
                <a:spLocks noChangeAspect="1" noChangeShapeType="1"/>
              </p:cNvSpPr>
              <p:nvPr/>
            </p:nvSpPr>
            <p:spPr bwMode="auto">
              <a:xfrm>
                <a:off x="866" y="3312"/>
                <a:ext cx="0" cy="7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155"/>
              <p:cNvSpPr>
                <a:spLocks noChangeAspect="1" noChangeShapeType="1"/>
              </p:cNvSpPr>
              <p:nvPr/>
            </p:nvSpPr>
            <p:spPr bwMode="auto">
              <a:xfrm>
                <a:off x="864" y="4086"/>
                <a:ext cx="11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65" name="Group 156"/>
              <p:cNvGrpSpPr>
                <a:grpSpLocks/>
              </p:cNvGrpSpPr>
              <p:nvPr/>
            </p:nvGrpSpPr>
            <p:grpSpPr bwMode="auto">
              <a:xfrm>
                <a:off x="864" y="4068"/>
                <a:ext cx="732" cy="48"/>
                <a:chOff x="2160" y="1776"/>
                <a:chExt cx="732" cy="48"/>
              </a:xfrm>
            </p:grpSpPr>
            <p:grpSp>
              <p:nvGrpSpPr>
                <p:cNvPr id="8266" name="Group 157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291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2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3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67" name="Group 163"/>
                <p:cNvGrpSpPr>
                  <a:grpSpLocks/>
                </p:cNvGrpSpPr>
                <p:nvPr/>
              </p:nvGrpSpPr>
              <p:grpSpPr bwMode="auto">
                <a:xfrm>
                  <a:off x="2316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286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7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8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9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68" name="Group 169"/>
                <p:cNvGrpSpPr>
                  <a:grpSpLocks/>
                </p:cNvGrpSpPr>
                <p:nvPr/>
              </p:nvGrpSpPr>
              <p:grpSpPr bwMode="auto">
                <a:xfrm>
                  <a:off x="247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281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2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3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4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5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69" name="Group 175"/>
                <p:cNvGrpSpPr>
                  <a:grpSpLocks/>
                </p:cNvGrpSpPr>
                <p:nvPr/>
              </p:nvGrpSpPr>
              <p:grpSpPr bwMode="auto">
                <a:xfrm>
                  <a:off x="262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276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7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8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9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0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70" name="Group 181"/>
                <p:cNvGrpSpPr>
                  <a:grpSpLocks/>
                </p:cNvGrpSpPr>
                <p:nvPr/>
              </p:nvGrpSpPr>
              <p:grpSpPr bwMode="auto">
                <a:xfrm>
                  <a:off x="2772" y="1776"/>
                  <a:ext cx="120" cy="48"/>
                  <a:chOff x="2160" y="1776"/>
                  <a:chExt cx="120" cy="48"/>
                </a:xfrm>
              </p:grpSpPr>
              <p:sp>
                <p:nvSpPr>
                  <p:cNvPr id="8271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2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3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776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8257" name="Object 188"/>
            <p:cNvGraphicFramePr>
              <a:graphicFrameLocks noChangeAspect="1"/>
            </p:cNvGraphicFramePr>
            <p:nvPr/>
          </p:nvGraphicFramePr>
          <p:xfrm>
            <a:off x="1680" y="3913"/>
            <a:ext cx="139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7" name="Egyenlet" r:id="rId18" imgW="120595" imgH="158701" progId="Equation.3">
                    <p:embed/>
                  </p:oleObj>
                </mc:Choice>
                <mc:Fallback>
                  <p:oleObj name="Egyenlet" r:id="rId18" imgW="120595" imgH="158701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913"/>
                          <a:ext cx="139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8" name="Object 189"/>
            <p:cNvGraphicFramePr>
              <a:graphicFrameLocks noChangeAspect="1"/>
            </p:cNvGraphicFramePr>
            <p:nvPr/>
          </p:nvGraphicFramePr>
          <p:xfrm>
            <a:off x="287" y="2915"/>
            <a:ext cx="388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8" name="Egyenlet" r:id="rId20" imgW="349416" imgH="196948" progId="Equation.3">
                    <p:embed/>
                  </p:oleObj>
                </mc:Choice>
                <mc:Fallback>
                  <p:oleObj name="Egyenlet" r:id="rId20" imgW="349416" imgH="196948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2915"/>
                          <a:ext cx="388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59" name="Line 190"/>
            <p:cNvSpPr>
              <a:spLocks noChangeShapeType="1"/>
            </p:cNvSpPr>
            <p:nvPr/>
          </p:nvSpPr>
          <p:spPr bwMode="auto">
            <a:xfrm flipH="1">
              <a:off x="624" y="3552"/>
              <a:ext cx="720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0" name="Line 192"/>
            <p:cNvSpPr>
              <a:spLocks noChangeShapeType="1"/>
            </p:cNvSpPr>
            <p:nvPr/>
          </p:nvSpPr>
          <p:spPr bwMode="auto">
            <a:xfrm>
              <a:off x="1350" y="3552"/>
              <a:ext cx="1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261" name="Object 193"/>
            <p:cNvGraphicFramePr>
              <a:graphicFrameLocks noChangeAspect="1"/>
            </p:cNvGraphicFramePr>
            <p:nvPr/>
          </p:nvGraphicFramePr>
          <p:xfrm>
            <a:off x="384" y="3360"/>
            <a:ext cx="20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9" name="Egyenlet" r:id="rId22" imgW="235005" imgH="387301" progId="Equation.3">
                    <p:embed/>
                  </p:oleObj>
                </mc:Choice>
                <mc:Fallback>
                  <p:oleObj name="Egyenlet" r:id="rId22" imgW="235005" imgH="387301" progId="Equation.3">
                    <p:embed/>
                    <p:pic>
                      <p:nvPicPr>
                        <p:cNvPr id="0" name="Object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360"/>
                          <a:ext cx="20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62" name="Object 194"/>
            <p:cNvGraphicFramePr>
              <a:graphicFrameLocks noChangeAspect="1"/>
            </p:cNvGraphicFramePr>
            <p:nvPr/>
          </p:nvGraphicFramePr>
          <p:xfrm>
            <a:off x="1248" y="3888"/>
            <a:ext cx="20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0" name="Egyenlet" r:id="rId24" imgW="235005" imgH="387301" progId="Equation.3">
                    <p:embed/>
                  </p:oleObj>
                </mc:Choice>
                <mc:Fallback>
                  <p:oleObj name="Egyenlet" r:id="rId24" imgW="235005" imgH="387301" progId="Equation.3">
                    <p:embed/>
                    <p:pic>
                      <p:nvPicPr>
                        <p:cNvPr id="0" name="Object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888"/>
                          <a:ext cx="20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2" name="Rectangle 195"/>
          <p:cNvSpPr>
            <a:spLocks noChangeArrowheads="1"/>
          </p:cNvSpPr>
          <p:nvPr/>
        </p:nvSpPr>
        <p:spPr bwMode="auto">
          <a:xfrm>
            <a:off x="0" y="1339850"/>
            <a:ext cx="53340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             </a:t>
            </a:r>
          </a:p>
          <a:p>
            <a:r>
              <a:rPr lang="hu-HU" altLang="hu-HU"/>
              <a:t>                                     vagy </a:t>
            </a:r>
          </a:p>
          <a:p>
            <a:r>
              <a:rPr lang="hu-HU" altLang="hu-HU"/>
              <a:t>	a </a:t>
            </a:r>
            <a:r>
              <a:rPr lang="en-US" altLang="hu-HU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P MultinationalA Helve" pitchFamily="2" charset="2"/>
              </a:rPr>
              <a:t>ħ</a:t>
            </a:r>
            <a:r>
              <a:rPr lang="hu-HU" altLang="hu-HU">
                <a:solidFill>
                  <a:srgbClr val="CC0000"/>
                </a:solidFill>
              </a:rPr>
              <a:t>q</a:t>
            </a:r>
            <a:r>
              <a:rPr lang="hu-HU" altLang="hu-HU"/>
              <a:t> impulzus és a  </a:t>
            </a:r>
            <a:r>
              <a:rPr lang="en-US" altLang="hu-HU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P MultinationalA Helve" pitchFamily="2" charset="2"/>
              </a:rPr>
              <a:t>ħ</a:t>
            </a:r>
            <a:r>
              <a:rPr lang="hu-HU" altLang="hu-HU">
                <a:solidFill>
                  <a:srgbClr val="CC0000"/>
                </a:solidFill>
                <a:sym typeface="Symbol" pitchFamily="18" charset="2"/>
              </a:rPr>
              <a:t></a:t>
            </a:r>
            <a:r>
              <a:rPr lang="hu-HU" altLang="hu-HU"/>
              <a:t>  energia (kvantummechanika)</a:t>
            </a:r>
          </a:p>
          <a:p>
            <a:r>
              <a:rPr lang="hu-HU" altLang="hu-HU" sz="1400"/>
              <a:t>           </a:t>
            </a:r>
            <a:endParaRPr lang="en-US" altLang="hu-HU" sz="1400"/>
          </a:p>
        </p:txBody>
      </p:sp>
      <p:grpSp>
        <p:nvGrpSpPr>
          <p:cNvPr id="303443" name="Group 339"/>
          <p:cNvGrpSpPr>
            <a:grpSpLocks/>
          </p:cNvGrpSpPr>
          <p:nvPr/>
        </p:nvGrpSpPr>
        <p:grpSpPr bwMode="auto">
          <a:xfrm>
            <a:off x="3733800" y="3916362"/>
            <a:ext cx="3916363" cy="2357437"/>
            <a:chOff x="2352" y="2535"/>
            <a:chExt cx="2467" cy="1485"/>
          </a:xfrm>
        </p:grpSpPr>
        <p:grpSp>
          <p:nvGrpSpPr>
            <p:cNvPr id="8205" name="Group 335"/>
            <p:cNvGrpSpPr>
              <a:grpSpLocks/>
            </p:cNvGrpSpPr>
            <p:nvPr/>
          </p:nvGrpSpPr>
          <p:grpSpPr bwMode="auto">
            <a:xfrm>
              <a:off x="3330" y="2535"/>
              <a:ext cx="1489" cy="1485"/>
              <a:chOff x="3330" y="2535"/>
              <a:chExt cx="1489" cy="1485"/>
            </a:xfrm>
          </p:grpSpPr>
          <p:grpSp>
            <p:nvGrpSpPr>
              <p:cNvPr id="8207" name="Group 278"/>
              <p:cNvGrpSpPr>
                <a:grpSpLocks/>
              </p:cNvGrpSpPr>
              <p:nvPr/>
            </p:nvGrpSpPr>
            <p:grpSpPr bwMode="auto">
              <a:xfrm>
                <a:off x="3330" y="2535"/>
                <a:ext cx="1489" cy="1485"/>
                <a:chOff x="3312" y="356"/>
                <a:chExt cx="1489" cy="1485"/>
              </a:xfrm>
            </p:grpSpPr>
            <p:sp>
              <p:nvSpPr>
                <p:cNvPr id="8217" name="Line 2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18" y="568"/>
                  <a:ext cx="686" cy="110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8218" name="Object 280"/>
                <p:cNvGraphicFramePr>
                  <a:graphicFrameLocks noChangeAspect="1"/>
                </p:cNvGraphicFramePr>
                <p:nvPr/>
              </p:nvGraphicFramePr>
              <p:xfrm>
                <a:off x="3312" y="356"/>
                <a:ext cx="144" cy="1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61" name="Equation" r:id="rId26" imgW="184205" imgH="171450" progId="Equation.3">
                        <p:embed/>
                      </p:oleObj>
                    </mc:Choice>
                    <mc:Fallback>
                      <p:oleObj name="Equation" r:id="rId26" imgW="184205" imgH="171450" progId="Equation.3">
                        <p:embed/>
                        <p:pic>
                          <p:nvPicPr>
                            <p:cNvPr id="0" name="Object 28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2" y="356"/>
                              <a:ext cx="144" cy="1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9" name="Object 281"/>
                <p:cNvGraphicFramePr>
                  <a:graphicFrameLocks noChangeAspect="1"/>
                </p:cNvGraphicFramePr>
                <p:nvPr/>
              </p:nvGraphicFramePr>
              <p:xfrm>
                <a:off x="4662" y="1674"/>
                <a:ext cx="139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62" name="Egyenlet" r:id="rId28" imgW="120595" imgH="158701" progId="Equation.3">
                        <p:embed/>
                      </p:oleObj>
                    </mc:Choice>
                    <mc:Fallback>
                      <p:oleObj name="Egyenlet" r:id="rId28" imgW="120595" imgH="158701" progId="Equation.3">
                        <p:embed/>
                        <p:pic>
                          <p:nvPicPr>
                            <p:cNvPr id="0" name="Object 28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2" y="1674"/>
                              <a:ext cx="139" cy="16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0" name="Line 282"/>
                <p:cNvSpPr>
                  <a:spLocks noChangeAspect="1" noChangeShapeType="1"/>
                </p:cNvSpPr>
                <p:nvPr/>
              </p:nvSpPr>
              <p:spPr bwMode="auto">
                <a:xfrm>
                  <a:off x="3518" y="432"/>
                  <a:ext cx="0" cy="1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83"/>
                <p:cNvSpPr>
                  <a:spLocks noChangeAspect="1" noChangeShapeType="1"/>
                </p:cNvSpPr>
                <p:nvPr/>
              </p:nvSpPr>
              <p:spPr bwMode="auto">
                <a:xfrm>
                  <a:off x="3516" y="1686"/>
                  <a:ext cx="11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22" name="Group 284"/>
                <p:cNvGrpSpPr>
                  <a:grpSpLocks/>
                </p:cNvGrpSpPr>
                <p:nvPr/>
              </p:nvGrpSpPr>
              <p:grpSpPr bwMode="auto">
                <a:xfrm>
                  <a:off x="3516" y="1668"/>
                  <a:ext cx="732" cy="48"/>
                  <a:chOff x="2160" y="1776"/>
                  <a:chExt cx="732" cy="48"/>
                </a:xfrm>
              </p:grpSpPr>
              <p:grpSp>
                <p:nvGrpSpPr>
                  <p:cNvPr id="8225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160" y="1776"/>
                    <a:ext cx="120" cy="48"/>
                    <a:chOff x="2160" y="1776"/>
                    <a:chExt cx="120" cy="48"/>
                  </a:xfrm>
                </p:grpSpPr>
                <p:sp>
                  <p:nvSpPr>
                    <p:cNvPr id="8250" name="Line 2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2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3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4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6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2316" y="1776"/>
                    <a:ext cx="120" cy="48"/>
                    <a:chOff x="2160" y="1776"/>
                    <a:chExt cx="120" cy="48"/>
                  </a:xfrm>
                </p:grpSpPr>
                <p:sp>
                  <p:nvSpPr>
                    <p:cNvPr id="8245" name="Line 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6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7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8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9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7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2472" y="1776"/>
                    <a:ext cx="120" cy="48"/>
                    <a:chOff x="2160" y="1776"/>
                    <a:chExt cx="120" cy="48"/>
                  </a:xfrm>
                </p:grpSpPr>
                <p:sp>
                  <p:nvSpPr>
                    <p:cNvPr id="8240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1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4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8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2622" y="1776"/>
                    <a:ext cx="120" cy="48"/>
                    <a:chOff x="2160" y="1776"/>
                    <a:chExt cx="120" cy="48"/>
                  </a:xfrm>
                </p:grpSpPr>
                <p:sp>
                  <p:nvSpPr>
                    <p:cNvPr id="8235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6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7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8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9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9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2772" y="1776"/>
                    <a:ext cx="120" cy="48"/>
                    <a:chOff x="2160" y="1776"/>
                    <a:chExt cx="120" cy="48"/>
                  </a:xfrm>
                </p:grpSpPr>
                <p:sp>
                  <p:nvSpPr>
                    <p:cNvPr id="8230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1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2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3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4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0" y="1776"/>
                      <a:ext cx="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aphicFrame>
              <p:nvGraphicFramePr>
                <p:cNvPr id="8223" name="Object 315"/>
                <p:cNvGraphicFramePr>
                  <a:graphicFrameLocks noChangeAspect="1"/>
                </p:cNvGraphicFramePr>
                <p:nvPr/>
              </p:nvGraphicFramePr>
              <p:xfrm>
                <a:off x="3408" y="856"/>
                <a:ext cx="109" cy="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63" name="Egyenlet" r:id="rId30" imgW="146216" imgH="133203" progId="Equation.3">
                        <p:embed/>
                      </p:oleObj>
                    </mc:Choice>
                    <mc:Fallback>
                      <p:oleObj name="Egyenlet" r:id="rId30" imgW="146216" imgH="133203" progId="Equation.3">
                        <p:embed/>
                        <p:pic>
                          <p:nvPicPr>
                            <p:cNvPr id="0" name="Object 3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8" y="856"/>
                              <a:ext cx="109" cy="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4" name="Object 316"/>
                <p:cNvGraphicFramePr>
                  <a:graphicFrameLocks noChangeAspect="1"/>
                </p:cNvGraphicFramePr>
                <p:nvPr/>
              </p:nvGraphicFramePr>
              <p:xfrm>
                <a:off x="3963" y="1728"/>
                <a:ext cx="92" cy="1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64" name="Egyenlet" r:id="rId32" imgW="120595" imgH="158701" progId="Equation.3">
                        <p:embed/>
                      </p:oleObj>
                    </mc:Choice>
                    <mc:Fallback>
                      <p:oleObj name="Egyenlet" r:id="rId32" imgW="120595" imgH="158701" progId="Equation.3">
                        <p:embed/>
                        <p:pic>
                          <p:nvPicPr>
                            <p:cNvPr id="0" name="Object 3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63" y="1728"/>
                              <a:ext cx="92" cy="1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08" name="Group 334"/>
              <p:cNvGrpSpPr>
                <a:grpSpLocks/>
              </p:cNvGrpSpPr>
              <p:nvPr/>
            </p:nvGrpSpPr>
            <p:grpSpPr bwMode="auto">
              <a:xfrm>
                <a:off x="3537" y="3012"/>
                <a:ext cx="519" cy="912"/>
                <a:chOff x="3537" y="3012"/>
                <a:chExt cx="519" cy="912"/>
              </a:xfrm>
            </p:grpSpPr>
            <p:sp>
              <p:nvSpPr>
                <p:cNvPr id="8209" name="Line 276"/>
                <p:cNvSpPr>
                  <a:spLocks noChangeShapeType="1"/>
                </p:cNvSpPr>
                <p:nvPr/>
              </p:nvSpPr>
              <p:spPr bwMode="auto">
                <a:xfrm>
                  <a:off x="3537" y="3073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0" name="Line 277"/>
                <p:cNvSpPr>
                  <a:spLocks noChangeShapeType="1"/>
                </p:cNvSpPr>
                <p:nvPr/>
              </p:nvSpPr>
              <p:spPr bwMode="auto">
                <a:xfrm>
                  <a:off x="4032" y="3091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1" name="Line 326"/>
                <p:cNvSpPr>
                  <a:spLocks noChangeShapeType="1"/>
                </p:cNvSpPr>
                <p:nvPr/>
              </p:nvSpPr>
              <p:spPr bwMode="auto">
                <a:xfrm>
                  <a:off x="4008" y="3084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2" name="Line 327"/>
                <p:cNvSpPr>
                  <a:spLocks noChangeShapeType="1"/>
                </p:cNvSpPr>
                <p:nvPr/>
              </p:nvSpPr>
              <p:spPr bwMode="auto">
                <a:xfrm>
                  <a:off x="4056" y="3012"/>
                  <a:ext cx="0" cy="9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3" name="Line 328"/>
                <p:cNvSpPr>
                  <a:spLocks noChangeShapeType="1"/>
                </p:cNvSpPr>
                <p:nvPr/>
              </p:nvSpPr>
              <p:spPr bwMode="auto">
                <a:xfrm>
                  <a:off x="3552" y="3024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4" name="Line 329"/>
                <p:cNvSpPr>
                  <a:spLocks noChangeShapeType="1"/>
                </p:cNvSpPr>
                <p:nvPr/>
              </p:nvSpPr>
              <p:spPr bwMode="auto">
                <a:xfrm>
                  <a:off x="3552" y="312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Line 330"/>
                <p:cNvSpPr>
                  <a:spLocks noChangeShapeType="1"/>
                </p:cNvSpPr>
                <p:nvPr/>
              </p:nvSpPr>
              <p:spPr bwMode="auto">
                <a:xfrm>
                  <a:off x="3552" y="316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Line 332"/>
                <p:cNvSpPr>
                  <a:spLocks noChangeShapeType="1"/>
                </p:cNvSpPr>
                <p:nvPr/>
              </p:nvSpPr>
              <p:spPr bwMode="auto">
                <a:xfrm>
                  <a:off x="3984" y="3168"/>
                  <a:ext cx="0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8206" name="Object 337"/>
            <p:cNvGraphicFramePr>
              <a:graphicFrameLocks noChangeAspect="1"/>
            </p:cNvGraphicFramePr>
            <p:nvPr/>
          </p:nvGraphicFramePr>
          <p:xfrm>
            <a:off x="2352" y="3024"/>
            <a:ext cx="896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5" name="Egyenlet" r:id="rId34" imgW="1174584" imgH="1263455" progId="Equation.3">
                    <p:embed/>
                  </p:oleObj>
                </mc:Choice>
                <mc:Fallback>
                  <p:oleObj name="Egyenlet" r:id="rId34" imgW="1174584" imgH="1263455" progId="Equation.3">
                    <p:embed/>
                    <p:pic>
                      <p:nvPicPr>
                        <p:cNvPr id="0" name="Object 3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024"/>
                          <a:ext cx="896" cy="9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" name="Text Box 149"/>
          <p:cNvSpPr txBox="1">
            <a:spLocks noChangeArrowheads="1"/>
          </p:cNvSpPr>
          <p:nvPr/>
        </p:nvSpPr>
        <p:spPr bwMode="auto">
          <a:xfrm>
            <a:off x="25878" y="6553200"/>
            <a:ext cx="89050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b="0" dirty="0"/>
              <a:t>L/a független megoldás van, melyek lineáris  kombinációjával a rúd L/a számú szegmensének bármely elmozdulása megadható.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34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hu-HU" sz="1600" u="sng">
                <a:solidFill>
                  <a:schemeClr val="tx1"/>
                </a:solidFill>
                <a:effectLst/>
              </a:rPr>
              <a:t>Line</a:t>
            </a:r>
            <a:r>
              <a:rPr lang="hu-HU" altLang="hu-HU" sz="1600" u="sng">
                <a:solidFill>
                  <a:schemeClr val="tx1"/>
                </a:solidFill>
                <a:effectLst/>
              </a:rPr>
              <a:t>áris lánc</a:t>
            </a:r>
            <a:r>
              <a:rPr lang="hu-HU" altLang="hu-HU"/>
              <a:t> </a:t>
            </a:r>
            <a:endParaRPr lang="en-US" altLang="hu-HU"/>
          </a:p>
        </p:txBody>
      </p:sp>
      <p:grpSp>
        <p:nvGrpSpPr>
          <p:cNvPr id="304168" name="Group 40"/>
          <p:cNvGrpSpPr>
            <a:grpSpLocks noChangeAspect="1"/>
          </p:cNvGrpSpPr>
          <p:nvPr/>
        </p:nvGrpSpPr>
        <p:grpSpPr bwMode="auto">
          <a:xfrm>
            <a:off x="4922838" y="923925"/>
            <a:ext cx="4221162" cy="674688"/>
            <a:chOff x="384" y="3024"/>
            <a:chExt cx="5269" cy="843"/>
          </a:xfrm>
        </p:grpSpPr>
        <p:grpSp>
          <p:nvGrpSpPr>
            <p:cNvPr id="10311" name="Group 41"/>
            <p:cNvGrpSpPr>
              <a:grpSpLocks noChangeAspect="1"/>
            </p:cNvGrpSpPr>
            <p:nvPr/>
          </p:nvGrpSpPr>
          <p:grpSpPr bwMode="auto">
            <a:xfrm>
              <a:off x="480" y="3024"/>
              <a:ext cx="4664" cy="240"/>
              <a:chOff x="480" y="3024"/>
              <a:chExt cx="4664" cy="240"/>
            </a:xfrm>
          </p:grpSpPr>
          <p:sp>
            <p:nvSpPr>
              <p:cNvPr id="10329" name="Freeform 42"/>
              <p:cNvSpPr>
                <a:spLocks noChangeAspect="1"/>
              </p:cNvSpPr>
              <p:nvPr/>
            </p:nvSpPr>
            <p:spPr bwMode="auto">
              <a:xfrm>
                <a:off x="3080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0" name="Freeform 43"/>
              <p:cNvSpPr>
                <a:spLocks noChangeAspect="1"/>
              </p:cNvSpPr>
              <p:nvPr/>
            </p:nvSpPr>
            <p:spPr bwMode="auto">
              <a:xfrm>
                <a:off x="672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1" name="Freeform 44"/>
              <p:cNvSpPr>
                <a:spLocks noChangeAspect="1"/>
              </p:cNvSpPr>
              <p:nvPr/>
            </p:nvSpPr>
            <p:spPr bwMode="auto">
              <a:xfrm>
                <a:off x="1184" y="3024"/>
                <a:ext cx="536" cy="240"/>
              </a:xfrm>
              <a:custGeom>
                <a:avLst/>
                <a:gdLst>
                  <a:gd name="T0" fmla="*/ 0 w 576"/>
                  <a:gd name="T1" fmla="*/ 144 h 240"/>
                  <a:gd name="T2" fmla="*/ 89 w 576"/>
                  <a:gd name="T3" fmla="*/ 0 h 240"/>
                  <a:gd name="T4" fmla="*/ 134 w 576"/>
                  <a:gd name="T5" fmla="*/ 240 h 240"/>
                  <a:gd name="T6" fmla="*/ 223 w 576"/>
                  <a:gd name="T7" fmla="*/ 0 h 240"/>
                  <a:gd name="T8" fmla="*/ 268 w 576"/>
                  <a:gd name="T9" fmla="*/ 240 h 240"/>
                  <a:gd name="T10" fmla="*/ 357 w 576"/>
                  <a:gd name="T11" fmla="*/ 0 h 240"/>
                  <a:gd name="T12" fmla="*/ 402 w 576"/>
                  <a:gd name="T13" fmla="*/ 240 h 240"/>
                  <a:gd name="T14" fmla="*/ 491 w 576"/>
                  <a:gd name="T15" fmla="*/ 0 h 240"/>
                  <a:gd name="T16" fmla="*/ 536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" name="Freeform 45"/>
              <p:cNvSpPr>
                <a:spLocks noChangeAspect="1"/>
              </p:cNvSpPr>
              <p:nvPr/>
            </p:nvSpPr>
            <p:spPr bwMode="auto">
              <a:xfrm>
                <a:off x="1944" y="3024"/>
                <a:ext cx="992" cy="240"/>
              </a:xfrm>
              <a:custGeom>
                <a:avLst/>
                <a:gdLst>
                  <a:gd name="T0" fmla="*/ 0 w 576"/>
                  <a:gd name="T1" fmla="*/ 144 h 240"/>
                  <a:gd name="T2" fmla="*/ 165 w 576"/>
                  <a:gd name="T3" fmla="*/ 0 h 240"/>
                  <a:gd name="T4" fmla="*/ 248 w 576"/>
                  <a:gd name="T5" fmla="*/ 240 h 240"/>
                  <a:gd name="T6" fmla="*/ 413 w 576"/>
                  <a:gd name="T7" fmla="*/ 0 h 240"/>
                  <a:gd name="T8" fmla="*/ 496 w 576"/>
                  <a:gd name="T9" fmla="*/ 240 h 240"/>
                  <a:gd name="T10" fmla="*/ 661 w 576"/>
                  <a:gd name="T11" fmla="*/ 0 h 240"/>
                  <a:gd name="T12" fmla="*/ 744 w 576"/>
                  <a:gd name="T13" fmla="*/ 240 h 240"/>
                  <a:gd name="T14" fmla="*/ 909 w 576"/>
                  <a:gd name="T15" fmla="*/ 0 h 240"/>
                  <a:gd name="T16" fmla="*/ 99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3" name="Freeform 46"/>
              <p:cNvSpPr>
                <a:spLocks noChangeAspect="1"/>
              </p:cNvSpPr>
              <p:nvPr/>
            </p:nvSpPr>
            <p:spPr bwMode="auto">
              <a:xfrm>
                <a:off x="3592" y="3024"/>
                <a:ext cx="672" cy="240"/>
              </a:xfrm>
              <a:custGeom>
                <a:avLst/>
                <a:gdLst>
                  <a:gd name="T0" fmla="*/ 0 w 576"/>
                  <a:gd name="T1" fmla="*/ 144 h 240"/>
                  <a:gd name="T2" fmla="*/ 112 w 576"/>
                  <a:gd name="T3" fmla="*/ 0 h 240"/>
                  <a:gd name="T4" fmla="*/ 168 w 576"/>
                  <a:gd name="T5" fmla="*/ 240 h 240"/>
                  <a:gd name="T6" fmla="*/ 280 w 576"/>
                  <a:gd name="T7" fmla="*/ 0 h 240"/>
                  <a:gd name="T8" fmla="*/ 336 w 576"/>
                  <a:gd name="T9" fmla="*/ 240 h 240"/>
                  <a:gd name="T10" fmla="*/ 448 w 576"/>
                  <a:gd name="T11" fmla="*/ 0 h 240"/>
                  <a:gd name="T12" fmla="*/ 504 w 576"/>
                  <a:gd name="T13" fmla="*/ 240 h 240"/>
                  <a:gd name="T14" fmla="*/ 616 w 576"/>
                  <a:gd name="T15" fmla="*/ 0 h 240"/>
                  <a:gd name="T16" fmla="*/ 67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47"/>
              <p:cNvSpPr>
                <a:spLocks noChangeAspect="1"/>
              </p:cNvSpPr>
              <p:nvPr/>
            </p:nvSpPr>
            <p:spPr bwMode="auto">
              <a:xfrm>
                <a:off x="4496" y="3024"/>
                <a:ext cx="440" cy="240"/>
              </a:xfrm>
              <a:custGeom>
                <a:avLst/>
                <a:gdLst>
                  <a:gd name="T0" fmla="*/ 0 w 576"/>
                  <a:gd name="T1" fmla="*/ 144 h 240"/>
                  <a:gd name="T2" fmla="*/ 73 w 576"/>
                  <a:gd name="T3" fmla="*/ 0 h 240"/>
                  <a:gd name="T4" fmla="*/ 110 w 576"/>
                  <a:gd name="T5" fmla="*/ 240 h 240"/>
                  <a:gd name="T6" fmla="*/ 183 w 576"/>
                  <a:gd name="T7" fmla="*/ 0 h 240"/>
                  <a:gd name="T8" fmla="*/ 220 w 576"/>
                  <a:gd name="T9" fmla="*/ 240 h 240"/>
                  <a:gd name="T10" fmla="*/ 293 w 576"/>
                  <a:gd name="T11" fmla="*/ 0 h 240"/>
                  <a:gd name="T12" fmla="*/ 330 w 576"/>
                  <a:gd name="T13" fmla="*/ 240 h 240"/>
                  <a:gd name="T14" fmla="*/ 403 w 576"/>
                  <a:gd name="T15" fmla="*/ 0 h 240"/>
                  <a:gd name="T16" fmla="*/ 440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Oval 48"/>
              <p:cNvSpPr>
                <a:spLocks noChangeAspect="1" noChangeArrowheads="1"/>
              </p:cNvSpPr>
              <p:nvPr/>
            </p:nvSpPr>
            <p:spPr bwMode="auto">
              <a:xfrm>
                <a:off x="96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6" name="Oval 49"/>
              <p:cNvSpPr>
                <a:spLocks noChangeAspect="1" noChangeArrowheads="1"/>
              </p:cNvSpPr>
              <p:nvPr/>
            </p:nvSpPr>
            <p:spPr bwMode="auto">
              <a:xfrm>
                <a:off x="169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7" name="Oval 50"/>
              <p:cNvSpPr>
                <a:spLocks noChangeAspect="1" noChangeArrowheads="1"/>
              </p:cNvSpPr>
              <p:nvPr/>
            </p:nvSpPr>
            <p:spPr bwMode="auto">
              <a:xfrm>
                <a:off x="28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8" name="Oval 51"/>
              <p:cNvSpPr>
                <a:spLocks noChangeAspect="1" noChangeArrowheads="1"/>
              </p:cNvSpPr>
              <p:nvPr/>
            </p:nvSpPr>
            <p:spPr bwMode="auto">
              <a:xfrm>
                <a:off x="337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9" name="Oval 52"/>
              <p:cNvSpPr>
                <a:spLocks noChangeAspect="1" noChangeArrowheads="1"/>
              </p:cNvSpPr>
              <p:nvPr/>
            </p:nvSpPr>
            <p:spPr bwMode="auto">
              <a:xfrm>
                <a:off x="42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40" name="Oval 53"/>
              <p:cNvSpPr>
                <a:spLocks noChangeAspect="1" noChangeArrowheads="1"/>
              </p:cNvSpPr>
              <p:nvPr/>
            </p:nvSpPr>
            <p:spPr bwMode="auto">
              <a:xfrm>
                <a:off x="4904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41" name="Oval 54"/>
              <p:cNvSpPr>
                <a:spLocks noChangeAspect="1" noChangeArrowheads="1"/>
              </p:cNvSpPr>
              <p:nvPr/>
            </p:nvSpPr>
            <p:spPr bwMode="auto">
              <a:xfrm>
                <a:off x="48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12" name="Group 55"/>
            <p:cNvGrpSpPr>
              <a:grpSpLocks noChangeAspect="1"/>
            </p:cNvGrpSpPr>
            <p:nvPr/>
          </p:nvGrpSpPr>
          <p:grpSpPr bwMode="auto">
            <a:xfrm>
              <a:off x="384" y="3264"/>
              <a:ext cx="5269" cy="603"/>
              <a:chOff x="384" y="3264"/>
              <a:chExt cx="5269" cy="603"/>
            </a:xfrm>
          </p:grpSpPr>
          <p:grpSp>
            <p:nvGrpSpPr>
              <p:cNvPr id="10313" name="Group 56"/>
              <p:cNvGrpSpPr>
                <a:grpSpLocks noChangeAspect="1"/>
              </p:cNvGrpSpPr>
              <p:nvPr/>
            </p:nvGrpSpPr>
            <p:grpSpPr bwMode="auto">
              <a:xfrm>
                <a:off x="600" y="3264"/>
                <a:ext cx="4440" cy="152"/>
                <a:chOff x="600" y="3264"/>
                <a:chExt cx="4440" cy="152"/>
              </a:xfrm>
            </p:grpSpPr>
            <p:sp>
              <p:nvSpPr>
                <p:cNvPr id="10322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60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3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4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1816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5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29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3496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7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8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504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14" name="Group 64"/>
              <p:cNvGrpSpPr>
                <a:grpSpLocks noChangeAspect="1"/>
              </p:cNvGrpSpPr>
              <p:nvPr/>
            </p:nvGrpSpPr>
            <p:grpSpPr bwMode="auto">
              <a:xfrm>
                <a:off x="384" y="3409"/>
                <a:ext cx="5269" cy="458"/>
                <a:chOff x="384" y="3409"/>
                <a:chExt cx="5269" cy="458"/>
              </a:xfrm>
            </p:grpSpPr>
            <p:sp>
              <p:nvSpPr>
                <p:cNvPr id="10315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4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n-3</a:t>
                  </a:r>
                  <a:endParaRPr lang="en-US" altLang="hu-HU" sz="1800" b="0"/>
                </a:p>
              </p:txBody>
            </p:sp>
            <p:sp>
              <p:nvSpPr>
                <p:cNvPr id="10316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56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n-2</a:t>
                  </a:r>
                  <a:endParaRPr lang="en-US" altLang="hu-HU" sz="1800" b="0"/>
                </a:p>
              </p:txBody>
            </p:sp>
            <p:sp>
              <p:nvSpPr>
                <p:cNvPr id="10317" name="Text 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75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n-1</a:t>
                  </a:r>
                  <a:endParaRPr lang="en-US" altLang="hu-HU" sz="1800" b="0"/>
                </a:p>
              </p:txBody>
            </p:sp>
            <p:sp>
              <p:nvSpPr>
                <p:cNvPr id="10318" name="Text Box 6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36" y="3409"/>
                  <a:ext cx="494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</a:t>
                  </a:r>
                  <a:endParaRPr lang="en-US" altLang="hu-HU" sz="1800" b="0"/>
                </a:p>
              </p:txBody>
            </p:sp>
            <p:sp>
              <p:nvSpPr>
                <p:cNvPr id="10319" name="Text Box 6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08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n+1</a:t>
                  </a:r>
                  <a:endParaRPr lang="en-US" altLang="hu-HU" sz="1800" b="0"/>
                </a:p>
              </p:txBody>
            </p:sp>
            <p:sp>
              <p:nvSpPr>
                <p:cNvPr id="10320" name="Text Box 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72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n+2</a:t>
                  </a:r>
                  <a:endParaRPr lang="en-US" altLang="hu-HU" sz="1800" b="0"/>
                </a:p>
              </p:txBody>
            </p:sp>
            <p:sp>
              <p:nvSpPr>
                <p:cNvPr id="10321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43" y="3409"/>
                  <a:ext cx="710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n+3</a:t>
                  </a:r>
                  <a:endParaRPr lang="en-US" altLang="hu-HU" sz="1800" b="0"/>
                </a:p>
              </p:txBody>
            </p:sp>
          </p:grpSp>
        </p:grpSp>
      </p:grpSp>
      <p:grpSp>
        <p:nvGrpSpPr>
          <p:cNvPr id="10244" name="Group 5"/>
          <p:cNvGrpSpPr>
            <a:grpSpLocks noChangeAspect="1"/>
          </p:cNvGrpSpPr>
          <p:nvPr/>
        </p:nvGrpSpPr>
        <p:grpSpPr bwMode="auto">
          <a:xfrm>
            <a:off x="4916488" y="282575"/>
            <a:ext cx="3922712" cy="209550"/>
            <a:chOff x="320" y="1976"/>
            <a:chExt cx="4944" cy="264"/>
          </a:xfrm>
        </p:grpSpPr>
        <p:sp>
          <p:nvSpPr>
            <p:cNvPr id="10297" name="Freeform 6"/>
            <p:cNvSpPr>
              <a:spLocks noChangeAspect="1"/>
            </p:cNvSpPr>
            <p:nvPr/>
          </p:nvSpPr>
          <p:spPr bwMode="auto">
            <a:xfrm>
              <a:off x="536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7"/>
            <p:cNvSpPr>
              <a:spLocks noChangeAspect="1"/>
            </p:cNvSpPr>
            <p:nvPr/>
          </p:nvSpPr>
          <p:spPr bwMode="auto">
            <a:xfrm>
              <a:off x="1336" y="1984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Freeform 8"/>
            <p:cNvSpPr>
              <a:spLocks noChangeAspect="1"/>
            </p:cNvSpPr>
            <p:nvPr/>
          </p:nvSpPr>
          <p:spPr bwMode="auto">
            <a:xfrm>
              <a:off x="2104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Freeform 9"/>
            <p:cNvSpPr>
              <a:spLocks noChangeAspect="1"/>
            </p:cNvSpPr>
            <p:nvPr/>
          </p:nvSpPr>
          <p:spPr bwMode="auto">
            <a:xfrm>
              <a:off x="2880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Freeform 10"/>
            <p:cNvSpPr>
              <a:spLocks noChangeAspect="1"/>
            </p:cNvSpPr>
            <p:nvPr/>
          </p:nvSpPr>
          <p:spPr bwMode="auto">
            <a:xfrm>
              <a:off x="3680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Freeform 11"/>
            <p:cNvSpPr>
              <a:spLocks noChangeAspect="1"/>
            </p:cNvSpPr>
            <p:nvPr/>
          </p:nvSpPr>
          <p:spPr bwMode="auto">
            <a:xfrm>
              <a:off x="4488" y="1976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3" name="Group 12"/>
            <p:cNvGrpSpPr>
              <a:grpSpLocks noChangeAspect="1"/>
            </p:cNvGrpSpPr>
            <p:nvPr/>
          </p:nvGrpSpPr>
          <p:grpSpPr bwMode="auto">
            <a:xfrm>
              <a:off x="320" y="2000"/>
              <a:ext cx="4944" cy="240"/>
              <a:chOff x="320" y="2000"/>
              <a:chExt cx="4944" cy="240"/>
            </a:xfrm>
          </p:grpSpPr>
          <p:sp>
            <p:nvSpPr>
              <p:cNvPr id="10304" name="Oval 13"/>
              <p:cNvSpPr>
                <a:spLocks noChangeAspect="1" noChangeArrowheads="1"/>
              </p:cNvSpPr>
              <p:nvPr/>
            </p:nvSpPr>
            <p:spPr bwMode="auto">
              <a:xfrm>
                <a:off x="110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05" name="Oval 14"/>
              <p:cNvSpPr>
                <a:spLocks noChangeAspect="1" noChangeArrowheads="1"/>
              </p:cNvSpPr>
              <p:nvPr/>
            </p:nvSpPr>
            <p:spPr bwMode="auto">
              <a:xfrm>
                <a:off x="1888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06" name="Oval 15"/>
              <p:cNvSpPr>
                <a:spLocks noChangeAspect="1" noChangeArrowheads="1"/>
              </p:cNvSpPr>
              <p:nvPr/>
            </p:nvSpPr>
            <p:spPr bwMode="auto">
              <a:xfrm>
                <a:off x="2672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07" name="Oval 16"/>
              <p:cNvSpPr>
                <a:spLocks noChangeAspect="1" noChangeArrowheads="1"/>
              </p:cNvSpPr>
              <p:nvPr/>
            </p:nvSpPr>
            <p:spPr bwMode="auto">
              <a:xfrm>
                <a:off x="3456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08" name="Oval 17"/>
              <p:cNvSpPr>
                <a:spLocks noChangeAspect="1" noChangeArrowheads="1"/>
              </p:cNvSpPr>
              <p:nvPr/>
            </p:nvSpPr>
            <p:spPr bwMode="auto">
              <a:xfrm>
                <a:off x="424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09" name="Oval 18"/>
              <p:cNvSpPr>
                <a:spLocks noChangeAspect="1" noChangeArrowheads="1"/>
              </p:cNvSpPr>
              <p:nvPr/>
            </p:nvSpPr>
            <p:spPr bwMode="auto">
              <a:xfrm>
                <a:off x="502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10" name="Oval 19"/>
              <p:cNvSpPr>
                <a:spLocks noChangeAspect="1" noChangeArrowheads="1"/>
              </p:cNvSpPr>
              <p:nvPr/>
            </p:nvSpPr>
            <p:spPr bwMode="auto">
              <a:xfrm>
                <a:off x="32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0245" name="Rectangle 76"/>
          <p:cNvSpPr>
            <a:spLocks noChangeArrowheads="1"/>
          </p:cNvSpPr>
          <p:nvPr/>
        </p:nvSpPr>
        <p:spPr bwMode="auto">
          <a:xfrm>
            <a:off x="0" y="533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Egyforma atomok, első szomszéd kölcsönhatás</a:t>
            </a:r>
            <a:br>
              <a:rPr lang="hu-HU" altLang="hu-HU"/>
            </a:br>
            <a:r>
              <a:rPr lang="hu-HU" altLang="hu-HU"/>
              <a:t>	</a:t>
            </a:r>
            <a:endParaRPr lang="en-US" altLang="hu-HU">
              <a:sym typeface="Symbol" pitchFamily="18" charset="2"/>
            </a:endParaRPr>
          </a:p>
        </p:txBody>
      </p:sp>
      <p:grpSp>
        <p:nvGrpSpPr>
          <p:cNvPr id="304208" name="Group 80"/>
          <p:cNvGrpSpPr>
            <a:grpSpLocks/>
          </p:cNvGrpSpPr>
          <p:nvPr/>
        </p:nvGrpSpPr>
        <p:grpSpPr bwMode="auto">
          <a:xfrm>
            <a:off x="0" y="371475"/>
            <a:ext cx="8774113" cy="1304925"/>
            <a:chOff x="0" y="234"/>
            <a:chExt cx="5527" cy="822"/>
          </a:xfrm>
        </p:grpSpPr>
        <p:grpSp>
          <p:nvGrpSpPr>
            <p:cNvPr id="10285" name="Group 78"/>
            <p:cNvGrpSpPr>
              <a:grpSpLocks/>
            </p:cNvGrpSpPr>
            <p:nvPr/>
          </p:nvGrpSpPr>
          <p:grpSpPr bwMode="auto">
            <a:xfrm>
              <a:off x="3168" y="234"/>
              <a:ext cx="2359" cy="540"/>
              <a:chOff x="2681" y="234"/>
              <a:chExt cx="2359" cy="540"/>
            </a:xfrm>
          </p:grpSpPr>
          <p:grpSp>
            <p:nvGrpSpPr>
              <p:cNvPr id="10287" name="Group 29"/>
              <p:cNvGrpSpPr>
                <a:grpSpLocks noChangeAspect="1"/>
              </p:cNvGrpSpPr>
              <p:nvPr/>
            </p:nvGrpSpPr>
            <p:grpSpPr bwMode="auto">
              <a:xfrm>
                <a:off x="2681" y="318"/>
                <a:ext cx="2359" cy="456"/>
                <a:chOff x="456" y="2488"/>
                <a:chExt cx="4720" cy="912"/>
              </a:xfrm>
            </p:grpSpPr>
            <p:sp>
              <p:nvSpPr>
                <p:cNvPr id="10290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45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1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2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203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3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2824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4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60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5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439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6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517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88" name="Line 38"/>
              <p:cNvSpPr>
                <a:spLocks noChangeAspect="1" noChangeShapeType="1"/>
              </p:cNvSpPr>
              <p:nvPr/>
            </p:nvSpPr>
            <p:spPr bwMode="auto">
              <a:xfrm>
                <a:off x="2688" y="403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Text Box 77"/>
              <p:cNvSpPr txBox="1">
                <a:spLocks noChangeArrowheads="1"/>
              </p:cNvSpPr>
              <p:nvPr/>
            </p:nvSpPr>
            <p:spPr bwMode="auto">
              <a:xfrm>
                <a:off x="2780" y="23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1800" b="0"/>
                  <a:t>a</a:t>
                </a:r>
              </a:p>
            </p:txBody>
          </p:sp>
        </p:grpSp>
        <p:sp>
          <p:nvSpPr>
            <p:cNvPr id="10286" name="Rectangle 79"/>
            <p:cNvSpPr>
              <a:spLocks noChangeArrowheads="1"/>
            </p:cNvSpPr>
            <p:nvPr/>
          </p:nvSpPr>
          <p:spPr bwMode="auto">
            <a:xfrm>
              <a:off x="0" y="653"/>
              <a:ext cx="364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hu-HU" altLang="hu-HU"/>
                <a:t> rácstávolság</a:t>
              </a:r>
              <a:br>
                <a:rPr lang="hu-HU" altLang="hu-HU"/>
              </a:br>
              <a:r>
                <a:rPr lang="hu-HU" altLang="hu-HU">
                  <a:solidFill>
                    <a:srgbClr val="CC0000"/>
                  </a:solidFill>
                </a:rPr>
                <a:t>c</a:t>
              </a:r>
              <a:r>
                <a:rPr lang="hu-HU" altLang="hu-HU"/>
                <a:t> rugóállandó 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grpSp>
        <p:nvGrpSpPr>
          <p:cNvPr id="304211" name="Group 83"/>
          <p:cNvGrpSpPr>
            <a:grpSpLocks/>
          </p:cNvGrpSpPr>
          <p:nvPr/>
        </p:nvGrpSpPr>
        <p:grpSpPr bwMode="auto">
          <a:xfrm>
            <a:off x="0" y="1524000"/>
            <a:ext cx="5791200" cy="1258888"/>
            <a:chOff x="0" y="1008"/>
            <a:chExt cx="3648" cy="793"/>
          </a:xfrm>
        </p:grpSpPr>
        <p:graphicFrame>
          <p:nvGraphicFramePr>
            <p:cNvPr id="1028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193710"/>
                </p:ext>
              </p:extLst>
            </p:nvPr>
          </p:nvGraphicFramePr>
          <p:xfrm>
            <a:off x="780" y="1472"/>
            <a:ext cx="185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6" name="Equation" r:id="rId4" imgW="2133360" imgH="406080" progId="Equation.3">
                    <p:embed/>
                  </p:oleObj>
                </mc:Choice>
                <mc:Fallback>
                  <p:oleObj name="Equation" r:id="rId4" imgW="2133360" imgH="40608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1472"/>
                          <a:ext cx="185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Rectangle 81"/>
            <p:cNvSpPr>
              <a:spLocks noChangeArrowheads="1"/>
            </p:cNvSpPr>
            <p:nvPr/>
          </p:nvSpPr>
          <p:spPr bwMode="auto">
            <a:xfrm>
              <a:off x="0" y="1008"/>
              <a:ext cx="364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hu-HU"/>
                <a:t>Legyen </a:t>
              </a:r>
              <a:r>
                <a:rPr lang="en-US" altLang="hu-HU">
                  <a:solidFill>
                    <a:srgbClr val="CC0000"/>
                  </a:solidFill>
                </a:rPr>
                <a:t>u</a:t>
              </a:r>
              <a:r>
                <a:rPr lang="hu-HU" altLang="hu-HU" baseline="-25000">
                  <a:solidFill>
                    <a:srgbClr val="CC0000"/>
                  </a:solidFill>
                </a:rPr>
                <a:t>n</a:t>
              </a:r>
              <a:r>
                <a:rPr lang="en-US" altLang="hu-HU"/>
                <a:t> az e</a:t>
              </a:r>
              <a:r>
                <a:rPr lang="hu-HU" altLang="hu-HU"/>
                <a:t>lmozdulás az </a:t>
              </a:r>
              <a:r>
                <a:rPr lang="en-US" altLang="hu-HU">
                  <a:solidFill>
                    <a:srgbClr val="CC0000"/>
                  </a:solidFill>
                </a:rPr>
                <a:t>r</a:t>
              </a:r>
              <a:r>
                <a:rPr lang="hu-HU" altLang="hu-HU" baseline="-25000">
                  <a:solidFill>
                    <a:srgbClr val="CC0000"/>
                  </a:solidFill>
                </a:rPr>
                <a:t>n</a:t>
              </a:r>
              <a:r>
                <a:rPr lang="en-US" altLang="hu-HU">
                  <a:solidFill>
                    <a:srgbClr val="CC0000"/>
                  </a:solidFill>
                </a:rPr>
                <a:t>=na</a:t>
              </a:r>
              <a:r>
                <a:rPr lang="en-US" altLang="hu-HU"/>
                <a:t> helyen.</a:t>
              </a:r>
              <a:br>
                <a:rPr lang="hu-HU" altLang="hu-HU"/>
              </a:br>
              <a:br>
                <a:rPr lang="hu-HU" altLang="hu-HU"/>
              </a:br>
              <a:r>
                <a:rPr lang="hu-HU" altLang="hu-HU"/>
                <a:t>A</a:t>
              </a:r>
              <a:r>
                <a:rPr lang="en-US" altLang="hu-HU"/>
                <a:t> mo</a:t>
              </a:r>
              <a:r>
                <a:rPr lang="hu-HU" altLang="hu-HU"/>
                <a:t>zgásegyenlet:	</a:t>
              </a:r>
              <a:endParaRPr lang="en-US" altLang="hu-HU"/>
            </a:p>
          </p:txBody>
        </p:sp>
      </p:grpSp>
      <p:grpSp>
        <p:nvGrpSpPr>
          <p:cNvPr id="304216" name="Group 88"/>
          <p:cNvGrpSpPr>
            <a:grpSpLocks/>
          </p:cNvGrpSpPr>
          <p:nvPr/>
        </p:nvGrpSpPr>
        <p:grpSpPr bwMode="auto">
          <a:xfrm>
            <a:off x="5181600" y="1981200"/>
            <a:ext cx="5791200" cy="838200"/>
            <a:chOff x="3264" y="1248"/>
            <a:chExt cx="3648" cy="528"/>
          </a:xfrm>
        </p:grpSpPr>
        <p:graphicFrame>
          <p:nvGraphicFramePr>
            <p:cNvPr id="10281" name="Object 73"/>
            <p:cNvGraphicFramePr>
              <a:graphicFrameLocks noChangeAspect="1"/>
            </p:cNvGraphicFramePr>
            <p:nvPr/>
          </p:nvGraphicFramePr>
          <p:xfrm>
            <a:off x="3957" y="1560"/>
            <a:ext cx="84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7" name="Egyenlet" r:id="rId6" imgW="997005" imgH="273001" progId="Equation.3">
                    <p:embed/>
                  </p:oleObj>
                </mc:Choice>
                <mc:Fallback>
                  <p:oleObj name="Egyenlet" r:id="rId6" imgW="997005" imgH="273001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" y="1560"/>
                          <a:ext cx="84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2" name="Rectangle 87"/>
            <p:cNvSpPr>
              <a:spLocks noChangeArrowheads="1"/>
            </p:cNvSpPr>
            <p:nvPr/>
          </p:nvSpPr>
          <p:spPr bwMode="auto">
            <a:xfrm>
              <a:off x="3264" y="1248"/>
              <a:ext cx="3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A próbafüggvény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graphicFrame>
        <p:nvGraphicFramePr>
          <p:cNvPr id="304202" name="Object 74"/>
          <p:cNvGraphicFramePr>
            <a:graphicFrameLocks noChangeAspect="1"/>
          </p:cNvGraphicFramePr>
          <p:nvPr/>
        </p:nvGraphicFramePr>
        <p:xfrm>
          <a:off x="76200" y="3249613"/>
          <a:ext cx="5184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8" imgW="3879795" imgH="387301" progId="Equation.DSMT4">
                  <p:embed/>
                </p:oleObj>
              </mc:Choice>
              <mc:Fallback>
                <p:oleObj name="Equation" r:id="rId8" imgW="3879795" imgH="387301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49613"/>
                        <a:ext cx="51847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4416" name="Group 288"/>
          <p:cNvGrpSpPr>
            <a:grpSpLocks/>
          </p:cNvGrpSpPr>
          <p:nvPr/>
        </p:nvGrpSpPr>
        <p:grpSpPr bwMode="auto">
          <a:xfrm>
            <a:off x="5257800" y="3124200"/>
            <a:ext cx="5791200" cy="609600"/>
            <a:chOff x="3312" y="1968"/>
            <a:chExt cx="3648" cy="384"/>
          </a:xfrm>
        </p:grpSpPr>
        <p:graphicFrame>
          <p:nvGraphicFramePr>
            <p:cNvPr id="10278" name="Object 75"/>
            <p:cNvGraphicFramePr>
              <a:graphicFrameLocks noChangeAspect="1"/>
            </p:cNvGraphicFramePr>
            <p:nvPr/>
          </p:nvGraphicFramePr>
          <p:xfrm>
            <a:off x="4272" y="1998"/>
            <a:ext cx="102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9" name="Egyenlet" r:id="rId10" imgW="1213016" imgH="451045" progId="Equation.3">
                    <p:embed/>
                  </p:oleObj>
                </mc:Choice>
                <mc:Fallback>
                  <p:oleObj name="Egyenlet" r:id="rId10" imgW="1213016" imgH="451045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98"/>
                          <a:ext cx="1024" cy="35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9" name="Line 82"/>
            <p:cNvSpPr>
              <a:spLocks noChangeShapeType="1"/>
            </p:cNvSpPr>
            <p:nvPr/>
          </p:nvSpPr>
          <p:spPr bwMode="auto">
            <a:xfrm>
              <a:off x="3456" y="2208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80" name="Rectangle 89"/>
            <p:cNvSpPr>
              <a:spLocks noChangeArrowheads="1"/>
            </p:cNvSpPr>
            <p:nvPr/>
          </p:nvSpPr>
          <p:spPr bwMode="auto">
            <a:xfrm>
              <a:off x="3312" y="1968"/>
              <a:ext cx="36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diszperziós reláció	</a:t>
              </a:r>
              <a:endParaRPr lang="en-US" altLang="hu-HU">
                <a:sym typeface="Symbol" pitchFamily="18" charset="2"/>
              </a:endParaRPr>
            </a:p>
          </p:txBody>
        </p:sp>
      </p:grpSp>
      <p:grpSp>
        <p:nvGrpSpPr>
          <p:cNvPr id="304415" name="Group 287"/>
          <p:cNvGrpSpPr>
            <a:grpSpLocks/>
          </p:cNvGrpSpPr>
          <p:nvPr/>
        </p:nvGrpSpPr>
        <p:grpSpPr bwMode="auto">
          <a:xfrm>
            <a:off x="0" y="3886200"/>
            <a:ext cx="9374188" cy="2667000"/>
            <a:chOff x="0" y="2448"/>
            <a:chExt cx="5905" cy="1680"/>
          </a:xfrm>
        </p:grpSpPr>
        <p:sp>
          <p:nvSpPr>
            <p:cNvPr id="10252" name="Rectangle 231"/>
            <p:cNvSpPr>
              <a:spLocks noChangeArrowheads="1"/>
            </p:cNvSpPr>
            <p:nvPr/>
          </p:nvSpPr>
          <p:spPr bwMode="auto">
            <a:xfrm>
              <a:off x="0" y="2448"/>
              <a:ext cx="364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 sz="1400" b="0" u="sng"/>
                <a:t>Tulajdonságai </a:t>
              </a:r>
              <a:br>
                <a:rPr lang="en-US" altLang="hu-HU" sz="1400" b="0" u="sng"/>
              </a:br>
              <a:br>
                <a:rPr lang="en-US" altLang="hu-HU" sz="1400" b="0" u="sng"/>
              </a:br>
              <a:r>
                <a:rPr lang="hu-HU" altLang="hu-HU"/>
                <a:t>- periódikus </a:t>
              </a:r>
              <a:r>
                <a:rPr lang="hu-HU" altLang="hu-HU">
                  <a:solidFill>
                    <a:srgbClr val="CC0000"/>
                  </a:solidFill>
                </a:rPr>
                <a:t>2</a:t>
              </a:r>
              <a:r>
                <a:rPr lang="en-US" altLang="hu-HU" sz="1400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altLang="hu-HU">
                  <a:solidFill>
                    <a:srgbClr val="CC0000"/>
                  </a:solidFill>
                </a:rPr>
                <a:t>/</a:t>
              </a:r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hu-HU" altLang="hu-HU"/>
                <a:t> szerint</a:t>
              </a:r>
              <a:r>
                <a:rPr lang="en-US" altLang="hu-HU"/>
                <a:t>;</a:t>
              </a:r>
              <a:r>
                <a:rPr lang="hu-HU" altLang="hu-HU"/>
                <a:t> célszerű választás </a:t>
              </a:r>
              <a:r>
                <a:rPr lang="hu-HU" altLang="hu-HU">
                  <a:solidFill>
                    <a:srgbClr val="CC0000"/>
                  </a:solidFill>
                </a:rPr>
                <a:t>q</a:t>
              </a:r>
              <a:r>
                <a:rPr lang="en-US" altLang="hu-HU">
                  <a:solidFill>
                    <a:srgbClr val="CC0000"/>
                  </a:solidFill>
                </a:rPr>
                <a:t>=0</a:t>
              </a:r>
              <a:r>
                <a:rPr lang="hu-HU" altLang="hu-HU"/>
                <a:t> </a:t>
              </a:r>
              <a:r>
                <a:rPr lang="en-US" altLang="hu-HU"/>
                <a:t>,</a:t>
              </a:r>
              <a:r>
                <a:rPr lang="hu-HU" altLang="hu-HU"/>
                <a:t> </a:t>
              </a:r>
              <a:r>
                <a:rPr lang="en-US" altLang="hu-HU"/>
                <a:t> </a:t>
              </a:r>
              <a:r>
                <a:rPr lang="en-US" altLang="hu-HU" sz="1400">
                  <a:solidFill>
                    <a:srgbClr val="CC0000"/>
                  </a:solidFill>
                  <a:sym typeface="Symbol" pitchFamily="18" charset="2"/>
                </a:rPr>
                <a:t> </a:t>
              </a:r>
              <a:r>
                <a:rPr lang="en-US" altLang="hu-HU">
                  <a:solidFill>
                    <a:srgbClr val="CC0000"/>
                  </a:solidFill>
                </a:rPr>
                <a:t>=0</a:t>
              </a:r>
              <a:r>
                <a:rPr lang="en-US" altLang="hu-HU" sz="1400">
                  <a:sym typeface="Symbol" pitchFamily="18" charset="2"/>
                </a:rPr>
                <a:t> </a:t>
              </a:r>
              <a:r>
                <a:rPr lang="hu-HU" altLang="hu-HU"/>
                <a:t>	</a:t>
              </a:r>
              <a:endParaRPr lang="en-US" altLang="hu-HU"/>
            </a:p>
          </p:txBody>
        </p:sp>
        <p:graphicFrame>
          <p:nvGraphicFramePr>
            <p:cNvPr id="10253" name="Object 232"/>
            <p:cNvGraphicFramePr>
              <a:graphicFrameLocks noChangeAspect="1"/>
            </p:cNvGraphicFramePr>
            <p:nvPr/>
          </p:nvGraphicFramePr>
          <p:xfrm>
            <a:off x="1488" y="2880"/>
            <a:ext cx="363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0" name="Egyenlet" r:id="rId12" imgW="425395" imgH="438297" progId="Equation.3">
                    <p:embed/>
                  </p:oleObj>
                </mc:Choice>
                <mc:Fallback>
                  <p:oleObj name="Egyenlet" r:id="rId12" imgW="425395" imgH="438297" progId="Equation.3">
                    <p:embed/>
                    <p:pic>
                      <p:nvPicPr>
                        <p:cNvPr id="0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880"/>
                          <a:ext cx="363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33"/>
            <p:cNvGraphicFramePr>
              <a:graphicFrameLocks noChangeAspect="1"/>
            </p:cNvGraphicFramePr>
            <p:nvPr/>
          </p:nvGraphicFramePr>
          <p:xfrm>
            <a:off x="2827" y="2873"/>
            <a:ext cx="24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1" name="Egyenlet" r:id="rId14" imgW="285805" imgH="463355" progId="Equation.3">
                    <p:embed/>
                  </p:oleObj>
                </mc:Choice>
                <mc:Fallback>
                  <p:oleObj name="Egyenlet" r:id="rId14" imgW="285805" imgH="463355" progId="Equation.3">
                    <p:embed/>
                    <p:pic>
                      <p:nvPicPr>
                        <p:cNvPr id="0" name="Object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7" y="2873"/>
                          <a:ext cx="245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Rectangle 241"/>
            <p:cNvSpPr>
              <a:spLocks noChangeArrowheads="1"/>
            </p:cNvSpPr>
            <p:nvPr/>
          </p:nvSpPr>
          <p:spPr bwMode="auto">
            <a:xfrm>
              <a:off x="3959" y="3000"/>
              <a:ext cx="1023" cy="851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0256" name="Group 242"/>
            <p:cNvGrpSpPr>
              <a:grpSpLocks/>
            </p:cNvGrpSpPr>
            <p:nvPr/>
          </p:nvGrpSpPr>
          <p:grpSpPr bwMode="auto">
            <a:xfrm>
              <a:off x="3277" y="2844"/>
              <a:ext cx="2628" cy="1284"/>
              <a:chOff x="432" y="1042"/>
              <a:chExt cx="4995" cy="2089"/>
            </a:xfrm>
          </p:grpSpPr>
          <p:grpSp>
            <p:nvGrpSpPr>
              <p:cNvPr id="10264" name="Group 243"/>
              <p:cNvGrpSpPr>
                <a:grpSpLocks/>
              </p:cNvGrpSpPr>
              <p:nvPr/>
            </p:nvGrpSpPr>
            <p:grpSpPr bwMode="auto">
              <a:xfrm>
                <a:off x="432" y="1152"/>
                <a:ext cx="4752" cy="1872"/>
                <a:chOff x="432" y="1152"/>
                <a:chExt cx="4752" cy="1872"/>
              </a:xfrm>
            </p:grpSpPr>
            <p:sp>
              <p:nvSpPr>
                <p:cNvPr id="10276" name="Line 244"/>
                <p:cNvSpPr>
                  <a:spLocks noChangeShapeType="1"/>
                </p:cNvSpPr>
                <p:nvPr/>
              </p:nvSpPr>
              <p:spPr bwMode="auto">
                <a:xfrm>
                  <a:off x="2688" y="1152"/>
                  <a:ext cx="0" cy="18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7" name="Line 245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47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65" name="Text Box 246"/>
              <p:cNvSpPr txBox="1">
                <a:spLocks noChangeArrowheads="1"/>
              </p:cNvSpPr>
              <p:nvPr/>
            </p:nvSpPr>
            <p:spPr bwMode="auto">
              <a:xfrm>
                <a:off x="2679" y="1042"/>
                <a:ext cx="296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1800" b="0">
                    <a:solidFill>
                      <a:srgbClr val="CC0000"/>
                    </a:solidFill>
                    <a:sym typeface="Symbol" pitchFamily="18" charset="2"/>
                  </a:rPr>
                  <a:t> </a:t>
                </a:r>
                <a:endParaRPr lang="en-US" altLang="hu-HU" sz="1800" b="0">
                  <a:solidFill>
                    <a:srgbClr val="CC0000"/>
                  </a:solidFill>
                </a:endParaRPr>
              </a:p>
            </p:txBody>
          </p:sp>
          <p:sp>
            <p:nvSpPr>
              <p:cNvPr id="10266" name="Text Box 247"/>
              <p:cNvSpPr txBox="1">
                <a:spLocks noChangeArrowheads="1"/>
              </p:cNvSpPr>
              <p:nvPr/>
            </p:nvSpPr>
            <p:spPr bwMode="auto">
              <a:xfrm>
                <a:off x="5039" y="2689"/>
                <a:ext cx="388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2000" b="0">
                    <a:sym typeface="Symbol" pitchFamily="18" charset="2"/>
                  </a:rPr>
                  <a:t></a:t>
                </a:r>
                <a:endParaRPr lang="en-US" altLang="hu-HU" sz="2000" b="0"/>
              </a:p>
            </p:txBody>
          </p:sp>
          <p:grpSp>
            <p:nvGrpSpPr>
              <p:cNvPr id="10267" name="Group 248"/>
              <p:cNvGrpSpPr>
                <a:grpSpLocks/>
              </p:cNvGrpSpPr>
              <p:nvPr/>
            </p:nvGrpSpPr>
            <p:grpSpPr bwMode="auto">
              <a:xfrm>
                <a:off x="1488" y="1196"/>
                <a:ext cx="2523" cy="1935"/>
                <a:chOff x="1488" y="1196"/>
                <a:chExt cx="2523" cy="1935"/>
              </a:xfrm>
            </p:grpSpPr>
            <p:grpSp>
              <p:nvGrpSpPr>
                <p:cNvPr id="10271" name="Group 249"/>
                <p:cNvGrpSpPr>
                  <a:grpSpLocks/>
                </p:cNvGrpSpPr>
                <p:nvPr/>
              </p:nvGrpSpPr>
              <p:grpSpPr bwMode="auto">
                <a:xfrm>
                  <a:off x="1728" y="1196"/>
                  <a:ext cx="1940" cy="1588"/>
                  <a:chOff x="1680" y="1292"/>
                  <a:chExt cx="1940" cy="1588"/>
                </a:xfrm>
              </p:grpSpPr>
              <p:sp>
                <p:nvSpPr>
                  <p:cNvPr id="1027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1292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1296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72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3437" y="2746"/>
                  <a:ext cx="574" cy="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>
                      <a:sym typeface="Symbol" pitchFamily="18" charset="2"/>
                    </a:rPr>
                    <a:t></a:t>
                  </a:r>
                  <a:r>
                    <a:rPr lang="en-US" altLang="hu-HU" sz="1600" b="0">
                      <a:sym typeface="Symbol" pitchFamily="18" charset="2"/>
                    </a:rPr>
                    <a:t>/a</a:t>
                  </a:r>
                  <a:endParaRPr lang="en-US" altLang="hu-HU" sz="1800" b="0"/>
                </a:p>
              </p:txBody>
            </p:sp>
            <p:sp>
              <p:nvSpPr>
                <p:cNvPr id="10273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88" y="2724"/>
                  <a:ext cx="675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hu-HU" altLang="hu-HU" sz="2000" b="0">
                      <a:sym typeface="Symbol" pitchFamily="18" charset="2"/>
                    </a:rPr>
                    <a:t>-</a:t>
                  </a:r>
                  <a:r>
                    <a:rPr lang="en-US" altLang="hu-HU" sz="1800" b="0">
                      <a:sym typeface="Symbol" pitchFamily="18" charset="2"/>
                    </a:rPr>
                    <a:t></a:t>
                  </a:r>
                  <a:r>
                    <a:rPr lang="en-US" altLang="hu-HU" sz="1600" b="0">
                      <a:sym typeface="Symbol" pitchFamily="18" charset="2"/>
                    </a:rPr>
                    <a:t>/a</a:t>
                  </a:r>
                  <a:endParaRPr lang="en-US" altLang="hu-HU" sz="1800" b="0"/>
                </a:p>
              </p:txBody>
            </p:sp>
          </p:grpSp>
          <p:grpSp>
            <p:nvGrpSpPr>
              <p:cNvPr id="10268" name="Group 254"/>
              <p:cNvGrpSpPr>
                <a:grpSpLocks/>
              </p:cNvGrpSpPr>
              <p:nvPr/>
            </p:nvGrpSpPr>
            <p:grpSpPr bwMode="auto">
              <a:xfrm>
                <a:off x="1872" y="1144"/>
                <a:ext cx="1632" cy="1544"/>
                <a:chOff x="1872" y="1144"/>
                <a:chExt cx="1632" cy="1544"/>
              </a:xfrm>
            </p:grpSpPr>
            <p:sp>
              <p:nvSpPr>
                <p:cNvPr id="1026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2688" y="1144"/>
                  <a:ext cx="816" cy="153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0" name="Line 25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2" y="1176"/>
                  <a:ext cx="816" cy="15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7" name="Group 257"/>
            <p:cNvGrpSpPr>
              <a:grpSpLocks/>
            </p:cNvGrpSpPr>
            <p:nvPr/>
          </p:nvGrpSpPr>
          <p:grpSpPr bwMode="auto">
            <a:xfrm>
              <a:off x="3692" y="3141"/>
              <a:ext cx="1546" cy="717"/>
              <a:chOff x="1221" y="1525"/>
              <a:chExt cx="2938" cy="1166"/>
            </a:xfrm>
          </p:grpSpPr>
          <p:sp>
            <p:nvSpPr>
              <p:cNvPr id="10262" name="Freeform 258"/>
              <p:cNvSpPr>
                <a:spLocks/>
              </p:cNvSpPr>
              <p:nvPr/>
            </p:nvSpPr>
            <p:spPr bwMode="auto">
              <a:xfrm>
                <a:off x="1221" y="1525"/>
                <a:ext cx="1467" cy="1163"/>
              </a:xfrm>
              <a:custGeom>
                <a:avLst/>
                <a:gdLst>
                  <a:gd name="T0" fmla="*/ 1467 w 1467"/>
                  <a:gd name="T1" fmla="*/ 1163 h 1163"/>
                  <a:gd name="T2" fmla="*/ 1179 w 1467"/>
                  <a:gd name="T3" fmla="*/ 635 h 1163"/>
                  <a:gd name="T4" fmla="*/ 930 w 1467"/>
                  <a:gd name="T5" fmla="*/ 278 h 1163"/>
                  <a:gd name="T6" fmla="*/ 777 w 1467"/>
                  <a:gd name="T7" fmla="*/ 125 h 1163"/>
                  <a:gd name="T8" fmla="*/ 594 w 1467"/>
                  <a:gd name="T9" fmla="*/ 20 h 1163"/>
                  <a:gd name="T10" fmla="*/ 495 w 1467"/>
                  <a:gd name="T11" fmla="*/ 5 h 1163"/>
                  <a:gd name="T12" fmla="*/ 363 w 1467"/>
                  <a:gd name="T13" fmla="*/ 32 h 1163"/>
                  <a:gd name="T14" fmla="*/ 210 w 1467"/>
                  <a:gd name="T15" fmla="*/ 122 h 1163"/>
                  <a:gd name="T16" fmla="*/ 0 w 1467"/>
                  <a:gd name="T17" fmla="*/ 344 h 11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7" h="1163">
                    <a:moveTo>
                      <a:pt x="1467" y="1163"/>
                    </a:moveTo>
                    <a:cubicBezTo>
                      <a:pt x="1367" y="972"/>
                      <a:pt x="1268" y="782"/>
                      <a:pt x="1179" y="635"/>
                    </a:cubicBezTo>
                    <a:cubicBezTo>
                      <a:pt x="1090" y="488"/>
                      <a:pt x="997" y="363"/>
                      <a:pt x="930" y="278"/>
                    </a:cubicBezTo>
                    <a:cubicBezTo>
                      <a:pt x="863" y="193"/>
                      <a:pt x="833" y="168"/>
                      <a:pt x="777" y="125"/>
                    </a:cubicBezTo>
                    <a:cubicBezTo>
                      <a:pt x="721" y="82"/>
                      <a:pt x="641" y="40"/>
                      <a:pt x="594" y="20"/>
                    </a:cubicBezTo>
                    <a:cubicBezTo>
                      <a:pt x="547" y="0"/>
                      <a:pt x="533" y="3"/>
                      <a:pt x="495" y="5"/>
                    </a:cubicBezTo>
                    <a:cubicBezTo>
                      <a:pt x="457" y="7"/>
                      <a:pt x="411" y="13"/>
                      <a:pt x="363" y="32"/>
                    </a:cubicBezTo>
                    <a:cubicBezTo>
                      <a:pt x="315" y="51"/>
                      <a:pt x="271" y="70"/>
                      <a:pt x="210" y="122"/>
                    </a:cubicBezTo>
                    <a:cubicBezTo>
                      <a:pt x="149" y="174"/>
                      <a:pt x="35" y="307"/>
                      <a:pt x="0" y="344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259"/>
              <p:cNvSpPr>
                <a:spLocks/>
              </p:cNvSpPr>
              <p:nvPr/>
            </p:nvSpPr>
            <p:spPr bwMode="auto">
              <a:xfrm>
                <a:off x="2692" y="1528"/>
                <a:ext cx="1467" cy="1163"/>
              </a:xfrm>
              <a:custGeom>
                <a:avLst/>
                <a:gdLst>
                  <a:gd name="T0" fmla="*/ 0 w 1467"/>
                  <a:gd name="T1" fmla="*/ 1163 h 1163"/>
                  <a:gd name="T2" fmla="*/ 288 w 1467"/>
                  <a:gd name="T3" fmla="*/ 635 h 1163"/>
                  <a:gd name="T4" fmla="*/ 532 w 1467"/>
                  <a:gd name="T5" fmla="*/ 276 h 1163"/>
                  <a:gd name="T6" fmla="*/ 690 w 1467"/>
                  <a:gd name="T7" fmla="*/ 125 h 1163"/>
                  <a:gd name="T8" fmla="*/ 873 w 1467"/>
                  <a:gd name="T9" fmla="*/ 20 h 1163"/>
                  <a:gd name="T10" fmla="*/ 972 w 1467"/>
                  <a:gd name="T11" fmla="*/ 5 h 1163"/>
                  <a:gd name="T12" fmla="*/ 1104 w 1467"/>
                  <a:gd name="T13" fmla="*/ 32 h 1163"/>
                  <a:gd name="T14" fmla="*/ 1257 w 1467"/>
                  <a:gd name="T15" fmla="*/ 122 h 1163"/>
                  <a:gd name="T16" fmla="*/ 1467 w 1467"/>
                  <a:gd name="T17" fmla="*/ 344 h 11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7" h="1163">
                    <a:moveTo>
                      <a:pt x="0" y="1163"/>
                    </a:moveTo>
                    <a:cubicBezTo>
                      <a:pt x="100" y="972"/>
                      <a:pt x="199" y="783"/>
                      <a:pt x="288" y="635"/>
                    </a:cubicBezTo>
                    <a:cubicBezTo>
                      <a:pt x="377" y="487"/>
                      <a:pt x="465" y="361"/>
                      <a:pt x="532" y="276"/>
                    </a:cubicBezTo>
                    <a:cubicBezTo>
                      <a:pt x="599" y="191"/>
                      <a:pt x="633" y="168"/>
                      <a:pt x="690" y="125"/>
                    </a:cubicBezTo>
                    <a:cubicBezTo>
                      <a:pt x="747" y="82"/>
                      <a:pt x="826" y="40"/>
                      <a:pt x="873" y="20"/>
                    </a:cubicBezTo>
                    <a:cubicBezTo>
                      <a:pt x="920" y="0"/>
                      <a:pt x="934" y="3"/>
                      <a:pt x="972" y="5"/>
                    </a:cubicBezTo>
                    <a:cubicBezTo>
                      <a:pt x="1010" y="7"/>
                      <a:pt x="1056" y="13"/>
                      <a:pt x="1104" y="32"/>
                    </a:cubicBezTo>
                    <a:cubicBezTo>
                      <a:pt x="1152" y="51"/>
                      <a:pt x="1196" y="70"/>
                      <a:pt x="1257" y="122"/>
                    </a:cubicBezTo>
                    <a:cubicBezTo>
                      <a:pt x="1318" y="174"/>
                      <a:pt x="1432" y="307"/>
                      <a:pt x="1467" y="344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8" name="Rectangle 283"/>
            <p:cNvSpPr>
              <a:spLocks noChangeArrowheads="1"/>
            </p:cNvSpPr>
            <p:nvPr/>
          </p:nvSpPr>
          <p:spPr bwMode="auto">
            <a:xfrm>
              <a:off x="0" y="2976"/>
              <a:ext cx="36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- </a:t>
              </a:r>
              <a:r>
                <a:rPr lang="en-US" altLang="hu-HU"/>
                <a:t>line</a:t>
              </a:r>
              <a:r>
                <a:rPr lang="hu-HU" altLang="hu-HU"/>
                <a:t>á</a:t>
              </a:r>
              <a:r>
                <a:rPr lang="en-US" altLang="hu-HU"/>
                <a:t>risan indul</a:t>
              </a:r>
              <a:r>
                <a:rPr lang="hu-HU" altLang="hu-HU"/>
                <a:t>, meredekség:                   (folytonos közeg:            )</a:t>
              </a:r>
              <a:endParaRPr lang="en-US" altLang="hu-HU"/>
            </a:p>
          </p:txBody>
        </p:sp>
        <p:sp>
          <p:nvSpPr>
            <p:cNvPr id="10259" name="Rectangle 284"/>
            <p:cNvSpPr>
              <a:spLocks noChangeArrowheads="1"/>
            </p:cNvSpPr>
            <p:nvPr/>
          </p:nvSpPr>
          <p:spPr bwMode="auto">
            <a:xfrm>
              <a:off x="0" y="3264"/>
              <a:ext cx="36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- a </a:t>
              </a:r>
              <a:r>
                <a:rPr lang="hu-HU" altLang="hu-HU">
                  <a:solidFill>
                    <a:srgbClr val="CC0000"/>
                  </a:solidFill>
                </a:rPr>
                <a:t>-</a:t>
              </a:r>
              <a:r>
                <a:rPr lang="en-US" altLang="hu-HU" sz="1400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altLang="hu-HU">
                  <a:solidFill>
                    <a:srgbClr val="CC0000"/>
                  </a:solidFill>
                </a:rPr>
                <a:t>/</a:t>
              </a:r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en-US" altLang="hu-HU">
                  <a:solidFill>
                    <a:srgbClr val="CC0000"/>
                  </a:solidFill>
                </a:rPr>
                <a:t> &lt; q &lt; </a:t>
              </a:r>
              <a:r>
                <a:rPr lang="en-US" altLang="hu-HU" sz="1400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altLang="hu-HU">
                  <a:solidFill>
                    <a:srgbClr val="CC0000"/>
                  </a:solidFill>
                </a:rPr>
                <a:t>/</a:t>
              </a:r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en-US" altLang="hu-HU">
                  <a:solidFill>
                    <a:srgbClr val="CC0000"/>
                  </a:solidFill>
                </a:rPr>
                <a:t> </a:t>
              </a:r>
              <a:r>
                <a:rPr lang="en-US" altLang="hu-HU"/>
                <a:t>intervallum hordo</a:t>
              </a:r>
              <a:r>
                <a:rPr lang="hu-HU" altLang="hu-HU"/>
                <a:t>z minden információt 	</a:t>
              </a:r>
              <a:endParaRPr lang="en-US" altLang="hu-HU"/>
            </a:p>
          </p:txBody>
        </p:sp>
        <p:sp>
          <p:nvSpPr>
            <p:cNvPr id="10260" name="Text Box 285"/>
            <p:cNvSpPr txBox="1">
              <a:spLocks noChangeArrowheads="1"/>
            </p:cNvSpPr>
            <p:nvPr/>
          </p:nvSpPr>
          <p:spPr bwMode="auto">
            <a:xfrm>
              <a:off x="5614" y="3625"/>
              <a:ext cx="2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600" b="0">
                  <a:solidFill>
                    <a:srgbClr val="CC0000"/>
                  </a:solidFill>
                  <a:sym typeface="Symbol" pitchFamily="18" charset="2"/>
                </a:rPr>
                <a:t>q</a:t>
              </a:r>
              <a:endParaRPr lang="en-US" altLang="hu-HU" sz="1600" b="0">
                <a:solidFill>
                  <a:srgbClr val="CC0000"/>
                </a:solidFill>
              </a:endParaRPr>
            </a:p>
          </p:txBody>
        </p:sp>
        <p:sp>
          <p:nvSpPr>
            <p:cNvPr id="10261" name="Text Box 286"/>
            <p:cNvSpPr txBox="1">
              <a:spLocks noChangeArrowheads="1"/>
            </p:cNvSpPr>
            <p:nvPr/>
          </p:nvSpPr>
          <p:spPr bwMode="auto">
            <a:xfrm>
              <a:off x="4249" y="276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>
                  <a:solidFill>
                    <a:srgbClr val="CC0000"/>
                  </a:solidFill>
                  <a:sym typeface="Symbol" pitchFamily="18" charset="2"/>
                </a:rPr>
                <a:t></a:t>
              </a:r>
              <a:endParaRPr lang="en-US" altLang="hu-HU" sz="1800" b="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hu-HU" sz="1600" u="sng">
                <a:solidFill>
                  <a:schemeClr val="tx1"/>
                </a:solidFill>
                <a:effectLst/>
              </a:rPr>
              <a:t>Line</a:t>
            </a:r>
            <a:r>
              <a:rPr lang="hu-HU" altLang="hu-HU" sz="1600" u="sng">
                <a:solidFill>
                  <a:schemeClr val="tx1"/>
                </a:solidFill>
                <a:effectLst/>
              </a:rPr>
              <a:t>áris lánc</a:t>
            </a:r>
            <a:r>
              <a:rPr lang="hu-HU" altLang="hu-HU"/>
              <a:t> </a:t>
            </a:r>
            <a:endParaRPr lang="en-US" altLang="hu-HU"/>
          </a:p>
        </p:txBody>
      </p:sp>
      <p:grpSp>
        <p:nvGrpSpPr>
          <p:cNvPr id="12291" name="Group 3"/>
          <p:cNvGrpSpPr>
            <a:grpSpLocks noChangeAspect="1"/>
          </p:cNvGrpSpPr>
          <p:nvPr/>
        </p:nvGrpSpPr>
        <p:grpSpPr bwMode="auto">
          <a:xfrm>
            <a:off x="4922838" y="923925"/>
            <a:ext cx="4221162" cy="674688"/>
            <a:chOff x="384" y="3024"/>
            <a:chExt cx="5269" cy="843"/>
          </a:xfrm>
        </p:grpSpPr>
        <p:grpSp>
          <p:nvGrpSpPr>
            <p:cNvPr id="12384" name="Group 4"/>
            <p:cNvGrpSpPr>
              <a:grpSpLocks noChangeAspect="1"/>
            </p:cNvGrpSpPr>
            <p:nvPr/>
          </p:nvGrpSpPr>
          <p:grpSpPr bwMode="auto">
            <a:xfrm>
              <a:off x="480" y="3024"/>
              <a:ext cx="4664" cy="240"/>
              <a:chOff x="480" y="3024"/>
              <a:chExt cx="4664" cy="240"/>
            </a:xfrm>
          </p:grpSpPr>
          <p:sp>
            <p:nvSpPr>
              <p:cNvPr id="12402" name="Freeform 5"/>
              <p:cNvSpPr>
                <a:spLocks noChangeAspect="1"/>
              </p:cNvSpPr>
              <p:nvPr/>
            </p:nvSpPr>
            <p:spPr bwMode="auto">
              <a:xfrm>
                <a:off x="3080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6"/>
              <p:cNvSpPr>
                <a:spLocks noChangeAspect="1"/>
              </p:cNvSpPr>
              <p:nvPr/>
            </p:nvSpPr>
            <p:spPr bwMode="auto">
              <a:xfrm>
                <a:off x="672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Freeform 7"/>
              <p:cNvSpPr>
                <a:spLocks noChangeAspect="1"/>
              </p:cNvSpPr>
              <p:nvPr/>
            </p:nvSpPr>
            <p:spPr bwMode="auto">
              <a:xfrm>
                <a:off x="1184" y="3024"/>
                <a:ext cx="536" cy="240"/>
              </a:xfrm>
              <a:custGeom>
                <a:avLst/>
                <a:gdLst>
                  <a:gd name="T0" fmla="*/ 0 w 576"/>
                  <a:gd name="T1" fmla="*/ 144 h 240"/>
                  <a:gd name="T2" fmla="*/ 89 w 576"/>
                  <a:gd name="T3" fmla="*/ 0 h 240"/>
                  <a:gd name="T4" fmla="*/ 134 w 576"/>
                  <a:gd name="T5" fmla="*/ 240 h 240"/>
                  <a:gd name="T6" fmla="*/ 223 w 576"/>
                  <a:gd name="T7" fmla="*/ 0 h 240"/>
                  <a:gd name="T8" fmla="*/ 268 w 576"/>
                  <a:gd name="T9" fmla="*/ 240 h 240"/>
                  <a:gd name="T10" fmla="*/ 357 w 576"/>
                  <a:gd name="T11" fmla="*/ 0 h 240"/>
                  <a:gd name="T12" fmla="*/ 402 w 576"/>
                  <a:gd name="T13" fmla="*/ 240 h 240"/>
                  <a:gd name="T14" fmla="*/ 491 w 576"/>
                  <a:gd name="T15" fmla="*/ 0 h 240"/>
                  <a:gd name="T16" fmla="*/ 536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Freeform 8"/>
              <p:cNvSpPr>
                <a:spLocks noChangeAspect="1"/>
              </p:cNvSpPr>
              <p:nvPr/>
            </p:nvSpPr>
            <p:spPr bwMode="auto">
              <a:xfrm>
                <a:off x="1944" y="3024"/>
                <a:ext cx="992" cy="240"/>
              </a:xfrm>
              <a:custGeom>
                <a:avLst/>
                <a:gdLst>
                  <a:gd name="T0" fmla="*/ 0 w 576"/>
                  <a:gd name="T1" fmla="*/ 144 h 240"/>
                  <a:gd name="T2" fmla="*/ 165 w 576"/>
                  <a:gd name="T3" fmla="*/ 0 h 240"/>
                  <a:gd name="T4" fmla="*/ 248 w 576"/>
                  <a:gd name="T5" fmla="*/ 240 h 240"/>
                  <a:gd name="T6" fmla="*/ 413 w 576"/>
                  <a:gd name="T7" fmla="*/ 0 h 240"/>
                  <a:gd name="T8" fmla="*/ 496 w 576"/>
                  <a:gd name="T9" fmla="*/ 240 h 240"/>
                  <a:gd name="T10" fmla="*/ 661 w 576"/>
                  <a:gd name="T11" fmla="*/ 0 h 240"/>
                  <a:gd name="T12" fmla="*/ 744 w 576"/>
                  <a:gd name="T13" fmla="*/ 240 h 240"/>
                  <a:gd name="T14" fmla="*/ 909 w 576"/>
                  <a:gd name="T15" fmla="*/ 0 h 240"/>
                  <a:gd name="T16" fmla="*/ 99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Freeform 9"/>
              <p:cNvSpPr>
                <a:spLocks noChangeAspect="1"/>
              </p:cNvSpPr>
              <p:nvPr/>
            </p:nvSpPr>
            <p:spPr bwMode="auto">
              <a:xfrm>
                <a:off x="3592" y="3024"/>
                <a:ext cx="672" cy="240"/>
              </a:xfrm>
              <a:custGeom>
                <a:avLst/>
                <a:gdLst>
                  <a:gd name="T0" fmla="*/ 0 w 576"/>
                  <a:gd name="T1" fmla="*/ 144 h 240"/>
                  <a:gd name="T2" fmla="*/ 112 w 576"/>
                  <a:gd name="T3" fmla="*/ 0 h 240"/>
                  <a:gd name="T4" fmla="*/ 168 w 576"/>
                  <a:gd name="T5" fmla="*/ 240 h 240"/>
                  <a:gd name="T6" fmla="*/ 280 w 576"/>
                  <a:gd name="T7" fmla="*/ 0 h 240"/>
                  <a:gd name="T8" fmla="*/ 336 w 576"/>
                  <a:gd name="T9" fmla="*/ 240 h 240"/>
                  <a:gd name="T10" fmla="*/ 448 w 576"/>
                  <a:gd name="T11" fmla="*/ 0 h 240"/>
                  <a:gd name="T12" fmla="*/ 504 w 576"/>
                  <a:gd name="T13" fmla="*/ 240 h 240"/>
                  <a:gd name="T14" fmla="*/ 616 w 576"/>
                  <a:gd name="T15" fmla="*/ 0 h 240"/>
                  <a:gd name="T16" fmla="*/ 67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0"/>
              <p:cNvSpPr>
                <a:spLocks noChangeAspect="1"/>
              </p:cNvSpPr>
              <p:nvPr/>
            </p:nvSpPr>
            <p:spPr bwMode="auto">
              <a:xfrm>
                <a:off x="4496" y="3024"/>
                <a:ext cx="440" cy="240"/>
              </a:xfrm>
              <a:custGeom>
                <a:avLst/>
                <a:gdLst>
                  <a:gd name="T0" fmla="*/ 0 w 576"/>
                  <a:gd name="T1" fmla="*/ 144 h 240"/>
                  <a:gd name="T2" fmla="*/ 73 w 576"/>
                  <a:gd name="T3" fmla="*/ 0 h 240"/>
                  <a:gd name="T4" fmla="*/ 110 w 576"/>
                  <a:gd name="T5" fmla="*/ 240 h 240"/>
                  <a:gd name="T6" fmla="*/ 183 w 576"/>
                  <a:gd name="T7" fmla="*/ 0 h 240"/>
                  <a:gd name="T8" fmla="*/ 220 w 576"/>
                  <a:gd name="T9" fmla="*/ 240 h 240"/>
                  <a:gd name="T10" fmla="*/ 293 w 576"/>
                  <a:gd name="T11" fmla="*/ 0 h 240"/>
                  <a:gd name="T12" fmla="*/ 330 w 576"/>
                  <a:gd name="T13" fmla="*/ 240 h 240"/>
                  <a:gd name="T14" fmla="*/ 403 w 576"/>
                  <a:gd name="T15" fmla="*/ 0 h 240"/>
                  <a:gd name="T16" fmla="*/ 440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Oval 11"/>
              <p:cNvSpPr>
                <a:spLocks noChangeAspect="1" noChangeArrowheads="1"/>
              </p:cNvSpPr>
              <p:nvPr/>
            </p:nvSpPr>
            <p:spPr bwMode="auto">
              <a:xfrm>
                <a:off x="96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09" name="Oval 12"/>
              <p:cNvSpPr>
                <a:spLocks noChangeAspect="1" noChangeArrowheads="1"/>
              </p:cNvSpPr>
              <p:nvPr/>
            </p:nvSpPr>
            <p:spPr bwMode="auto">
              <a:xfrm>
                <a:off x="169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0" name="Oval 13"/>
              <p:cNvSpPr>
                <a:spLocks noChangeAspect="1" noChangeArrowheads="1"/>
              </p:cNvSpPr>
              <p:nvPr/>
            </p:nvSpPr>
            <p:spPr bwMode="auto">
              <a:xfrm>
                <a:off x="28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1" name="Oval 14"/>
              <p:cNvSpPr>
                <a:spLocks noChangeAspect="1" noChangeArrowheads="1"/>
              </p:cNvSpPr>
              <p:nvPr/>
            </p:nvSpPr>
            <p:spPr bwMode="auto">
              <a:xfrm>
                <a:off x="337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2" name="Oval 15"/>
              <p:cNvSpPr>
                <a:spLocks noChangeAspect="1" noChangeArrowheads="1"/>
              </p:cNvSpPr>
              <p:nvPr/>
            </p:nvSpPr>
            <p:spPr bwMode="auto">
              <a:xfrm>
                <a:off x="42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3" name="Oval 16"/>
              <p:cNvSpPr>
                <a:spLocks noChangeAspect="1" noChangeArrowheads="1"/>
              </p:cNvSpPr>
              <p:nvPr/>
            </p:nvSpPr>
            <p:spPr bwMode="auto">
              <a:xfrm>
                <a:off x="4904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414" name="Oval 17"/>
              <p:cNvSpPr>
                <a:spLocks noChangeAspect="1" noChangeArrowheads="1"/>
              </p:cNvSpPr>
              <p:nvPr/>
            </p:nvSpPr>
            <p:spPr bwMode="auto">
              <a:xfrm>
                <a:off x="48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2385" name="Group 18"/>
            <p:cNvGrpSpPr>
              <a:grpSpLocks noChangeAspect="1"/>
            </p:cNvGrpSpPr>
            <p:nvPr/>
          </p:nvGrpSpPr>
          <p:grpSpPr bwMode="auto">
            <a:xfrm>
              <a:off x="384" y="3264"/>
              <a:ext cx="5269" cy="603"/>
              <a:chOff x="384" y="3264"/>
              <a:chExt cx="5269" cy="603"/>
            </a:xfrm>
          </p:grpSpPr>
          <p:grpSp>
            <p:nvGrpSpPr>
              <p:cNvPr id="12386" name="Group 19"/>
              <p:cNvGrpSpPr>
                <a:grpSpLocks noChangeAspect="1"/>
              </p:cNvGrpSpPr>
              <p:nvPr/>
            </p:nvGrpSpPr>
            <p:grpSpPr bwMode="auto">
              <a:xfrm>
                <a:off x="600" y="3264"/>
                <a:ext cx="4440" cy="152"/>
                <a:chOff x="600" y="3264"/>
                <a:chExt cx="4440" cy="152"/>
              </a:xfrm>
            </p:grpSpPr>
            <p:sp>
              <p:nvSpPr>
                <p:cNvPr id="12395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60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6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7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816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8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9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9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496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0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1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504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7" name="Group 27"/>
              <p:cNvGrpSpPr>
                <a:grpSpLocks noChangeAspect="1"/>
              </p:cNvGrpSpPr>
              <p:nvPr/>
            </p:nvGrpSpPr>
            <p:grpSpPr bwMode="auto">
              <a:xfrm>
                <a:off x="384" y="3409"/>
                <a:ext cx="5269" cy="458"/>
                <a:chOff x="384" y="3409"/>
                <a:chExt cx="5269" cy="458"/>
              </a:xfrm>
            </p:grpSpPr>
            <p:sp>
              <p:nvSpPr>
                <p:cNvPr id="12388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4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n-3</a:t>
                  </a:r>
                  <a:endParaRPr lang="en-US" altLang="hu-HU" sz="1800" b="0"/>
                </a:p>
              </p:txBody>
            </p:sp>
            <p:sp>
              <p:nvSpPr>
                <p:cNvPr id="12389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56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n-2</a:t>
                  </a:r>
                  <a:endParaRPr lang="en-US" altLang="hu-HU" sz="1800" b="0"/>
                </a:p>
              </p:txBody>
            </p:sp>
            <p:sp>
              <p:nvSpPr>
                <p:cNvPr id="12390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75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n-1</a:t>
                  </a:r>
                  <a:endParaRPr lang="en-US" altLang="hu-HU" sz="1800" b="0"/>
                </a:p>
              </p:txBody>
            </p:sp>
            <p:sp>
              <p:nvSpPr>
                <p:cNvPr id="12391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36" y="3409"/>
                  <a:ext cx="494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</a:t>
                  </a:r>
                  <a:endParaRPr lang="en-US" altLang="hu-HU" sz="1800" b="0"/>
                </a:p>
              </p:txBody>
            </p:sp>
            <p:sp>
              <p:nvSpPr>
                <p:cNvPr id="12392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08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n+1</a:t>
                  </a:r>
                  <a:endParaRPr lang="en-US" altLang="hu-HU" sz="1800" b="0"/>
                </a:p>
              </p:txBody>
            </p:sp>
            <p:sp>
              <p:nvSpPr>
                <p:cNvPr id="12393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72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n+2</a:t>
                  </a:r>
                  <a:endParaRPr lang="en-US" altLang="hu-HU" sz="1800" b="0"/>
                </a:p>
              </p:txBody>
            </p:sp>
            <p:sp>
              <p:nvSpPr>
                <p:cNvPr id="12394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43" y="3409"/>
                  <a:ext cx="710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n+3</a:t>
                  </a:r>
                  <a:endParaRPr lang="en-US" altLang="hu-HU" sz="1800" b="0"/>
                </a:p>
              </p:txBody>
            </p:sp>
          </p:grpSp>
        </p:grpSp>
      </p:grpSp>
      <p:grpSp>
        <p:nvGrpSpPr>
          <p:cNvPr id="12292" name="Group 35"/>
          <p:cNvGrpSpPr>
            <a:grpSpLocks noChangeAspect="1"/>
          </p:cNvGrpSpPr>
          <p:nvPr/>
        </p:nvGrpSpPr>
        <p:grpSpPr bwMode="auto">
          <a:xfrm>
            <a:off x="4916488" y="282575"/>
            <a:ext cx="3922712" cy="209550"/>
            <a:chOff x="320" y="1976"/>
            <a:chExt cx="4944" cy="264"/>
          </a:xfrm>
        </p:grpSpPr>
        <p:sp>
          <p:nvSpPr>
            <p:cNvPr id="12370" name="Freeform 36"/>
            <p:cNvSpPr>
              <a:spLocks noChangeAspect="1"/>
            </p:cNvSpPr>
            <p:nvPr/>
          </p:nvSpPr>
          <p:spPr bwMode="auto">
            <a:xfrm>
              <a:off x="536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Freeform 37"/>
            <p:cNvSpPr>
              <a:spLocks noChangeAspect="1"/>
            </p:cNvSpPr>
            <p:nvPr/>
          </p:nvSpPr>
          <p:spPr bwMode="auto">
            <a:xfrm>
              <a:off x="1336" y="1984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Freeform 38"/>
            <p:cNvSpPr>
              <a:spLocks noChangeAspect="1"/>
            </p:cNvSpPr>
            <p:nvPr/>
          </p:nvSpPr>
          <p:spPr bwMode="auto">
            <a:xfrm>
              <a:off x="2104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Freeform 39"/>
            <p:cNvSpPr>
              <a:spLocks noChangeAspect="1"/>
            </p:cNvSpPr>
            <p:nvPr/>
          </p:nvSpPr>
          <p:spPr bwMode="auto">
            <a:xfrm>
              <a:off x="2880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Freeform 40"/>
            <p:cNvSpPr>
              <a:spLocks noChangeAspect="1"/>
            </p:cNvSpPr>
            <p:nvPr/>
          </p:nvSpPr>
          <p:spPr bwMode="auto">
            <a:xfrm>
              <a:off x="3680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Freeform 41"/>
            <p:cNvSpPr>
              <a:spLocks noChangeAspect="1"/>
            </p:cNvSpPr>
            <p:nvPr/>
          </p:nvSpPr>
          <p:spPr bwMode="auto">
            <a:xfrm>
              <a:off x="4488" y="1976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76" name="Group 42"/>
            <p:cNvGrpSpPr>
              <a:grpSpLocks noChangeAspect="1"/>
            </p:cNvGrpSpPr>
            <p:nvPr/>
          </p:nvGrpSpPr>
          <p:grpSpPr bwMode="auto">
            <a:xfrm>
              <a:off x="320" y="2000"/>
              <a:ext cx="4944" cy="240"/>
              <a:chOff x="320" y="2000"/>
              <a:chExt cx="4944" cy="240"/>
            </a:xfrm>
          </p:grpSpPr>
          <p:sp>
            <p:nvSpPr>
              <p:cNvPr id="12377" name="Oval 43"/>
              <p:cNvSpPr>
                <a:spLocks noChangeAspect="1" noChangeArrowheads="1"/>
              </p:cNvSpPr>
              <p:nvPr/>
            </p:nvSpPr>
            <p:spPr bwMode="auto">
              <a:xfrm>
                <a:off x="110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78" name="Oval 44"/>
              <p:cNvSpPr>
                <a:spLocks noChangeAspect="1" noChangeArrowheads="1"/>
              </p:cNvSpPr>
              <p:nvPr/>
            </p:nvSpPr>
            <p:spPr bwMode="auto">
              <a:xfrm>
                <a:off x="1888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79" name="Oval 45"/>
              <p:cNvSpPr>
                <a:spLocks noChangeAspect="1" noChangeArrowheads="1"/>
              </p:cNvSpPr>
              <p:nvPr/>
            </p:nvSpPr>
            <p:spPr bwMode="auto">
              <a:xfrm>
                <a:off x="2672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0" name="Oval 46"/>
              <p:cNvSpPr>
                <a:spLocks noChangeAspect="1" noChangeArrowheads="1"/>
              </p:cNvSpPr>
              <p:nvPr/>
            </p:nvSpPr>
            <p:spPr bwMode="auto">
              <a:xfrm>
                <a:off x="3456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1" name="Oval 47"/>
              <p:cNvSpPr>
                <a:spLocks noChangeAspect="1" noChangeArrowheads="1"/>
              </p:cNvSpPr>
              <p:nvPr/>
            </p:nvSpPr>
            <p:spPr bwMode="auto">
              <a:xfrm>
                <a:off x="424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2" name="Oval 48"/>
              <p:cNvSpPr>
                <a:spLocks noChangeAspect="1" noChangeArrowheads="1"/>
              </p:cNvSpPr>
              <p:nvPr/>
            </p:nvSpPr>
            <p:spPr bwMode="auto">
              <a:xfrm>
                <a:off x="502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383" name="Oval 49"/>
              <p:cNvSpPr>
                <a:spLocks noChangeAspect="1" noChangeArrowheads="1"/>
              </p:cNvSpPr>
              <p:nvPr/>
            </p:nvSpPr>
            <p:spPr bwMode="auto">
              <a:xfrm>
                <a:off x="32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2293" name="Rectangle 50"/>
          <p:cNvSpPr>
            <a:spLocks noChangeArrowheads="1"/>
          </p:cNvSpPr>
          <p:nvPr/>
        </p:nvSpPr>
        <p:spPr bwMode="auto">
          <a:xfrm>
            <a:off x="0" y="533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Egyforma atomok, első szomszéd kölcsönhatás</a:t>
            </a:r>
            <a:br>
              <a:rPr lang="hu-HU" altLang="hu-HU"/>
            </a:br>
            <a:r>
              <a:rPr lang="hu-HU" altLang="hu-HU"/>
              <a:t>	</a:t>
            </a:r>
            <a:endParaRPr lang="en-US" altLang="hu-HU">
              <a:sym typeface="Symbol" pitchFamily="18" charset="2"/>
            </a:endParaRPr>
          </a:p>
        </p:txBody>
      </p:sp>
      <p:grpSp>
        <p:nvGrpSpPr>
          <p:cNvPr id="12294" name="Group 51"/>
          <p:cNvGrpSpPr>
            <a:grpSpLocks/>
          </p:cNvGrpSpPr>
          <p:nvPr/>
        </p:nvGrpSpPr>
        <p:grpSpPr bwMode="auto">
          <a:xfrm>
            <a:off x="0" y="371475"/>
            <a:ext cx="8774113" cy="1304925"/>
            <a:chOff x="0" y="234"/>
            <a:chExt cx="5527" cy="822"/>
          </a:xfrm>
        </p:grpSpPr>
        <p:grpSp>
          <p:nvGrpSpPr>
            <p:cNvPr id="12358" name="Group 52"/>
            <p:cNvGrpSpPr>
              <a:grpSpLocks/>
            </p:cNvGrpSpPr>
            <p:nvPr/>
          </p:nvGrpSpPr>
          <p:grpSpPr bwMode="auto">
            <a:xfrm>
              <a:off x="3168" y="234"/>
              <a:ext cx="2359" cy="540"/>
              <a:chOff x="2681" y="234"/>
              <a:chExt cx="2359" cy="540"/>
            </a:xfrm>
          </p:grpSpPr>
          <p:grpSp>
            <p:nvGrpSpPr>
              <p:cNvPr id="12360" name="Group 53"/>
              <p:cNvGrpSpPr>
                <a:grpSpLocks noChangeAspect="1"/>
              </p:cNvGrpSpPr>
              <p:nvPr/>
            </p:nvGrpSpPr>
            <p:grpSpPr bwMode="auto">
              <a:xfrm>
                <a:off x="2681" y="318"/>
                <a:ext cx="2359" cy="456"/>
                <a:chOff x="456" y="2488"/>
                <a:chExt cx="4720" cy="912"/>
              </a:xfrm>
            </p:grpSpPr>
            <p:sp>
              <p:nvSpPr>
                <p:cNvPr id="12363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5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124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5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203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2824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7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360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8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39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17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61" name="Line 61"/>
              <p:cNvSpPr>
                <a:spLocks noChangeAspect="1" noChangeShapeType="1"/>
              </p:cNvSpPr>
              <p:nvPr/>
            </p:nvSpPr>
            <p:spPr bwMode="auto">
              <a:xfrm>
                <a:off x="2688" y="403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Text Box 62"/>
              <p:cNvSpPr txBox="1">
                <a:spLocks noChangeArrowheads="1"/>
              </p:cNvSpPr>
              <p:nvPr/>
            </p:nvSpPr>
            <p:spPr bwMode="auto">
              <a:xfrm>
                <a:off x="2780" y="23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1800" b="0"/>
                  <a:t>a</a:t>
                </a:r>
              </a:p>
            </p:txBody>
          </p:sp>
        </p:grpSp>
        <p:sp>
          <p:nvSpPr>
            <p:cNvPr id="12359" name="Rectangle 63"/>
            <p:cNvSpPr>
              <a:spLocks noChangeArrowheads="1"/>
            </p:cNvSpPr>
            <p:nvPr/>
          </p:nvSpPr>
          <p:spPr bwMode="auto">
            <a:xfrm>
              <a:off x="0" y="653"/>
              <a:ext cx="364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hu-HU" altLang="hu-HU"/>
                <a:t> rácstávolság</a:t>
              </a:r>
              <a:br>
                <a:rPr lang="hu-HU" altLang="hu-HU"/>
              </a:br>
              <a:r>
                <a:rPr lang="hu-HU" altLang="hu-HU">
                  <a:solidFill>
                    <a:srgbClr val="CC0000"/>
                  </a:solidFill>
                </a:rPr>
                <a:t>c</a:t>
              </a:r>
              <a:r>
                <a:rPr lang="hu-HU" altLang="hu-HU"/>
                <a:t> rugóállandó 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grpSp>
        <p:nvGrpSpPr>
          <p:cNvPr id="12296" name="Group 67"/>
          <p:cNvGrpSpPr>
            <a:grpSpLocks/>
          </p:cNvGrpSpPr>
          <p:nvPr/>
        </p:nvGrpSpPr>
        <p:grpSpPr bwMode="auto">
          <a:xfrm>
            <a:off x="5181600" y="1981200"/>
            <a:ext cx="5791200" cy="838200"/>
            <a:chOff x="3264" y="1248"/>
            <a:chExt cx="3648" cy="528"/>
          </a:xfrm>
        </p:grpSpPr>
        <p:graphicFrame>
          <p:nvGraphicFramePr>
            <p:cNvPr id="12354" name="Object 68"/>
            <p:cNvGraphicFramePr>
              <a:graphicFrameLocks noChangeAspect="1"/>
            </p:cNvGraphicFramePr>
            <p:nvPr/>
          </p:nvGraphicFramePr>
          <p:xfrm>
            <a:off x="3957" y="1560"/>
            <a:ext cx="84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9" name="Egyenlet" r:id="rId4" imgW="997005" imgH="273001" progId="Equation.3">
                    <p:embed/>
                  </p:oleObj>
                </mc:Choice>
                <mc:Fallback>
                  <p:oleObj name="Egyenlet" r:id="rId4" imgW="997005" imgH="273001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" y="1560"/>
                          <a:ext cx="84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55" name="Rectangle 69"/>
            <p:cNvSpPr>
              <a:spLocks noChangeArrowheads="1"/>
            </p:cNvSpPr>
            <p:nvPr/>
          </p:nvSpPr>
          <p:spPr bwMode="auto">
            <a:xfrm>
              <a:off x="3264" y="1248"/>
              <a:ext cx="3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A próbafüggvény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graphicFrame>
        <p:nvGraphicFramePr>
          <p:cNvPr id="12297" name="Object 70"/>
          <p:cNvGraphicFramePr>
            <a:graphicFrameLocks noChangeAspect="1"/>
          </p:cNvGraphicFramePr>
          <p:nvPr/>
        </p:nvGraphicFramePr>
        <p:xfrm>
          <a:off x="76200" y="3249613"/>
          <a:ext cx="5184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" name="Equation" r:id="rId6" imgW="3879795" imgH="387301" progId="Equation.DSMT4">
                  <p:embed/>
                </p:oleObj>
              </mc:Choice>
              <mc:Fallback>
                <p:oleObj name="Equation" r:id="rId6" imgW="3879795" imgH="387301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49613"/>
                        <a:ext cx="51847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71"/>
          <p:cNvGraphicFramePr>
            <a:graphicFrameLocks noChangeAspect="1"/>
          </p:cNvGraphicFramePr>
          <p:nvPr/>
        </p:nvGraphicFramePr>
        <p:xfrm>
          <a:off x="6781800" y="3171825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" name="Egyenlet" r:id="rId8" imgW="1213016" imgH="451045" progId="Equation.3">
                  <p:embed/>
                </p:oleObj>
              </mc:Choice>
              <mc:Fallback>
                <p:oleObj name="Egyenlet" r:id="rId8" imgW="1213016" imgH="45104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71825"/>
                        <a:ext cx="1625600" cy="561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72"/>
          <p:cNvSpPr>
            <a:spLocks noChangeShapeType="1"/>
          </p:cNvSpPr>
          <p:nvPr/>
        </p:nvSpPr>
        <p:spPr bwMode="auto">
          <a:xfrm>
            <a:off x="5486400" y="35052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" name="Rectangle 73"/>
          <p:cNvSpPr>
            <a:spLocks noChangeArrowheads="1"/>
          </p:cNvSpPr>
          <p:nvPr/>
        </p:nvSpPr>
        <p:spPr bwMode="auto">
          <a:xfrm>
            <a:off x="5257800" y="31242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diszperziós reláció	</a:t>
            </a:r>
            <a:endParaRPr lang="en-US" altLang="hu-HU">
              <a:sym typeface="Symbol" pitchFamily="18" charset="2"/>
            </a:endParaRPr>
          </a:p>
        </p:txBody>
      </p:sp>
      <p:sp>
        <p:nvSpPr>
          <p:cNvPr id="12301" name="Rectangle 74"/>
          <p:cNvSpPr>
            <a:spLocks noChangeArrowheads="1"/>
          </p:cNvSpPr>
          <p:nvPr/>
        </p:nvSpPr>
        <p:spPr bwMode="auto">
          <a:xfrm>
            <a:off x="0" y="3886200"/>
            <a:ext cx="5791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0" u="sng" dirty="0"/>
              <a:t>Tulajdonságai </a:t>
            </a:r>
            <a:br>
              <a:rPr lang="en-US" altLang="hu-HU" sz="1400" b="0" u="sng" dirty="0"/>
            </a:br>
            <a:br>
              <a:rPr lang="en-US" altLang="hu-HU" sz="1400" b="0" u="sng" dirty="0"/>
            </a:br>
            <a:r>
              <a:rPr lang="hu-HU" altLang="hu-HU" dirty="0"/>
              <a:t>- periódikus </a:t>
            </a:r>
            <a:r>
              <a:rPr lang="hu-HU" altLang="hu-HU" dirty="0">
                <a:solidFill>
                  <a:srgbClr val="CC0000"/>
                </a:solidFill>
              </a:rPr>
              <a:t>2</a:t>
            </a:r>
            <a:r>
              <a:rPr lang="en-US" altLang="hu-HU" sz="1400" dirty="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 dirty="0">
                <a:solidFill>
                  <a:srgbClr val="CC0000"/>
                </a:solidFill>
              </a:rPr>
              <a:t>/</a:t>
            </a:r>
            <a:r>
              <a:rPr lang="hu-HU" altLang="hu-HU" dirty="0">
                <a:solidFill>
                  <a:srgbClr val="CC0000"/>
                </a:solidFill>
              </a:rPr>
              <a:t>a</a:t>
            </a:r>
            <a:r>
              <a:rPr lang="hu-HU" altLang="hu-HU" dirty="0"/>
              <a:t> szerint</a:t>
            </a:r>
            <a:r>
              <a:rPr lang="en-US" altLang="hu-HU" sz="1400" dirty="0">
                <a:sym typeface="Symbol" pitchFamily="18" charset="2"/>
              </a:rPr>
              <a:t> </a:t>
            </a:r>
            <a:r>
              <a:rPr lang="hu-HU" altLang="hu-HU" dirty="0"/>
              <a:t>	</a:t>
            </a:r>
            <a:endParaRPr lang="en-US" altLang="hu-HU" dirty="0"/>
          </a:p>
        </p:txBody>
      </p:sp>
      <p:graphicFrame>
        <p:nvGraphicFramePr>
          <p:cNvPr id="12302" name="Object 75"/>
          <p:cNvGraphicFramePr>
            <a:graphicFrameLocks noChangeAspect="1"/>
          </p:cNvGraphicFramePr>
          <p:nvPr/>
        </p:nvGraphicFramePr>
        <p:xfrm>
          <a:off x="2362200" y="4572000"/>
          <a:ext cx="5762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" name="Egyenlet" r:id="rId10" imgW="425395" imgH="438297" progId="Equation.3">
                  <p:embed/>
                </p:oleObj>
              </mc:Choice>
              <mc:Fallback>
                <p:oleObj name="Egyenlet" r:id="rId10" imgW="425395" imgH="43829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5762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76"/>
          <p:cNvGraphicFramePr>
            <a:graphicFrameLocks noChangeAspect="1"/>
          </p:cNvGraphicFramePr>
          <p:nvPr/>
        </p:nvGraphicFramePr>
        <p:xfrm>
          <a:off x="4487863" y="4560888"/>
          <a:ext cx="388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gyenlet" r:id="rId12" imgW="285805" imgH="463355" progId="Equation.3">
                  <p:embed/>
                </p:oleObj>
              </mc:Choice>
              <mc:Fallback>
                <p:oleObj name="Egyenlet" r:id="rId12" imgW="285805" imgH="46335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4560888"/>
                        <a:ext cx="388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77"/>
          <p:cNvSpPr>
            <a:spLocks noChangeArrowheads="1"/>
          </p:cNvSpPr>
          <p:nvPr/>
        </p:nvSpPr>
        <p:spPr bwMode="auto">
          <a:xfrm>
            <a:off x="0" y="5562600"/>
            <a:ext cx="5791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altLang="hu-HU"/>
              <a:t> az A és B pontok ekvivalensek  (a második Brillouin-zónához </a:t>
            </a:r>
          </a:p>
          <a:p>
            <a:r>
              <a:rPr lang="hu-HU" altLang="hu-HU"/>
              <a:t>  tartozó vektor ugyanazt a rezgést írja le) 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grpSp>
        <p:nvGrpSpPr>
          <p:cNvPr id="12305" name="Group 81"/>
          <p:cNvGrpSpPr>
            <a:grpSpLocks/>
          </p:cNvGrpSpPr>
          <p:nvPr/>
        </p:nvGrpSpPr>
        <p:grpSpPr bwMode="auto">
          <a:xfrm>
            <a:off x="5418138" y="4762500"/>
            <a:ext cx="3432175" cy="1358900"/>
            <a:chOff x="691" y="1296"/>
            <a:chExt cx="4109" cy="1392"/>
          </a:xfrm>
        </p:grpSpPr>
        <p:sp>
          <p:nvSpPr>
            <p:cNvPr id="12352" name="Rectangle 82" descr="Light upward diagonal"/>
            <p:cNvSpPr>
              <a:spLocks noChangeArrowheads="1"/>
            </p:cNvSpPr>
            <p:nvPr/>
          </p:nvSpPr>
          <p:spPr bwMode="auto">
            <a:xfrm>
              <a:off x="691" y="1296"/>
              <a:ext cx="1037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353" name="Rectangle 83" descr="Light upward diagonal"/>
            <p:cNvSpPr>
              <a:spLocks noChangeArrowheads="1"/>
            </p:cNvSpPr>
            <p:nvPr/>
          </p:nvSpPr>
          <p:spPr bwMode="auto">
            <a:xfrm>
              <a:off x="3672" y="1296"/>
              <a:ext cx="1128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306" name="Rectangle 84"/>
          <p:cNvSpPr>
            <a:spLocks noChangeArrowheads="1"/>
          </p:cNvSpPr>
          <p:nvPr/>
        </p:nvSpPr>
        <p:spPr bwMode="auto">
          <a:xfrm>
            <a:off x="6284913" y="4762500"/>
            <a:ext cx="1624012" cy="1350963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2307" name="Group 85"/>
          <p:cNvGrpSpPr>
            <a:grpSpLocks/>
          </p:cNvGrpSpPr>
          <p:nvPr/>
        </p:nvGrpSpPr>
        <p:grpSpPr bwMode="auto">
          <a:xfrm>
            <a:off x="5202238" y="4514850"/>
            <a:ext cx="4171950" cy="2038350"/>
            <a:chOff x="432" y="1042"/>
            <a:chExt cx="4995" cy="2089"/>
          </a:xfrm>
        </p:grpSpPr>
        <p:grpSp>
          <p:nvGrpSpPr>
            <p:cNvPr id="12338" name="Group 86"/>
            <p:cNvGrpSpPr>
              <a:grpSpLocks/>
            </p:cNvGrpSpPr>
            <p:nvPr/>
          </p:nvGrpSpPr>
          <p:grpSpPr bwMode="auto">
            <a:xfrm>
              <a:off x="432" y="1152"/>
              <a:ext cx="4752" cy="1872"/>
              <a:chOff x="432" y="1152"/>
              <a:chExt cx="4752" cy="1872"/>
            </a:xfrm>
          </p:grpSpPr>
          <p:sp>
            <p:nvSpPr>
              <p:cNvPr id="12350" name="Line 87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Line 88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47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39" name="Text Box 89"/>
            <p:cNvSpPr txBox="1">
              <a:spLocks noChangeArrowheads="1"/>
            </p:cNvSpPr>
            <p:nvPr/>
          </p:nvSpPr>
          <p:spPr bwMode="auto">
            <a:xfrm>
              <a:off x="2679" y="1042"/>
              <a:ext cx="29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800" b="0">
                  <a:solidFill>
                    <a:srgbClr val="CC0000"/>
                  </a:solidFill>
                  <a:sym typeface="Symbol" pitchFamily="18" charset="2"/>
                </a:rPr>
                <a:t> </a:t>
              </a:r>
              <a:endParaRPr lang="en-US" altLang="hu-HU" sz="1800" b="0">
                <a:solidFill>
                  <a:srgbClr val="CC0000"/>
                </a:solidFill>
              </a:endParaRPr>
            </a:p>
          </p:txBody>
        </p:sp>
        <p:sp>
          <p:nvSpPr>
            <p:cNvPr id="12340" name="Text Box 90"/>
            <p:cNvSpPr txBox="1">
              <a:spLocks noChangeArrowheads="1"/>
            </p:cNvSpPr>
            <p:nvPr/>
          </p:nvSpPr>
          <p:spPr bwMode="auto">
            <a:xfrm>
              <a:off x="5039" y="2689"/>
              <a:ext cx="3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2000" b="0">
                  <a:sym typeface="Symbol" pitchFamily="18" charset="2"/>
                </a:rPr>
                <a:t></a:t>
              </a:r>
              <a:endParaRPr lang="en-US" altLang="hu-HU" sz="2000" b="0"/>
            </a:p>
          </p:txBody>
        </p:sp>
        <p:grpSp>
          <p:nvGrpSpPr>
            <p:cNvPr id="12341" name="Group 91"/>
            <p:cNvGrpSpPr>
              <a:grpSpLocks/>
            </p:cNvGrpSpPr>
            <p:nvPr/>
          </p:nvGrpSpPr>
          <p:grpSpPr bwMode="auto">
            <a:xfrm>
              <a:off x="1488" y="1196"/>
              <a:ext cx="2523" cy="1935"/>
              <a:chOff x="1488" y="1196"/>
              <a:chExt cx="2523" cy="1935"/>
            </a:xfrm>
          </p:grpSpPr>
          <p:grpSp>
            <p:nvGrpSpPr>
              <p:cNvPr id="12345" name="Group 92"/>
              <p:cNvGrpSpPr>
                <a:grpSpLocks/>
              </p:cNvGrpSpPr>
              <p:nvPr/>
            </p:nvGrpSpPr>
            <p:grpSpPr bwMode="auto">
              <a:xfrm>
                <a:off x="1728" y="1196"/>
                <a:ext cx="1940" cy="1588"/>
                <a:chOff x="1680" y="1292"/>
                <a:chExt cx="1940" cy="1588"/>
              </a:xfrm>
            </p:grpSpPr>
            <p:sp>
              <p:nvSpPr>
                <p:cNvPr id="12348" name="Line 93"/>
                <p:cNvSpPr>
                  <a:spLocks noChangeShapeType="1"/>
                </p:cNvSpPr>
                <p:nvPr/>
              </p:nvSpPr>
              <p:spPr bwMode="auto">
                <a:xfrm>
                  <a:off x="3620" y="1292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9" name="Line 94"/>
                <p:cNvSpPr>
                  <a:spLocks noChangeShapeType="1"/>
                </p:cNvSpPr>
                <p:nvPr/>
              </p:nvSpPr>
              <p:spPr bwMode="auto">
                <a:xfrm>
                  <a:off x="1680" y="1296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46" name="Text Box 95"/>
              <p:cNvSpPr txBox="1">
                <a:spLocks noChangeArrowheads="1"/>
              </p:cNvSpPr>
              <p:nvPr/>
            </p:nvSpPr>
            <p:spPr bwMode="auto">
              <a:xfrm>
                <a:off x="3437" y="2746"/>
                <a:ext cx="574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  <p:sp>
            <p:nvSpPr>
              <p:cNvPr id="12347" name="Text Box 96"/>
              <p:cNvSpPr txBox="1">
                <a:spLocks noChangeArrowheads="1"/>
              </p:cNvSpPr>
              <p:nvPr/>
            </p:nvSpPr>
            <p:spPr bwMode="auto">
              <a:xfrm>
                <a:off x="1488" y="2724"/>
                <a:ext cx="67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2000" b="0">
                    <a:sym typeface="Symbol" pitchFamily="18" charset="2"/>
                  </a:rPr>
                  <a:t>-</a:t>
                </a:r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</p:grpSp>
        <p:grpSp>
          <p:nvGrpSpPr>
            <p:cNvPr id="12342" name="Group 97"/>
            <p:cNvGrpSpPr>
              <a:grpSpLocks/>
            </p:cNvGrpSpPr>
            <p:nvPr/>
          </p:nvGrpSpPr>
          <p:grpSpPr bwMode="auto">
            <a:xfrm>
              <a:off x="1872" y="1144"/>
              <a:ext cx="1632" cy="1544"/>
              <a:chOff x="1872" y="1144"/>
              <a:chExt cx="1632" cy="1544"/>
            </a:xfrm>
          </p:grpSpPr>
          <p:sp>
            <p:nvSpPr>
              <p:cNvPr id="12343" name="Line 98"/>
              <p:cNvSpPr>
                <a:spLocks noChangeShapeType="1"/>
              </p:cNvSpPr>
              <p:nvPr/>
            </p:nvSpPr>
            <p:spPr bwMode="auto">
              <a:xfrm flipV="1">
                <a:off x="2688" y="1144"/>
                <a:ext cx="816" cy="15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99"/>
              <p:cNvSpPr>
                <a:spLocks noChangeShapeType="1"/>
              </p:cNvSpPr>
              <p:nvPr/>
            </p:nvSpPr>
            <p:spPr bwMode="auto">
              <a:xfrm flipH="1" flipV="1">
                <a:off x="1872" y="1176"/>
                <a:ext cx="816" cy="15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08" name="Group 100"/>
          <p:cNvGrpSpPr>
            <a:grpSpLocks/>
          </p:cNvGrpSpPr>
          <p:nvPr/>
        </p:nvGrpSpPr>
        <p:grpSpPr bwMode="auto">
          <a:xfrm>
            <a:off x="5861050" y="4986338"/>
            <a:ext cx="2454275" cy="1138237"/>
            <a:chOff x="1221" y="1525"/>
            <a:chExt cx="2938" cy="1166"/>
          </a:xfrm>
        </p:grpSpPr>
        <p:sp>
          <p:nvSpPr>
            <p:cNvPr id="12336" name="Freeform 101"/>
            <p:cNvSpPr>
              <a:spLocks/>
            </p:cNvSpPr>
            <p:nvPr/>
          </p:nvSpPr>
          <p:spPr bwMode="auto">
            <a:xfrm>
              <a:off x="1221" y="1525"/>
              <a:ext cx="1467" cy="1163"/>
            </a:xfrm>
            <a:custGeom>
              <a:avLst/>
              <a:gdLst>
                <a:gd name="T0" fmla="*/ 1467 w 1467"/>
                <a:gd name="T1" fmla="*/ 1163 h 1163"/>
                <a:gd name="T2" fmla="*/ 1179 w 1467"/>
                <a:gd name="T3" fmla="*/ 635 h 1163"/>
                <a:gd name="T4" fmla="*/ 930 w 1467"/>
                <a:gd name="T5" fmla="*/ 278 h 1163"/>
                <a:gd name="T6" fmla="*/ 777 w 1467"/>
                <a:gd name="T7" fmla="*/ 125 h 1163"/>
                <a:gd name="T8" fmla="*/ 594 w 1467"/>
                <a:gd name="T9" fmla="*/ 20 h 1163"/>
                <a:gd name="T10" fmla="*/ 495 w 1467"/>
                <a:gd name="T11" fmla="*/ 5 h 1163"/>
                <a:gd name="T12" fmla="*/ 363 w 1467"/>
                <a:gd name="T13" fmla="*/ 32 h 1163"/>
                <a:gd name="T14" fmla="*/ 210 w 1467"/>
                <a:gd name="T15" fmla="*/ 122 h 1163"/>
                <a:gd name="T16" fmla="*/ 0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1467" y="1163"/>
                  </a:moveTo>
                  <a:cubicBezTo>
                    <a:pt x="1367" y="972"/>
                    <a:pt x="1268" y="782"/>
                    <a:pt x="1179" y="635"/>
                  </a:cubicBezTo>
                  <a:cubicBezTo>
                    <a:pt x="1090" y="488"/>
                    <a:pt x="997" y="363"/>
                    <a:pt x="930" y="278"/>
                  </a:cubicBezTo>
                  <a:cubicBezTo>
                    <a:pt x="863" y="193"/>
                    <a:pt x="833" y="168"/>
                    <a:pt x="777" y="125"/>
                  </a:cubicBezTo>
                  <a:cubicBezTo>
                    <a:pt x="721" y="82"/>
                    <a:pt x="641" y="40"/>
                    <a:pt x="594" y="20"/>
                  </a:cubicBezTo>
                  <a:cubicBezTo>
                    <a:pt x="547" y="0"/>
                    <a:pt x="533" y="3"/>
                    <a:pt x="495" y="5"/>
                  </a:cubicBezTo>
                  <a:cubicBezTo>
                    <a:pt x="457" y="7"/>
                    <a:pt x="411" y="13"/>
                    <a:pt x="363" y="32"/>
                  </a:cubicBezTo>
                  <a:cubicBezTo>
                    <a:pt x="315" y="51"/>
                    <a:pt x="271" y="70"/>
                    <a:pt x="210" y="122"/>
                  </a:cubicBezTo>
                  <a:cubicBezTo>
                    <a:pt x="149" y="174"/>
                    <a:pt x="35" y="307"/>
                    <a:pt x="0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Freeform 102"/>
            <p:cNvSpPr>
              <a:spLocks/>
            </p:cNvSpPr>
            <p:nvPr/>
          </p:nvSpPr>
          <p:spPr bwMode="auto">
            <a:xfrm>
              <a:off x="2692" y="1528"/>
              <a:ext cx="1467" cy="1163"/>
            </a:xfrm>
            <a:custGeom>
              <a:avLst/>
              <a:gdLst>
                <a:gd name="T0" fmla="*/ 0 w 1467"/>
                <a:gd name="T1" fmla="*/ 1163 h 1163"/>
                <a:gd name="T2" fmla="*/ 288 w 1467"/>
                <a:gd name="T3" fmla="*/ 635 h 1163"/>
                <a:gd name="T4" fmla="*/ 532 w 1467"/>
                <a:gd name="T5" fmla="*/ 276 h 1163"/>
                <a:gd name="T6" fmla="*/ 690 w 1467"/>
                <a:gd name="T7" fmla="*/ 125 h 1163"/>
                <a:gd name="T8" fmla="*/ 873 w 1467"/>
                <a:gd name="T9" fmla="*/ 20 h 1163"/>
                <a:gd name="T10" fmla="*/ 972 w 1467"/>
                <a:gd name="T11" fmla="*/ 5 h 1163"/>
                <a:gd name="T12" fmla="*/ 1104 w 1467"/>
                <a:gd name="T13" fmla="*/ 32 h 1163"/>
                <a:gd name="T14" fmla="*/ 1257 w 1467"/>
                <a:gd name="T15" fmla="*/ 122 h 1163"/>
                <a:gd name="T16" fmla="*/ 1467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0" y="1163"/>
                  </a:moveTo>
                  <a:cubicBezTo>
                    <a:pt x="100" y="972"/>
                    <a:pt x="199" y="783"/>
                    <a:pt x="288" y="635"/>
                  </a:cubicBezTo>
                  <a:cubicBezTo>
                    <a:pt x="377" y="487"/>
                    <a:pt x="465" y="361"/>
                    <a:pt x="532" y="276"/>
                  </a:cubicBezTo>
                  <a:cubicBezTo>
                    <a:pt x="599" y="191"/>
                    <a:pt x="633" y="168"/>
                    <a:pt x="690" y="125"/>
                  </a:cubicBezTo>
                  <a:cubicBezTo>
                    <a:pt x="747" y="82"/>
                    <a:pt x="826" y="40"/>
                    <a:pt x="873" y="20"/>
                  </a:cubicBezTo>
                  <a:cubicBezTo>
                    <a:pt x="920" y="0"/>
                    <a:pt x="934" y="3"/>
                    <a:pt x="972" y="5"/>
                  </a:cubicBezTo>
                  <a:cubicBezTo>
                    <a:pt x="1010" y="7"/>
                    <a:pt x="1056" y="13"/>
                    <a:pt x="1104" y="32"/>
                  </a:cubicBezTo>
                  <a:cubicBezTo>
                    <a:pt x="1152" y="51"/>
                    <a:pt x="1196" y="70"/>
                    <a:pt x="1257" y="122"/>
                  </a:cubicBezTo>
                  <a:cubicBezTo>
                    <a:pt x="1318" y="174"/>
                    <a:pt x="1432" y="307"/>
                    <a:pt x="1467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9" name="Group 103"/>
          <p:cNvGrpSpPr>
            <a:grpSpLocks/>
          </p:cNvGrpSpPr>
          <p:nvPr/>
        </p:nvGrpSpPr>
        <p:grpSpPr bwMode="auto">
          <a:xfrm>
            <a:off x="5181600" y="4762500"/>
            <a:ext cx="4038600" cy="1790700"/>
            <a:chOff x="407" y="1296"/>
            <a:chExt cx="4835" cy="1835"/>
          </a:xfrm>
        </p:grpSpPr>
        <p:sp>
          <p:nvSpPr>
            <p:cNvPr id="12327" name="Rectangle 104"/>
            <p:cNvSpPr>
              <a:spLocks noChangeArrowheads="1"/>
            </p:cNvSpPr>
            <p:nvPr/>
          </p:nvSpPr>
          <p:spPr bwMode="auto">
            <a:xfrm>
              <a:off x="407" y="2724"/>
              <a:ext cx="8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2000" b="0">
                  <a:sym typeface="Symbol" pitchFamily="18" charset="2"/>
                </a:rPr>
                <a:t>-</a:t>
              </a:r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sp>
          <p:nvSpPr>
            <p:cNvPr id="12328" name="Rectangle 105"/>
            <p:cNvSpPr>
              <a:spLocks noChangeArrowheads="1"/>
            </p:cNvSpPr>
            <p:nvPr/>
          </p:nvSpPr>
          <p:spPr bwMode="auto">
            <a:xfrm>
              <a:off x="4533" y="2742"/>
              <a:ext cx="709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grpSp>
          <p:nvGrpSpPr>
            <p:cNvPr id="12329" name="Group 106"/>
            <p:cNvGrpSpPr>
              <a:grpSpLocks/>
            </p:cNvGrpSpPr>
            <p:nvPr/>
          </p:nvGrpSpPr>
          <p:grpSpPr bwMode="auto">
            <a:xfrm>
              <a:off x="624" y="1296"/>
              <a:ext cx="4256" cy="1479"/>
              <a:chOff x="624" y="1296"/>
              <a:chExt cx="4256" cy="1479"/>
            </a:xfrm>
          </p:grpSpPr>
          <p:grpSp>
            <p:nvGrpSpPr>
              <p:cNvPr id="12330" name="Group 107"/>
              <p:cNvGrpSpPr>
                <a:grpSpLocks/>
              </p:cNvGrpSpPr>
              <p:nvPr/>
            </p:nvGrpSpPr>
            <p:grpSpPr bwMode="auto">
              <a:xfrm>
                <a:off x="4736" y="1296"/>
                <a:ext cx="144" cy="1479"/>
                <a:chOff x="4736" y="1296"/>
                <a:chExt cx="144" cy="1479"/>
              </a:xfrm>
            </p:grpSpPr>
            <p:sp>
              <p:nvSpPr>
                <p:cNvPr id="12334" name="Line 108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5" name="Oval 109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12331" name="Group 110"/>
              <p:cNvGrpSpPr>
                <a:grpSpLocks/>
              </p:cNvGrpSpPr>
              <p:nvPr/>
            </p:nvGrpSpPr>
            <p:grpSpPr bwMode="auto">
              <a:xfrm>
                <a:off x="624" y="1296"/>
                <a:ext cx="144" cy="1479"/>
                <a:chOff x="4736" y="1296"/>
                <a:chExt cx="144" cy="1479"/>
              </a:xfrm>
            </p:grpSpPr>
            <p:sp>
              <p:nvSpPr>
                <p:cNvPr id="12332" name="Line 111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3" name="Oval 112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12310" name="Text Box 113"/>
          <p:cNvSpPr txBox="1">
            <a:spLocks noChangeArrowheads="1"/>
          </p:cNvSpPr>
          <p:nvPr/>
        </p:nvSpPr>
        <p:spPr bwMode="auto">
          <a:xfrm>
            <a:off x="6557963" y="4089400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altLang="hu-HU"/>
              <a:t>első </a:t>
            </a:r>
            <a:br>
              <a:rPr lang="en-US" altLang="hu-HU"/>
            </a:br>
            <a:r>
              <a:rPr lang="hu-HU" altLang="hu-HU"/>
              <a:t>Brillouin-zóna</a:t>
            </a:r>
            <a:endParaRPr lang="en-US" altLang="hu-HU"/>
          </a:p>
        </p:txBody>
      </p:sp>
      <p:grpSp>
        <p:nvGrpSpPr>
          <p:cNvPr id="12311" name="Group 114"/>
          <p:cNvGrpSpPr>
            <a:grpSpLocks/>
          </p:cNvGrpSpPr>
          <p:nvPr/>
        </p:nvGrpSpPr>
        <p:grpSpPr bwMode="auto">
          <a:xfrm>
            <a:off x="5241925" y="4089400"/>
            <a:ext cx="3851275" cy="457200"/>
            <a:chOff x="480" y="915"/>
            <a:chExt cx="4611" cy="468"/>
          </a:xfrm>
        </p:grpSpPr>
        <p:sp>
          <p:nvSpPr>
            <p:cNvPr id="12325" name="Text Box 115"/>
            <p:cNvSpPr txBox="1">
              <a:spLocks noChangeArrowheads="1"/>
            </p:cNvSpPr>
            <p:nvPr/>
          </p:nvSpPr>
          <p:spPr bwMode="auto">
            <a:xfrm>
              <a:off x="365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hu-HU" altLang="hu-HU"/>
                <a:t>második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  <p:sp>
          <p:nvSpPr>
            <p:cNvPr id="12326" name="Text Box 116"/>
            <p:cNvSpPr txBox="1">
              <a:spLocks noChangeArrowheads="1"/>
            </p:cNvSpPr>
            <p:nvPr/>
          </p:nvSpPr>
          <p:spPr bwMode="auto">
            <a:xfrm>
              <a:off x="48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hu-HU"/>
                <a:t>m</a:t>
              </a:r>
              <a:r>
                <a:rPr lang="hu-HU" altLang="hu-HU"/>
                <a:t>á</a:t>
              </a:r>
              <a:r>
                <a:rPr lang="en-US" altLang="hu-HU"/>
                <a:t>sodik</a:t>
              </a:r>
              <a:r>
                <a:rPr lang="hu-HU" altLang="hu-HU"/>
                <a:t> 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</p:grpSp>
      <p:grpSp>
        <p:nvGrpSpPr>
          <p:cNvPr id="12312" name="Group 117"/>
          <p:cNvGrpSpPr>
            <a:grpSpLocks/>
          </p:cNvGrpSpPr>
          <p:nvPr/>
        </p:nvGrpSpPr>
        <p:grpSpPr bwMode="auto">
          <a:xfrm>
            <a:off x="6524625" y="5043488"/>
            <a:ext cx="1957388" cy="1462087"/>
            <a:chOff x="2016" y="1584"/>
            <a:chExt cx="2343" cy="1498"/>
          </a:xfrm>
        </p:grpSpPr>
        <p:grpSp>
          <p:nvGrpSpPr>
            <p:cNvPr id="12317" name="Group 118"/>
            <p:cNvGrpSpPr>
              <a:grpSpLocks/>
            </p:cNvGrpSpPr>
            <p:nvPr/>
          </p:nvGrpSpPr>
          <p:grpSpPr bwMode="auto">
            <a:xfrm>
              <a:off x="2016" y="1584"/>
              <a:ext cx="2343" cy="1498"/>
              <a:chOff x="2016" y="1584"/>
              <a:chExt cx="2343" cy="1498"/>
            </a:xfrm>
          </p:grpSpPr>
          <p:sp>
            <p:nvSpPr>
              <p:cNvPr id="12320" name="Line 119"/>
              <p:cNvSpPr>
                <a:spLocks noChangeShapeType="1"/>
              </p:cNvSpPr>
              <p:nvPr/>
            </p:nvSpPr>
            <p:spPr bwMode="auto">
              <a:xfrm>
                <a:off x="4045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21" name="Group 120"/>
              <p:cNvGrpSpPr>
                <a:grpSpLocks/>
              </p:cNvGrpSpPr>
              <p:nvPr/>
            </p:nvGrpSpPr>
            <p:grpSpPr bwMode="auto">
              <a:xfrm>
                <a:off x="2016" y="1584"/>
                <a:ext cx="403" cy="1482"/>
                <a:chOff x="2936" y="1584"/>
                <a:chExt cx="403" cy="1482"/>
              </a:xfrm>
            </p:grpSpPr>
            <p:sp>
              <p:nvSpPr>
                <p:cNvPr id="12323" name="Line 121"/>
                <p:cNvSpPr>
                  <a:spLocks noChangeShapeType="1"/>
                </p:cNvSpPr>
                <p:nvPr/>
              </p:nvSpPr>
              <p:spPr bwMode="auto">
                <a:xfrm>
                  <a:off x="3024" y="158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2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36" y="2690"/>
                  <a:ext cx="403" cy="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A</a:t>
                  </a:r>
                </a:p>
              </p:txBody>
            </p:sp>
          </p:grpSp>
          <p:sp>
            <p:nvSpPr>
              <p:cNvPr id="12322" name="Text Box 123"/>
              <p:cNvSpPr txBox="1">
                <a:spLocks noChangeArrowheads="1"/>
              </p:cNvSpPr>
              <p:nvPr/>
            </p:nvSpPr>
            <p:spPr bwMode="auto">
              <a:xfrm>
                <a:off x="3956" y="2706"/>
                <a:ext cx="403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/>
                  <a:t>B</a:t>
                </a:r>
              </a:p>
            </p:txBody>
          </p:sp>
        </p:grpSp>
        <p:sp>
          <p:nvSpPr>
            <p:cNvPr id="12318" name="Oval 124"/>
            <p:cNvSpPr>
              <a:spLocks noChangeArrowheads="1"/>
            </p:cNvSpPr>
            <p:nvPr/>
          </p:nvSpPr>
          <p:spPr bwMode="auto">
            <a:xfrm>
              <a:off x="2079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319" name="Oval 125"/>
            <p:cNvSpPr>
              <a:spLocks noChangeArrowheads="1"/>
            </p:cNvSpPr>
            <p:nvPr/>
          </p:nvSpPr>
          <p:spPr bwMode="auto">
            <a:xfrm>
              <a:off x="4020" y="17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313" name="Rectangle 126"/>
          <p:cNvSpPr>
            <a:spLocks noChangeArrowheads="1"/>
          </p:cNvSpPr>
          <p:nvPr/>
        </p:nvSpPr>
        <p:spPr bwMode="auto">
          <a:xfrm>
            <a:off x="0" y="47244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</a:t>
            </a:r>
            <a:r>
              <a:rPr lang="en-US" altLang="hu-HU"/>
              <a:t>line</a:t>
            </a:r>
            <a:r>
              <a:rPr lang="hu-HU" altLang="hu-HU"/>
              <a:t>á</a:t>
            </a:r>
            <a:r>
              <a:rPr lang="en-US" altLang="hu-HU"/>
              <a:t>risan indul</a:t>
            </a:r>
            <a:r>
              <a:rPr lang="hu-HU" altLang="hu-HU"/>
              <a:t>, meredekség:                   (folytonos közeg:            )</a:t>
            </a:r>
            <a:endParaRPr lang="en-US" altLang="hu-HU"/>
          </a:p>
        </p:txBody>
      </p:sp>
      <p:sp>
        <p:nvSpPr>
          <p:cNvPr id="12314" name="Rectangle 127"/>
          <p:cNvSpPr>
            <a:spLocks noChangeArrowheads="1"/>
          </p:cNvSpPr>
          <p:nvPr/>
        </p:nvSpPr>
        <p:spPr bwMode="auto">
          <a:xfrm>
            <a:off x="0" y="5181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a </a:t>
            </a:r>
            <a:r>
              <a:rPr lang="hu-HU" altLang="hu-HU">
                <a:solidFill>
                  <a:srgbClr val="CC0000"/>
                </a:solidFill>
              </a:rPr>
              <a:t>-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&lt; q &lt; 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</a:t>
            </a:r>
            <a:r>
              <a:rPr lang="en-US" altLang="hu-HU"/>
              <a:t>intervallum hordo</a:t>
            </a:r>
            <a:r>
              <a:rPr lang="hu-HU" altLang="hu-HU"/>
              <a:t>z minden információt 	</a:t>
            </a:r>
            <a:endParaRPr lang="en-US" altLang="hu-HU"/>
          </a:p>
        </p:txBody>
      </p:sp>
      <p:sp>
        <p:nvSpPr>
          <p:cNvPr id="12315" name="Text Box 128"/>
          <p:cNvSpPr txBox="1">
            <a:spLocks noChangeArrowheads="1"/>
          </p:cNvSpPr>
          <p:nvPr/>
        </p:nvSpPr>
        <p:spPr bwMode="auto">
          <a:xfrm>
            <a:off x="8912225" y="5754688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600" b="0">
                <a:solidFill>
                  <a:srgbClr val="CC0000"/>
                </a:solidFill>
                <a:sym typeface="Symbol" pitchFamily="18" charset="2"/>
              </a:rPr>
              <a:t>q</a:t>
            </a:r>
            <a:endParaRPr lang="en-US" altLang="hu-HU" sz="1600" b="0">
              <a:solidFill>
                <a:srgbClr val="CC0000"/>
              </a:solidFill>
            </a:endParaRPr>
          </a:p>
        </p:txBody>
      </p:sp>
      <p:sp>
        <p:nvSpPr>
          <p:cNvPr id="12316" name="Text Box 129"/>
          <p:cNvSpPr txBox="1">
            <a:spLocks noChangeArrowheads="1"/>
          </p:cNvSpPr>
          <p:nvPr/>
        </p:nvSpPr>
        <p:spPr bwMode="auto">
          <a:xfrm>
            <a:off x="6745288" y="439420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 sz="1800" b="0">
                <a:solidFill>
                  <a:srgbClr val="CC0000"/>
                </a:solidFill>
                <a:sym typeface="Symbol" pitchFamily="18" charset="2"/>
              </a:rPr>
              <a:t></a:t>
            </a:r>
            <a:endParaRPr lang="en-US" altLang="hu-HU" sz="1800" b="0">
              <a:solidFill>
                <a:srgbClr val="CC0000"/>
              </a:solidFill>
            </a:endParaRPr>
          </a:p>
        </p:txBody>
      </p:sp>
      <p:grpSp>
        <p:nvGrpSpPr>
          <p:cNvPr id="127" name="Group 83"/>
          <p:cNvGrpSpPr>
            <a:grpSpLocks/>
          </p:cNvGrpSpPr>
          <p:nvPr/>
        </p:nvGrpSpPr>
        <p:grpSpPr bwMode="auto">
          <a:xfrm>
            <a:off x="0" y="1524000"/>
            <a:ext cx="5791200" cy="1258888"/>
            <a:chOff x="0" y="1008"/>
            <a:chExt cx="3648" cy="793"/>
          </a:xfrm>
        </p:grpSpPr>
        <p:graphicFrame>
          <p:nvGraphicFramePr>
            <p:cNvPr id="128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3131028"/>
                </p:ext>
              </p:extLst>
            </p:nvPr>
          </p:nvGraphicFramePr>
          <p:xfrm>
            <a:off x="780" y="1472"/>
            <a:ext cx="185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" name="Equation" r:id="rId14" imgW="2133360" imgH="406080" progId="Equation.3">
                    <p:embed/>
                  </p:oleObj>
                </mc:Choice>
                <mc:Fallback>
                  <p:oleObj name="Equation" r:id="rId14" imgW="21333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1472"/>
                          <a:ext cx="185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0" y="1008"/>
              <a:ext cx="364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hu-HU"/>
                <a:t>Legyen </a:t>
              </a:r>
              <a:r>
                <a:rPr lang="en-US" altLang="hu-HU">
                  <a:solidFill>
                    <a:srgbClr val="CC0000"/>
                  </a:solidFill>
                </a:rPr>
                <a:t>u</a:t>
              </a:r>
              <a:r>
                <a:rPr lang="hu-HU" altLang="hu-HU" baseline="-25000">
                  <a:solidFill>
                    <a:srgbClr val="CC0000"/>
                  </a:solidFill>
                </a:rPr>
                <a:t>n</a:t>
              </a:r>
              <a:r>
                <a:rPr lang="en-US" altLang="hu-HU"/>
                <a:t> az e</a:t>
              </a:r>
              <a:r>
                <a:rPr lang="hu-HU" altLang="hu-HU"/>
                <a:t>lmozdulás az </a:t>
              </a:r>
              <a:r>
                <a:rPr lang="en-US" altLang="hu-HU">
                  <a:solidFill>
                    <a:srgbClr val="CC0000"/>
                  </a:solidFill>
                </a:rPr>
                <a:t>r</a:t>
              </a:r>
              <a:r>
                <a:rPr lang="hu-HU" altLang="hu-HU" baseline="-25000">
                  <a:solidFill>
                    <a:srgbClr val="CC0000"/>
                  </a:solidFill>
                </a:rPr>
                <a:t>n</a:t>
              </a:r>
              <a:r>
                <a:rPr lang="en-US" altLang="hu-HU">
                  <a:solidFill>
                    <a:srgbClr val="CC0000"/>
                  </a:solidFill>
                </a:rPr>
                <a:t>=na</a:t>
              </a:r>
              <a:r>
                <a:rPr lang="en-US" altLang="hu-HU"/>
                <a:t> helyen.</a:t>
              </a:r>
              <a:br>
                <a:rPr lang="hu-HU" altLang="hu-HU"/>
              </a:br>
              <a:br>
                <a:rPr lang="hu-HU" altLang="hu-HU"/>
              </a:br>
              <a:r>
                <a:rPr lang="hu-HU" altLang="hu-HU"/>
                <a:t>A</a:t>
              </a:r>
              <a:r>
                <a:rPr lang="en-US" altLang="hu-HU"/>
                <a:t> mo</a:t>
              </a:r>
              <a:r>
                <a:rPr lang="hu-HU" altLang="hu-HU"/>
                <a:t>zgásegyenlet:	</a:t>
              </a:r>
              <a:endParaRPr lang="en-US" altLang="hu-H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hu-HU" sz="1600" u="sng">
                <a:solidFill>
                  <a:schemeClr val="tx1"/>
                </a:solidFill>
                <a:effectLst/>
              </a:rPr>
              <a:t>Line</a:t>
            </a:r>
            <a:r>
              <a:rPr lang="hu-HU" altLang="hu-HU" sz="1600" u="sng">
                <a:solidFill>
                  <a:schemeClr val="tx1"/>
                </a:solidFill>
                <a:effectLst/>
              </a:rPr>
              <a:t>áris lánc</a:t>
            </a:r>
            <a:r>
              <a:rPr lang="hu-HU" altLang="hu-HU"/>
              <a:t> </a:t>
            </a:r>
            <a:endParaRPr lang="en-US" altLang="hu-HU"/>
          </a:p>
        </p:txBody>
      </p:sp>
      <p:grpSp>
        <p:nvGrpSpPr>
          <p:cNvPr id="14339" name="Group 3"/>
          <p:cNvGrpSpPr>
            <a:grpSpLocks noChangeAspect="1"/>
          </p:cNvGrpSpPr>
          <p:nvPr/>
        </p:nvGrpSpPr>
        <p:grpSpPr bwMode="auto">
          <a:xfrm>
            <a:off x="4922838" y="923925"/>
            <a:ext cx="4221162" cy="674688"/>
            <a:chOff x="384" y="3024"/>
            <a:chExt cx="5269" cy="843"/>
          </a:xfrm>
        </p:grpSpPr>
        <p:grpSp>
          <p:nvGrpSpPr>
            <p:cNvPr id="14434" name="Group 4"/>
            <p:cNvGrpSpPr>
              <a:grpSpLocks noChangeAspect="1"/>
            </p:cNvGrpSpPr>
            <p:nvPr/>
          </p:nvGrpSpPr>
          <p:grpSpPr bwMode="auto">
            <a:xfrm>
              <a:off x="480" y="3024"/>
              <a:ext cx="4664" cy="240"/>
              <a:chOff x="480" y="3024"/>
              <a:chExt cx="4664" cy="240"/>
            </a:xfrm>
          </p:grpSpPr>
          <p:sp>
            <p:nvSpPr>
              <p:cNvPr id="14452" name="Freeform 5"/>
              <p:cNvSpPr>
                <a:spLocks noChangeAspect="1"/>
              </p:cNvSpPr>
              <p:nvPr/>
            </p:nvSpPr>
            <p:spPr bwMode="auto">
              <a:xfrm>
                <a:off x="3080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3" name="Freeform 6"/>
              <p:cNvSpPr>
                <a:spLocks noChangeAspect="1"/>
              </p:cNvSpPr>
              <p:nvPr/>
            </p:nvSpPr>
            <p:spPr bwMode="auto">
              <a:xfrm>
                <a:off x="672" y="3024"/>
                <a:ext cx="328" cy="240"/>
              </a:xfrm>
              <a:custGeom>
                <a:avLst/>
                <a:gdLst>
                  <a:gd name="T0" fmla="*/ 0 w 576"/>
                  <a:gd name="T1" fmla="*/ 144 h 240"/>
                  <a:gd name="T2" fmla="*/ 55 w 576"/>
                  <a:gd name="T3" fmla="*/ 0 h 240"/>
                  <a:gd name="T4" fmla="*/ 82 w 576"/>
                  <a:gd name="T5" fmla="*/ 240 h 240"/>
                  <a:gd name="T6" fmla="*/ 137 w 576"/>
                  <a:gd name="T7" fmla="*/ 0 h 240"/>
                  <a:gd name="T8" fmla="*/ 164 w 576"/>
                  <a:gd name="T9" fmla="*/ 240 h 240"/>
                  <a:gd name="T10" fmla="*/ 219 w 576"/>
                  <a:gd name="T11" fmla="*/ 0 h 240"/>
                  <a:gd name="T12" fmla="*/ 246 w 576"/>
                  <a:gd name="T13" fmla="*/ 240 h 240"/>
                  <a:gd name="T14" fmla="*/ 301 w 576"/>
                  <a:gd name="T15" fmla="*/ 0 h 240"/>
                  <a:gd name="T16" fmla="*/ 328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4" name="Freeform 7"/>
              <p:cNvSpPr>
                <a:spLocks noChangeAspect="1"/>
              </p:cNvSpPr>
              <p:nvPr/>
            </p:nvSpPr>
            <p:spPr bwMode="auto">
              <a:xfrm>
                <a:off x="1184" y="3024"/>
                <a:ext cx="536" cy="240"/>
              </a:xfrm>
              <a:custGeom>
                <a:avLst/>
                <a:gdLst>
                  <a:gd name="T0" fmla="*/ 0 w 576"/>
                  <a:gd name="T1" fmla="*/ 144 h 240"/>
                  <a:gd name="T2" fmla="*/ 89 w 576"/>
                  <a:gd name="T3" fmla="*/ 0 h 240"/>
                  <a:gd name="T4" fmla="*/ 134 w 576"/>
                  <a:gd name="T5" fmla="*/ 240 h 240"/>
                  <a:gd name="T6" fmla="*/ 223 w 576"/>
                  <a:gd name="T7" fmla="*/ 0 h 240"/>
                  <a:gd name="T8" fmla="*/ 268 w 576"/>
                  <a:gd name="T9" fmla="*/ 240 h 240"/>
                  <a:gd name="T10" fmla="*/ 357 w 576"/>
                  <a:gd name="T11" fmla="*/ 0 h 240"/>
                  <a:gd name="T12" fmla="*/ 402 w 576"/>
                  <a:gd name="T13" fmla="*/ 240 h 240"/>
                  <a:gd name="T14" fmla="*/ 491 w 576"/>
                  <a:gd name="T15" fmla="*/ 0 h 240"/>
                  <a:gd name="T16" fmla="*/ 536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5" name="Freeform 8"/>
              <p:cNvSpPr>
                <a:spLocks noChangeAspect="1"/>
              </p:cNvSpPr>
              <p:nvPr/>
            </p:nvSpPr>
            <p:spPr bwMode="auto">
              <a:xfrm>
                <a:off x="1944" y="3024"/>
                <a:ext cx="992" cy="240"/>
              </a:xfrm>
              <a:custGeom>
                <a:avLst/>
                <a:gdLst>
                  <a:gd name="T0" fmla="*/ 0 w 576"/>
                  <a:gd name="T1" fmla="*/ 144 h 240"/>
                  <a:gd name="T2" fmla="*/ 165 w 576"/>
                  <a:gd name="T3" fmla="*/ 0 h 240"/>
                  <a:gd name="T4" fmla="*/ 248 w 576"/>
                  <a:gd name="T5" fmla="*/ 240 h 240"/>
                  <a:gd name="T6" fmla="*/ 413 w 576"/>
                  <a:gd name="T7" fmla="*/ 0 h 240"/>
                  <a:gd name="T8" fmla="*/ 496 w 576"/>
                  <a:gd name="T9" fmla="*/ 240 h 240"/>
                  <a:gd name="T10" fmla="*/ 661 w 576"/>
                  <a:gd name="T11" fmla="*/ 0 h 240"/>
                  <a:gd name="T12" fmla="*/ 744 w 576"/>
                  <a:gd name="T13" fmla="*/ 240 h 240"/>
                  <a:gd name="T14" fmla="*/ 909 w 576"/>
                  <a:gd name="T15" fmla="*/ 0 h 240"/>
                  <a:gd name="T16" fmla="*/ 99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6" name="Freeform 9"/>
              <p:cNvSpPr>
                <a:spLocks noChangeAspect="1"/>
              </p:cNvSpPr>
              <p:nvPr/>
            </p:nvSpPr>
            <p:spPr bwMode="auto">
              <a:xfrm>
                <a:off x="3592" y="3024"/>
                <a:ext cx="672" cy="240"/>
              </a:xfrm>
              <a:custGeom>
                <a:avLst/>
                <a:gdLst>
                  <a:gd name="T0" fmla="*/ 0 w 576"/>
                  <a:gd name="T1" fmla="*/ 144 h 240"/>
                  <a:gd name="T2" fmla="*/ 112 w 576"/>
                  <a:gd name="T3" fmla="*/ 0 h 240"/>
                  <a:gd name="T4" fmla="*/ 168 w 576"/>
                  <a:gd name="T5" fmla="*/ 240 h 240"/>
                  <a:gd name="T6" fmla="*/ 280 w 576"/>
                  <a:gd name="T7" fmla="*/ 0 h 240"/>
                  <a:gd name="T8" fmla="*/ 336 w 576"/>
                  <a:gd name="T9" fmla="*/ 240 h 240"/>
                  <a:gd name="T10" fmla="*/ 448 w 576"/>
                  <a:gd name="T11" fmla="*/ 0 h 240"/>
                  <a:gd name="T12" fmla="*/ 504 w 576"/>
                  <a:gd name="T13" fmla="*/ 240 h 240"/>
                  <a:gd name="T14" fmla="*/ 616 w 576"/>
                  <a:gd name="T15" fmla="*/ 0 h 240"/>
                  <a:gd name="T16" fmla="*/ 672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7" name="Freeform 10"/>
              <p:cNvSpPr>
                <a:spLocks noChangeAspect="1"/>
              </p:cNvSpPr>
              <p:nvPr/>
            </p:nvSpPr>
            <p:spPr bwMode="auto">
              <a:xfrm>
                <a:off x="4496" y="3024"/>
                <a:ext cx="440" cy="240"/>
              </a:xfrm>
              <a:custGeom>
                <a:avLst/>
                <a:gdLst>
                  <a:gd name="T0" fmla="*/ 0 w 576"/>
                  <a:gd name="T1" fmla="*/ 144 h 240"/>
                  <a:gd name="T2" fmla="*/ 73 w 576"/>
                  <a:gd name="T3" fmla="*/ 0 h 240"/>
                  <a:gd name="T4" fmla="*/ 110 w 576"/>
                  <a:gd name="T5" fmla="*/ 240 h 240"/>
                  <a:gd name="T6" fmla="*/ 183 w 576"/>
                  <a:gd name="T7" fmla="*/ 0 h 240"/>
                  <a:gd name="T8" fmla="*/ 220 w 576"/>
                  <a:gd name="T9" fmla="*/ 240 h 240"/>
                  <a:gd name="T10" fmla="*/ 293 w 576"/>
                  <a:gd name="T11" fmla="*/ 0 h 240"/>
                  <a:gd name="T12" fmla="*/ 330 w 576"/>
                  <a:gd name="T13" fmla="*/ 240 h 240"/>
                  <a:gd name="T14" fmla="*/ 403 w 576"/>
                  <a:gd name="T15" fmla="*/ 0 h 240"/>
                  <a:gd name="T16" fmla="*/ 440 w 576"/>
                  <a:gd name="T17" fmla="*/ 144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144"/>
                    </a:moveTo>
                    <a:lnTo>
                      <a:pt x="96" y="0"/>
                    </a:lnTo>
                    <a:lnTo>
                      <a:pt x="144" y="240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84" y="0"/>
                    </a:lnTo>
                    <a:lnTo>
                      <a:pt x="432" y="240"/>
                    </a:lnTo>
                    <a:lnTo>
                      <a:pt x="528" y="0"/>
                    </a:lnTo>
                    <a:lnTo>
                      <a:pt x="57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8" name="Oval 11"/>
              <p:cNvSpPr>
                <a:spLocks noChangeAspect="1" noChangeArrowheads="1"/>
              </p:cNvSpPr>
              <p:nvPr/>
            </p:nvSpPr>
            <p:spPr bwMode="auto">
              <a:xfrm>
                <a:off x="96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59" name="Oval 12"/>
              <p:cNvSpPr>
                <a:spLocks noChangeAspect="1" noChangeArrowheads="1"/>
              </p:cNvSpPr>
              <p:nvPr/>
            </p:nvSpPr>
            <p:spPr bwMode="auto">
              <a:xfrm>
                <a:off x="169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60" name="Oval 13"/>
              <p:cNvSpPr>
                <a:spLocks noChangeAspect="1" noChangeArrowheads="1"/>
              </p:cNvSpPr>
              <p:nvPr/>
            </p:nvSpPr>
            <p:spPr bwMode="auto">
              <a:xfrm>
                <a:off x="28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61" name="Oval 14"/>
              <p:cNvSpPr>
                <a:spLocks noChangeAspect="1" noChangeArrowheads="1"/>
              </p:cNvSpPr>
              <p:nvPr/>
            </p:nvSpPr>
            <p:spPr bwMode="auto">
              <a:xfrm>
                <a:off x="3376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62" name="Oval 15"/>
              <p:cNvSpPr>
                <a:spLocks noChangeAspect="1" noChangeArrowheads="1"/>
              </p:cNvSpPr>
              <p:nvPr/>
            </p:nvSpPr>
            <p:spPr bwMode="auto">
              <a:xfrm>
                <a:off x="4248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63" name="Oval 16"/>
              <p:cNvSpPr>
                <a:spLocks noChangeAspect="1" noChangeArrowheads="1"/>
              </p:cNvSpPr>
              <p:nvPr/>
            </p:nvSpPr>
            <p:spPr bwMode="auto">
              <a:xfrm>
                <a:off x="4904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64" name="Oval 17"/>
              <p:cNvSpPr>
                <a:spLocks noChangeAspect="1" noChangeArrowheads="1"/>
              </p:cNvSpPr>
              <p:nvPr/>
            </p:nvSpPr>
            <p:spPr bwMode="auto">
              <a:xfrm>
                <a:off x="480" y="30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4435" name="Group 18"/>
            <p:cNvGrpSpPr>
              <a:grpSpLocks noChangeAspect="1"/>
            </p:cNvGrpSpPr>
            <p:nvPr/>
          </p:nvGrpSpPr>
          <p:grpSpPr bwMode="auto">
            <a:xfrm>
              <a:off x="384" y="3264"/>
              <a:ext cx="5269" cy="603"/>
              <a:chOff x="384" y="3264"/>
              <a:chExt cx="5269" cy="603"/>
            </a:xfrm>
          </p:grpSpPr>
          <p:grpSp>
            <p:nvGrpSpPr>
              <p:cNvPr id="14436" name="Group 19"/>
              <p:cNvGrpSpPr>
                <a:grpSpLocks noChangeAspect="1"/>
              </p:cNvGrpSpPr>
              <p:nvPr/>
            </p:nvGrpSpPr>
            <p:grpSpPr bwMode="auto">
              <a:xfrm>
                <a:off x="600" y="3264"/>
                <a:ext cx="4440" cy="152"/>
                <a:chOff x="600" y="3264"/>
                <a:chExt cx="4440" cy="152"/>
              </a:xfrm>
            </p:grpSpPr>
            <p:sp>
              <p:nvSpPr>
                <p:cNvPr id="14445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60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6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7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816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8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9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9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496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0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2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1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504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37" name="Group 27"/>
              <p:cNvGrpSpPr>
                <a:grpSpLocks noChangeAspect="1"/>
              </p:cNvGrpSpPr>
              <p:nvPr/>
            </p:nvGrpSpPr>
            <p:grpSpPr bwMode="auto">
              <a:xfrm>
                <a:off x="384" y="3409"/>
                <a:ext cx="5269" cy="458"/>
                <a:chOff x="384" y="3409"/>
                <a:chExt cx="5269" cy="458"/>
              </a:xfrm>
            </p:grpSpPr>
            <p:sp>
              <p:nvSpPr>
                <p:cNvPr id="14438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4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n-3</a:t>
                  </a:r>
                  <a:endParaRPr lang="en-US" altLang="hu-HU" sz="1800" b="0"/>
                </a:p>
              </p:txBody>
            </p:sp>
            <p:sp>
              <p:nvSpPr>
                <p:cNvPr id="14439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56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n-2</a:t>
                  </a:r>
                  <a:endParaRPr lang="en-US" altLang="hu-HU" sz="1800" b="0"/>
                </a:p>
              </p:txBody>
            </p:sp>
            <p:sp>
              <p:nvSpPr>
                <p:cNvPr id="14440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75" y="3409"/>
                  <a:ext cx="66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n-1</a:t>
                  </a:r>
                  <a:endParaRPr lang="en-US" altLang="hu-HU" sz="1800" b="0"/>
                </a:p>
              </p:txBody>
            </p:sp>
            <p:sp>
              <p:nvSpPr>
                <p:cNvPr id="14441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36" y="3409"/>
                  <a:ext cx="494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</a:t>
                  </a:r>
                  <a:endParaRPr lang="en-US" altLang="hu-HU" sz="1800" b="0"/>
                </a:p>
              </p:txBody>
            </p:sp>
            <p:sp>
              <p:nvSpPr>
                <p:cNvPr id="14442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08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n+1</a:t>
                  </a:r>
                  <a:endParaRPr lang="en-US" altLang="hu-HU" sz="1800" b="0"/>
                </a:p>
              </p:txBody>
            </p:sp>
            <p:sp>
              <p:nvSpPr>
                <p:cNvPr id="14443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72" y="3409"/>
                  <a:ext cx="70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n+2</a:t>
                  </a:r>
                  <a:endParaRPr lang="en-US" altLang="hu-HU" sz="1800" b="0"/>
                </a:p>
              </p:txBody>
            </p:sp>
            <p:sp>
              <p:nvSpPr>
                <p:cNvPr id="14444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43" y="3409"/>
                  <a:ext cx="710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u</a:t>
                  </a:r>
                  <a:r>
                    <a:rPr lang="en-US" altLang="hu-HU" sz="1800" b="0" baseline="-25000"/>
                    <a:t>n+3</a:t>
                  </a:r>
                  <a:endParaRPr lang="en-US" altLang="hu-HU" sz="1800" b="0"/>
                </a:p>
              </p:txBody>
            </p:sp>
          </p:grpSp>
        </p:grpSp>
      </p:grpSp>
      <p:grpSp>
        <p:nvGrpSpPr>
          <p:cNvPr id="14340" name="Group 35"/>
          <p:cNvGrpSpPr>
            <a:grpSpLocks noChangeAspect="1"/>
          </p:cNvGrpSpPr>
          <p:nvPr/>
        </p:nvGrpSpPr>
        <p:grpSpPr bwMode="auto">
          <a:xfrm>
            <a:off x="4916488" y="282575"/>
            <a:ext cx="3922712" cy="209550"/>
            <a:chOff x="320" y="1976"/>
            <a:chExt cx="4944" cy="264"/>
          </a:xfrm>
        </p:grpSpPr>
        <p:sp>
          <p:nvSpPr>
            <p:cNvPr id="14420" name="Freeform 36"/>
            <p:cNvSpPr>
              <a:spLocks noChangeAspect="1"/>
            </p:cNvSpPr>
            <p:nvPr/>
          </p:nvSpPr>
          <p:spPr bwMode="auto">
            <a:xfrm>
              <a:off x="536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Freeform 37"/>
            <p:cNvSpPr>
              <a:spLocks noChangeAspect="1"/>
            </p:cNvSpPr>
            <p:nvPr/>
          </p:nvSpPr>
          <p:spPr bwMode="auto">
            <a:xfrm>
              <a:off x="1336" y="1984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Freeform 38"/>
            <p:cNvSpPr>
              <a:spLocks noChangeAspect="1"/>
            </p:cNvSpPr>
            <p:nvPr/>
          </p:nvSpPr>
          <p:spPr bwMode="auto">
            <a:xfrm>
              <a:off x="2104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Freeform 39"/>
            <p:cNvSpPr>
              <a:spLocks noChangeAspect="1"/>
            </p:cNvSpPr>
            <p:nvPr/>
          </p:nvSpPr>
          <p:spPr bwMode="auto">
            <a:xfrm>
              <a:off x="2880" y="1992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Freeform 40"/>
            <p:cNvSpPr>
              <a:spLocks noChangeAspect="1"/>
            </p:cNvSpPr>
            <p:nvPr/>
          </p:nvSpPr>
          <p:spPr bwMode="auto">
            <a:xfrm>
              <a:off x="3680" y="2000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Freeform 41"/>
            <p:cNvSpPr>
              <a:spLocks noChangeAspect="1"/>
            </p:cNvSpPr>
            <p:nvPr/>
          </p:nvSpPr>
          <p:spPr bwMode="auto">
            <a:xfrm>
              <a:off x="4488" y="1976"/>
              <a:ext cx="576" cy="240"/>
            </a:xfrm>
            <a:custGeom>
              <a:avLst/>
              <a:gdLst>
                <a:gd name="T0" fmla="*/ 0 w 576"/>
                <a:gd name="T1" fmla="*/ 144 h 240"/>
                <a:gd name="T2" fmla="*/ 96 w 576"/>
                <a:gd name="T3" fmla="*/ 0 h 240"/>
                <a:gd name="T4" fmla="*/ 144 w 576"/>
                <a:gd name="T5" fmla="*/ 240 h 240"/>
                <a:gd name="T6" fmla="*/ 240 w 576"/>
                <a:gd name="T7" fmla="*/ 0 h 240"/>
                <a:gd name="T8" fmla="*/ 288 w 576"/>
                <a:gd name="T9" fmla="*/ 240 h 240"/>
                <a:gd name="T10" fmla="*/ 384 w 576"/>
                <a:gd name="T11" fmla="*/ 0 h 240"/>
                <a:gd name="T12" fmla="*/ 432 w 576"/>
                <a:gd name="T13" fmla="*/ 240 h 240"/>
                <a:gd name="T14" fmla="*/ 528 w 576"/>
                <a:gd name="T15" fmla="*/ 0 h 240"/>
                <a:gd name="T16" fmla="*/ 576 w 576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240">
                  <a:moveTo>
                    <a:pt x="0" y="144"/>
                  </a:moveTo>
                  <a:lnTo>
                    <a:pt x="96" y="0"/>
                  </a:lnTo>
                  <a:lnTo>
                    <a:pt x="144" y="240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84" y="0"/>
                  </a:lnTo>
                  <a:lnTo>
                    <a:pt x="432" y="240"/>
                  </a:lnTo>
                  <a:lnTo>
                    <a:pt x="528" y="0"/>
                  </a:lnTo>
                  <a:lnTo>
                    <a:pt x="576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26" name="Group 42"/>
            <p:cNvGrpSpPr>
              <a:grpSpLocks noChangeAspect="1"/>
            </p:cNvGrpSpPr>
            <p:nvPr/>
          </p:nvGrpSpPr>
          <p:grpSpPr bwMode="auto">
            <a:xfrm>
              <a:off x="320" y="2000"/>
              <a:ext cx="4944" cy="240"/>
              <a:chOff x="320" y="2000"/>
              <a:chExt cx="4944" cy="240"/>
            </a:xfrm>
          </p:grpSpPr>
          <p:sp>
            <p:nvSpPr>
              <p:cNvPr id="14427" name="Oval 43"/>
              <p:cNvSpPr>
                <a:spLocks noChangeAspect="1" noChangeArrowheads="1"/>
              </p:cNvSpPr>
              <p:nvPr/>
            </p:nvSpPr>
            <p:spPr bwMode="auto">
              <a:xfrm>
                <a:off x="110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28" name="Oval 44"/>
              <p:cNvSpPr>
                <a:spLocks noChangeAspect="1" noChangeArrowheads="1"/>
              </p:cNvSpPr>
              <p:nvPr/>
            </p:nvSpPr>
            <p:spPr bwMode="auto">
              <a:xfrm>
                <a:off x="1888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29" name="Oval 45"/>
              <p:cNvSpPr>
                <a:spLocks noChangeAspect="1" noChangeArrowheads="1"/>
              </p:cNvSpPr>
              <p:nvPr/>
            </p:nvSpPr>
            <p:spPr bwMode="auto">
              <a:xfrm>
                <a:off x="2672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30" name="Oval 46"/>
              <p:cNvSpPr>
                <a:spLocks noChangeAspect="1" noChangeArrowheads="1"/>
              </p:cNvSpPr>
              <p:nvPr/>
            </p:nvSpPr>
            <p:spPr bwMode="auto">
              <a:xfrm>
                <a:off x="3456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31" name="Oval 47"/>
              <p:cNvSpPr>
                <a:spLocks noChangeAspect="1" noChangeArrowheads="1"/>
              </p:cNvSpPr>
              <p:nvPr/>
            </p:nvSpPr>
            <p:spPr bwMode="auto">
              <a:xfrm>
                <a:off x="424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32" name="Oval 48"/>
              <p:cNvSpPr>
                <a:spLocks noChangeAspect="1" noChangeArrowheads="1"/>
              </p:cNvSpPr>
              <p:nvPr/>
            </p:nvSpPr>
            <p:spPr bwMode="auto">
              <a:xfrm>
                <a:off x="5024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433" name="Oval 49"/>
              <p:cNvSpPr>
                <a:spLocks noChangeAspect="1" noChangeArrowheads="1"/>
              </p:cNvSpPr>
              <p:nvPr/>
            </p:nvSpPr>
            <p:spPr bwMode="auto">
              <a:xfrm>
                <a:off x="320" y="200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341" name="Rectangle 50"/>
          <p:cNvSpPr>
            <a:spLocks noChangeArrowheads="1"/>
          </p:cNvSpPr>
          <p:nvPr/>
        </p:nvSpPr>
        <p:spPr bwMode="auto">
          <a:xfrm>
            <a:off x="0" y="533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Egyforma atomok, első szomszéd kölcsönhatás</a:t>
            </a:r>
            <a:br>
              <a:rPr lang="hu-HU" altLang="hu-HU"/>
            </a:br>
            <a:r>
              <a:rPr lang="hu-HU" altLang="hu-HU"/>
              <a:t>	</a:t>
            </a:r>
            <a:endParaRPr lang="en-US" altLang="hu-HU">
              <a:sym typeface="Symbol" pitchFamily="18" charset="2"/>
            </a:endParaRPr>
          </a:p>
        </p:txBody>
      </p:sp>
      <p:grpSp>
        <p:nvGrpSpPr>
          <p:cNvPr id="14342" name="Group 51"/>
          <p:cNvGrpSpPr>
            <a:grpSpLocks/>
          </p:cNvGrpSpPr>
          <p:nvPr/>
        </p:nvGrpSpPr>
        <p:grpSpPr bwMode="auto">
          <a:xfrm>
            <a:off x="0" y="371475"/>
            <a:ext cx="8774113" cy="1304925"/>
            <a:chOff x="0" y="234"/>
            <a:chExt cx="5527" cy="822"/>
          </a:xfrm>
        </p:grpSpPr>
        <p:grpSp>
          <p:nvGrpSpPr>
            <p:cNvPr id="14408" name="Group 52"/>
            <p:cNvGrpSpPr>
              <a:grpSpLocks/>
            </p:cNvGrpSpPr>
            <p:nvPr/>
          </p:nvGrpSpPr>
          <p:grpSpPr bwMode="auto">
            <a:xfrm>
              <a:off x="3168" y="234"/>
              <a:ext cx="2359" cy="540"/>
              <a:chOff x="2681" y="234"/>
              <a:chExt cx="2359" cy="540"/>
            </a:xfrm>
          </p:grpSpPr>
          <p:grpSp>
            <p:nvGrpSpPr>
              <p:cNvPr id="14410" name="Group 53"/>
              <p:cNvGrpSpPr>
                <a:grpSpLocks noChangeAspect="1"/>
              </p:cNvGrpSpPr>
              <p:nvPr/>
            </p:nvGrpSpPr>
            <p:grpSpPr bwMode="auto">
              <a:xfrm>
                <a:off x="2681" y="318"/>
                <a:ext cx="2359" cy="456"/>
                <a:chOff x="456" y="2488"/>
                <a:chExt cx="4720" cy="912"/>
              </a:xfrm>
            </p:grpSpPr>
            <p:sp>
              <p:nvSpPr>
                <p:cNvPr id="14413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5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124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5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203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2824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7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3600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8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392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176" y="248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411" name="Line 61"/>
              <p:cNvSpPr>
                <a:spLocks noChangeAspect="1" noChangeShapeType="1"/>
              </p:cNvSpPr>
              <p:nvPr/>
            </p:nvSpPr>
            <p:spPr bwMode="auto">
              <a:xfrm>
                <a:off x="2688" y="403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2" name="Text Box 62"/>
              <p:cNvSpPr txBox="1">
                <a:spLocks noChangeArrowheads="1"/>
              </p:cNvSpPr>
              <p:nvPr/>
            </p:nvSpPr>
            <p:spPr bwMode="auto">
              <a:xfrm>
                <a:off x="2780" y="23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1800" b="0"/>
                  <a:t>a</a:t>
                </a:r>
              </a:p>
            </p:txBody>
          </p:sp>
        </p:grpSp>
        <p:sp>
          <p:nvSpPr>
            <p:cNvPr id="14409" name="Rectangle 63"/>
            <p:cNvSpPr>
              <a:spLocks noChangeArrowheads="1"/>
            </p:cNvSpPr>
            <p:nvPr/>
          </p:nvSpPr>
          <p:spPr bwMode="auto">
            <a:xfrm>
              <a:off x="0" y="653"/>
              <a:ext cx="364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>
                  <a:solidFill>
                    <a:srgbClr val="CC0000"/>
                  </a:solidFill>
                </a:rPr>
                <a:t>a</a:t>
              </a:r>
              <a:r>
                <a:rPr lang="hu-HU" altLang="hu-HU"/>
                <a:t> rácstávolság</a:t>
              </a:r>
              <a:br>
                <a:rPr lang="hu-HU" altLang="hu-HU"/>
              </a:br>
              <a:r>
                <a:rPr lang="hu-HU" altLang="hu-HU">
                  <a:solidFill>
                    <a:srgbClr val="CC0000"/>
                  </a:solidFill>
                </a:rPr>
                <a:t>c</a:t>
              </a:r>
              <a:r>
                <a:rPr lang="hu-HU" altLang="hu-HU"/>
                <a:t> rugóállandó 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sp>
        <p:nvSpPr>
          <p:cNvPr id="14407" name="Rectangle 66"/>
          <p:cNvSpPr>
            <a:spLocks noChangeArrowheads="1"/>
          </p:cNvSpPr>
          <p:nvPr/>
        </p:nvSpPr>
        <p:spPr bwMode="auto">
          <a:xfrm>
            <a:off x="0" y="1600201"/>
            <a:ext cx="579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hu-HU"/>
              <a:t>Legyen </a:t>
            </a:r>
            <a:r>
              <a:rPr lang="en-US" altLang="hu-HU">
                <a:solidFill>
                  <a:srgbClr val="CC0000"/>
                </a:solidFill>
              </a:rPr>
              <a:t>u</a:t>
            </a:r>
            <a:r>
              <a:rPr lang="hu-HU" altLang="hu-HU" baseline="-25000">
                <a:solidFill>
                  <a:srgbClr val="CC0000"/>
                </a:solidFill>
              </a:rPr>
              <a:t>n</a:t>
            </a:r>
            <a:r>
              <a:rPr lang="en-US" altLang="hu-HU"/>
              <a:t> az e</a:t>
            </a:r>
            <a:r>
              <a:rPr lang="hu-HU" altLang="hu-HU"/>
              <a:t>lmozdulás az </a:t>
            </a:r>
            <a:r>
              <a:rPr lang="en-US" altLang="hu-HU">
                <a:solidFill>
                  <a:srgbClr val="CC0000"/>
                </a:solidFill>
              </a:rPr>
              <a:t>r</a:t>
            </a:r>
            <a:r>
              <a:rPr lang="hu-HU" altLang="hu-HU" baseline="-25000">
                <a:solidFill>
                  <a:srgbClr val="CC0000"/>
                </a:solidFill>
              </a:rPr>
              <a:t>n</a:t>
            </a:r>
            <a:r>
              <a:rPr lang="en-US" altLang="hu-HU">
                <a:solidFill>
                  <a:srgbClr val="CC0000"/>
                </a:solidFill>
              </a:rPr>
              <a:t>=na</a:t>
            </a:r>
            <a:r>
              <a:rPr lang="en-US" altLang="hu-HU"/>
              <a:t> helyen.</a:t>
            </a:r>
            <a:br>
              <a:rPr lang="hu-HU" altLang="hu-HU"/>
            </a:br>
            <a:br>
              <a:rPr lang="hu-HU" altLang="hu-HU"/>
            </a:br>
            <a:r>
              <a:rPr lang="hu-HU" altLang="hu-HU"/>
              <a:t>A</a:t>
            </a:r>
            <a:r>
              <a:rPr lang="en-US" altLang="hu-HU"/>
              <a:t> mo</a:t>
            </a:r>
            <a:r>
              <a:rPr lang="hu-HU" altLang="hu-HU"/>
              <a:t>zgásegyenlet:	</a:t>
            </a:r>
            <a:endParaRPr lang="en-US" altLang="hu-HU"/>
          </a:p>
        </p:txBody>
      </p:sp>
      <p:grpSp>
        <p:nvGrpSpPr>
          <p:cNvPr id="14344" name="Group 67"/>
          <p:cNvGrpSpPr>
            <a:grpSpLocks/>
          </p:cNvGrpSpPr>
          <p:nvPr/>
        </p:nvGrpSpPr>
        <p:grpSpPr bwMode="auto">
          <a:xfrm>
            <a:off x="5181600" y="1981200"/>
            <a:ext cx="5791200" cy="838200"/>
            <a:chOff x="3264" y="1248"/>
            <a:chExt cx="3648" cy="528"/>
          </a:xfrm>
        </p:grpSpPr>
        <p:graphicFrame>
          <p:nvGraphicFramePr>
            <p:cNvPr id="14404" name="Object 68"/>
            <p:cNvGraphicFramePr>
              <a:graphicFrameLocks noChangeAspect="1"/>
            </p:cNvGraphicFramePr>
            <p:nvPr/>
          </p:nvGraphicFramePr>
          <p:xfrm>
            <a:off x="3957" y="1560"/>
            <a:ext cx="84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6" name="Egyenlet" r:id="rId4" imgW="997005" imgH="273001" progId="Equation.3">
                    <p:embed/>
                  </p:oleObj>
                </mc:Choice>
                <mc:Fallback>
                  <p:oleObj name="Egyenlet" r:id="rId4" imgW="997005" imgH="273001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" y="1560"/>
                          <a:ext cx="84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3264" y="1248"/>
              <a:ext cx="3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A próbafüggvény</a:t>
              </a:r>
              <a:br>
                <a:rPr lang="hu-HU" altLang="hu-HU"/>
              </a:br>
              <a:r>
                <a:rPr lang="hu-HU" altLang="hu-HU"/>
                <a:t>	</a:t>
              </a:r>
              <a:endParaRPr lang="en-US" altLang="hu-HU">
                <a:sym typeface="Symbol" pitchFamily="18" charset="2"/>
              </a:endParaRPr>
            </a:p>
          </p:txBody>
        </p:sp>
      </p:grpSp>
      <p:graphicFrame>
        <p:nvGraphicFramePr>
          <p:cNvPr id="14345" name="Object 70"/>
          <p:cNvGraphicFramePr>
            <a:graphicFrameLocks noChangeAspect="1"/>
          </p:cNvGraphicFramePr>
          <p:nvPr/>
        </p:nvGraphicFramePr>
        <p:xfrm>
          <a:off x="76200" y="3249613"/>
          <a:ext cx="5184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6" imgW="3879795" imgH="387301" progId="Equation.DSMT4">
                  <p:embed/>
                </p:oleObj>
              </mc:Choice>
              <mc:Fallback>
                <p:oleObj name="Equation" r:id="rId6" imgW="3879795" imgH="387301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49613"/>
                        <a:ext cx="51847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71"/>
          <p:cNvGraphicFramePr>
            <a:graphicFrameLocks noChangeAspect="1"/>
          </p:cNvGraphicFramePr>
          <p:nvPr/>
        </p:nvGraphicFramePr>
        <p:xfrm>
          <a:off x="6781800" y="3171825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gyenlet" r:id="rId8" imgW="1213016" imgH="451045" progId="Equation.3">
                  <p:embed/>
                </p:oleObj>
              </mc:Choice>
              <mc:Fallback>
                <p:oleObj name="Egyenlet" r:id="rId8" imgW="1213016" imgH="45104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71825"/>
                        <a:ext cx="1625600" cy="561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72"/>
          <p:cNvSpPr>
            <a:spLocks noChangeShapeType="1"/>
          </p:cNvSpPr>
          <p:nvPr/>
        </p:nvSpPr>
        <p:spPr bwMode="auto">
          <a:xfrm>
            <a:off x="5486400" y="35052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Rectangle 73"/>
          <p:cNvSpPr>
            <a:spLocks noChangeArrowheads="1"/>
          </p:cNvSpPr>
          <p:nvPr/>
        </p:nvSpPr>
        <p:spPr bwMode="auto">
          <a:xfrm>
            <a:off x="5257800" y="31242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diszperziós reláció	</a:t>
            </a:r>
            <a:endParaRPr lang="en-US" altLang="hu-HU">
              <a:sym typeface="Symbol" pitchFamily="18" charset="2"/>
            </a:endParaRPr>
          </a:p>
        </p:txBody>
      </p:sp>
      <p:sp>
        <p:nvSpPr>
          <p:cNvPr id="14349" name="Rectangle 74"/>
          <p:cNvSpPr>
            <a:spLocks noChangeArrowheads="1"/>
          </p:cNvSpPr>
          <p:nvPr/>
        </p:nvSpPr>
        <p:spPr bwMode="auto">
          <a:xfrm>
            <a:off x="0" y="3886200"/>
            <a:ext cx="5791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0" u="sng" dirty="0"/>
              <a:t>Tulajdonságai </a:t>
            </a:r>
            <a:br>
              <a:rPr lang="en-US" altLang="hu-HU" sz="1400" b="0" u="sng" dirty="0"/>
            </a:br>
            <a:br>
              <a:rPr lang="en-US" altLang="hu-HU" sz="1400" b="0" u="sng" dirty="0"/>
            </a:br>
            <a:r>
              <a:rPr lang="hu-HU" altLang="hu-HU" dirty="0"/>
              <a:t>- periódikus </a:t>
            </a:r>
            <a:r>
              <a:rPr lang="hu-HU" altLang="hu-HU" dirty="0">
                <a:solidFill>
                  <a:srgbClr val="CC0000"/>
                </a:solidFill>
              </a:rPr>
              <a:t>2</a:t>
            </a:r>
            <a:r>
              <a:rPr lang="en-US" altLang="hu-HU" sz="1400" dirty="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 dirty="0">
                <a:solidFill>
                  <a:srgbClr val="CC0000"/>
                </a:solidFill>
              </a:rPr>
              <a:t>/</a:t>
            </a:r>
            <a:r>
              <a:rPr lang="hu-HU" altLang="hu-HU" dirty="0">
                <a:solidFill>
                  <a:srgbClr val="CC0000"/>
                </a:solidFill>
              </a:rPr>
              <a:t>a</a:t>
            </a:r>
            <a:r>
              <a:rPr lang="hu-HU" altLang="hu-HU" dirty="0"/>
              <a:t> szerint</a:t>
            </a:r>
            <a:r>
              <a:rPr lang="en-US" altLang="hu-HU" sz="1400" dirty="0">
                <a:sym typeface="Symbol" pitchFamily="18" charset="2"/>
              </a:rPr>
              <a:t> </a:t>
            </a:r>
            <a:r>
              <a:rPr lang="hu-HU" altLang="hu-HU" dirty="0"/>
              <a:t>	</a:t>
            </a:r>
            <a:endParaRPr lang="en-US" altLang="hu-HU" dirty="0"/>
          </a:p>
        </p:txBody>
      </p:sp>
      <p:graphicFrame>
        <p:nvGraphicFramePr>
          <p:cNvPr id="14350" name="Object 75"/>
          <p:cNvGraphicFramePr>
            <a:graphicFrameLocks noChangeAspect="1"/>
          </p:cNvGraphicFramePr>
          <p:nvPr/>
        </p:nvGraphicFramePr>
        <p:xfrm>
          <a:off x="2362200" y="4572000"/>
          <a:ext cx="5762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Egyenlet" r:id="rId10" imgW="425395" imgH="438297" progId="Equation.3">
                  <p:embed/>
                </p:oleObj>
              </mc:Choice>
              <mc:Fallback>
                <p:oleObj name="Egyenlet" r:id="rId10" imgW="425395" imgH="43829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5762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76"/>
          <p:cNvGraphicFramePr>
            <a:graphicFrameLocks noChangeAspect="1"/>
          </p:cNvGraphicFramePr>
          <p:nvPr/>
        </p:nvGraphicFramePr>
        <p:xfrm>
          <a:off x="4487863" y="4560888"/>
          <a:ext cx="388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Egyenlet" r:id="rId12" imgW="285805" imgH="463355" progId="Equation.3">
                  <p:embed/>
                </p:oleObj>
              </mc:Choice>
              <mc:Fallback>
                <p:oleObj name="Egyenlet" r:id="rId12" imgW="285805" imgH="46335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4560888"/>
                        <a:ext cx="388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77"/>
          <p:cNvSpPr>
            <a:spLocks noChangeArrowheads="1"/>
          </p:cNvSpPr>
          <p:nvPr/>
        </p:nvSpPr>
        <p:spPr bwMode="auto">
          <a:xfrm>
            <a:off x="0" y="5562600"/>
            <a:ext cx="5791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altLang="hu-HU"/>
              <a:t> az A és B pontok ekvivalensek  (a második Brillouin-zónához </a:t>
            </a:r>
          </a:p>
          <a:p>
            <a:r>
              <a:rPr lang="hu-HU" altLang="hu-HU"/>
              <a:t>  tartozó vektor ugyanazt a rezgést írja le) 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sp>
        <p:nvSpPr>
          <p:cNvPr id="14353" name="Rectangle 79"/>
          <p:cNvSpPr>
            <a:spLocks noChangeArrowheads="1"/>
          </p:cNvSpPr>
          <p:nvPr/>
        </p:nvSpPr>
        <p:spPr bwMode="auto">
          <a:xfrm>
            <a:off x="0" y="6070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nem lehet tetszőlegesen nagy energiájú gerjesztés, 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graphicFrame>
        <p:nvGraphicFramePr>
          <p:cNvPr id="1435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5926"/>
              </p:ext>
            </p:extLst>
          </p:nvPr>
        </p:nvGraphicFramePr>
        <p:xfrm>
          <a:off x="3981450" y="5930900"/>
          <a:ext cx="1047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1" name="Equation" r:id="rId14" imgW="780995" imgH="438297" progId="Equation.DSMT4">
                  <p:embed/>
                </p:oleObj>
              </mc:Choice>
              <mc:Fallback>
                <p:oleObj name="Equation" r:id="rId14" imgW="780995" imgH="438297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5930900"/>
                        <a:ext cx="1047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5" name="Group 81"/>
          <p:cNvGrpSpPr>
            <a:grpSpLocks/>
          </p:cNvGrpSpPr>
          <p:nvPr/>
        </p:nvGrpSpPr>
        <p:grpSpPr bwMode="auto">
          <a:xfrm>
            <a:off x="5418138" y="4762500"/>
            <a:ext cx="3432175" cy="1358900"/>
            <a:chOff x="691" y="1296"/>
            <a:chExt cx="4109" cy="1392"/>
          </a:xfrm>
        </p:grpSpPr>
        <p:sp>
          <p:nvSpPr>
            <p:cNvPr id="14402" name="Rectangle 82" descr="Light upward diagonal"/>
            <p:cNvSpPr>
              <a:spLocks noChangeArrowheads="1"/>
            </p:cNvSpPr>
            <p:nvPr/>
          </p:nvSpPr>
          <p:spPr bwMode="auto">
            <a:xfrm>
              <a:off x="691" y="1296"/>
              <a:ext cx="1037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403" name="Rectangle 83" descr="Light upward diagonal"/>
            <p:cNvSpPr>
              <a:spLocks noChangeArrowheads="1"/>
            </p:cNvSpPr>
            <p:nvPr/>
          </p:nvSpPr>
          <p:spPr bwMode="auto">
            <a:xfrm>
              <a:off x="3672" y="1296"/>
              <a:ext cx="1128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356" name="Rectangle 84"/>
          <p:cNvSpPr>
            <a:spLocks noChangeArrowheads="1"/>
          </p:cNvSpPr>
          <p:nvPr/>
        </p:nvSpPr>
        <p:spPr bwMode="auto">
          <a:xfrm>
            <a:off x="6284913" y="4762500"/>
            <a:ext cx="1624012" cy="1350963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4357" name="Group 85"/>
          <p:cNvGrpSpPr>
            <a:grpSpLocks/>
          </p:cNvGrpSpPr>
          <p:nvPr/>
        </p:nvGrpSpPr>
        <p:grpSpPr bwMode="auto">
          <a:xfrm>
            <a:off x="5202238" y="4514850"/>
            <a:ext cx="4171950" cy="2038350"/>
            <a:chOff x="432" y="1042"/>
            <a:chExt cx="4995" cy="2089"/>
          </a:xfrm>
        </p:grpSpPr>
        <p:grpSp>
          <p:nvGrpSpPr>
            <p:cNvPr id="14388" name="Group 86"/>
            <p:cNvGrpSpPr>
              <a:grpSpLocks/>
            </p:cNvGrpSpPr>
            <p:nvPr/>
          </p:nvGrpSpPr>
          <p:grpSpPr bwMode="auto">
            <a:xfrm>
              <a:off x="432" y="1152"/>
              <a:ext cx="4752" cy="1872"/>
              <a:chOff x="432" y="1152"/>
              <a:chExt cx="4752" cy="1872"/>
            </a:xfrm>
          </p:grpSpPr>
          <p:sp>
            <p:nvSpPr>
              <p:cNvPr id="14400" name="Line 87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88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47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9" name="Text Box 89"/>
            <p:cNvSpPr txBox="1">
              <a:spLocks noChangeArrowheads="1"/>
            </p:cNvSpPr>
            <p:nvPr/>
          </p:nvSpPr>
          <p:spPr bwMode="auto">
            <a:xfrm>
              <a:off x="2679" y="1042"/>
              <a:ext cx="29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800" b="0">
                  <a:solidFill>
                    <a:srgbClr val="CC0000"/>
                  </a:solidFill>
                  <a:sym typeface="Symbol" pitchFamily="18" charset="2"/>
                </a:rPr>
                <a:t> </a:t>
              </a:r>
              <a:endParaRPr lang="en-US" altLang="hu-HU" sz="1800" b="0">
                <a:solidFill>
                  <a:srgbClr val="CC0000"/>
                </a:solidFill>
              </a:endParaRPr>
            </a:p>
          </p:txBody>
        </p:sp>
        <p:sp>
          <p:nvSpPr>
            <p:cNvPr id="14390" name="Text Box 90"/>
            <p:cNvSpPr txBox="1">
              <a:spLocks noChangeArrowheads="1"/>
            </p:cNvSpPr>
            <p:nvPr/>
          </p:nvSpPr>
          <p:spPr bwMode="auto">
            <a:xfrm>
              <a:off x="5039" y="2689"/>
              <a:ext cx="3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2000" b="0">
                  <a:sym typeface="Symbol" pitchFamily="18" charset="2"/>
                </a:rPr>
                <a:t></a:t>
              </a:r>
              <a:endParaRPr lang="en-US" altLang="hu-HU" sz="2000" b="0"/>
            </a:p>
          </p:txBody>
        </p:sp>
        <p:grpSp>
          <p:nvGrpSpPr>
            <p:cNvPr id="14391" name="Group 91"/>
            <p:cNvGrpSpPr>
              <a:grpSpLocks/>
            </p:cNvGrpSpPr>
            <p:nvPr/>
          </p:nvGrpSpPr>
          <p:grpSpPr bwMode="auto">
            <a:xfrm>
              <a:off x="1488" y="1196"/>
              <a:ext cx="2523" cy="1935"/>
              <a:chOff x="1488" y="1196"/>
              <a:chExt cx="2523" cy="1935"/>
            </a:xfrm>
          </p:grpSpPr>
          <p:grpSp>
            <p:nvGrpSpPr>
              <p:cNvPr id="14395" name="Group 92"/>
              <p:cNvGrpSpPr>
                <a:grpSpLocks/>
              </p:cNvGrpSpPr>
              <p:nvPr/>
            </p:nvGrpSpPr>
            <p:grpSpPr bwMode="auto">
              <a:xfrm>
                <a:off x="1728" y="1196"/>
                <a:ext cx="1940" cy="1588"/>
                <a:chOff x="1680" y="1292"/>
                <a:chExt cx="1940" cy="1588"/>
              </a:xfrm>
            </p:grpSpPr>
            <p:sp>
              <p:nvSpPr>
                <p:cNvPr id="14398" name="Line 93"/>
                <p:cNvSpPr>
                  <a:spLocks noChangeShapeType="1"/>
                </p:cNvSpPr>
                <p:nvPr/>
              </p:nvSpPr>
              <p:spPr bwMode="auto">
                <a:xfrm>
                  <a:off x="3620" y="1292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9" name="Line 94"/>
                <p:cNvSpPr>
                  <a:spLocks noChangeShapeType="1"/>
                </p:cNvSpPr>
                <p:nvPr/>
              </p:nvSpPr>
              <p:spPr bwMode="auto">
                <a:xfrm>
                  <a:off x="1680" y="1296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96" name="Text Box 95"/>
              <p:cNvSpPr txBox="1">
                <a:spLocks noChangeArrowheads="1"/>
              </p:cNvSpPr>
              <p:nvPr/>
            </p:nvSpPr>
            <p:spPr bwMode="auto">
              <a:xfrm>
                <a:off x="3437" y="2746"/>
                <a:ext cx="574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  <p:sp>
            <p:nvSpPr>
              <p:cNvPr id="14397" name="Text Box 96"/>
              <p:cNvSpPr txBox="1">
                <a:spLocks noChangeArrowheads="1"/>
              </p:cNvSpPr>
              <p:nvPr/>
            </p:nvSpPr>
            <p:spPr bwMode="auto">
              <a:xfrm>
                <a:off x="1488" y="2724"/>
                <a:ext cx="67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2000" b="0">
                    <a:sym typeface="Symbol" pitchFamily="18" charset="2"/>
                  </a:rPr>
                  <a:t>-</a:t>
                </a:r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</p:grpSp>
        <p:grpSp>
          <p:nvGrpSpPr>
            <p:cNvPr id="14392" name="Group 97"/>
            <p:cNvGrpSpPr>
              <a:grpSpLocks/>
            </p:cNvGrpSpPr>
            <p:nvPr/>
          </p:nvGrpSpPr>
          <p:grpSpPr bwMode="auto">
            <a:xfrm>
              <a:off x="1872" y="1144"/>
              <a:ext cx="1632" cy="1544"/>
              <a:chOff x="1872" y="1144"/>
              <a:chExt cx="1632" cy="1544"/>
            </a:xfrm>
          </p:grpSpPr>
          <p:sp>
            <p:nvSpPr>
              <p:cNvPr id="14393" name="Line 98"/>
              <p:cNvSpPr>
                <a:spLocks noChangeShapeType="1"/>
              </p:cNvSpPr>
              <p:nvPr/>
            </p:nvSpPr>
            <p:spPr bwMode="auto">
              <a:xfrm flipV="1">
                <a:off x="2688" y="1144"/>
                <a:ext cx="816" cy="15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Line 99"/>
              <p:cNvSpPr>
                <a:spLocks noChangeShapeType="1"/>
              </p:cNvSpPr>
              <p:nvPr/>
            </p:nvSpPr>
            <p:spPr bwMode="auto">
              <a:xfrm flipH="1" flipV="1">
                <a:off x="1872" y="1176"/>
                <a:ext cx="816" cy="15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58" name="Group 100"/>
          <p:cNvGrpSpPr>
            <a:grpSpLocks/>
          </p:cNvGrpSpPr>
          <p:nvPr/>
        </p:nvGrpSpPr>
        <p:grpSpPr bwMode="auto">
          <a:xfrm>
            <a:off x="5861050" y="4986338"/>
            <a:ext cx="2454275" cy="1138237"/>
            <a:chOff x="1221" y="1525"/>
            <a:chExt cx="2938" cy="1166"/>
          </a:xfrm>
        </p:grpSpPr>
        <p:sp>
          <p:nvSpPr>
            <p:cNvPr id="14386" name="Freeform 101"/>
            <p:cNvSpPr>
              <a:spLocks/>
            </p:cNvSpPr>
            <p:nvPr/>
          </p:nvSpPr>
          <p:spPr bwMode="auto">
            <a:xfrm>
              <a:off x="1221" y="1525"/>
              <a:ext cx="1467" cy="1163"/>
            </a:xfrm>
            <a:custGeom>
              <a:avLst/>
              <a:gdLst>
                <a:gd name="T0" fmla="*/ 1467 w 1467"/>
                <a:gd name="T1" fmla="*/ 1163 h 1163"/>
                <a:gd name="T2" fmla="*/ 1179 w 1467"/>
                <a:gd name="T3" fmla="*/ 635 h 1163"/>
                <a:gd name="T4" fmla="*/ 930 w 1467"/>
                <a:gd name="T5" fmla="*/ 278 h 1163"/>
                <a:gd name="T6" fmla="*/ 777 w 1467"/>
                <a:gd name="T7" fmla="*/ 125 h 1163"/>
                <a:gd name="T8" fmla="*/ 594 w 1467"/>
                <a:gd name="T9" fmla="*/ 20 h 1163"/>
                <a:gd name="T10" fmla="*/ 495 w 1467"/>
                <a:gd name="T11" fmla="*/ 5 h 1163"/>
                <a:gd name="T12" fmla="*/ 363 w 1467"/>
                <a:gd name="T13" fmla="*/ 32 h 1163"/>
                <a:gd name="T14" fmla="*/ 210 w 1467"/>
                <a:gd name="T15" fmla="*/ 122 h 1163"/>
                <a:gd name="T16" fmla="*/ 0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1467" y="1163"/>
                  </a:moveTo>
                  <a:cubicBezTo>
                    <a:pt x="1367" y="972"/>
                    <a:pt x="1268" y="782"/>
                    <a:pt x="1179" y="635"/>
                  </a:cubicBezTo>
                  <a:cubicBezTo>
                    <a:pt x="1090" y="488"/>
                    <a:pt x="997" y="363"/>
                    <a:pt x="930" y="278"/>
                  </a:cubicBezTo>
                  <a:cubicBezTo>
                    <a:pt x="863" y="193"/>
                    <a:pt x="833" y="168"/>
                    <a:pt x="777" y="125"/>
                  </a:cubicBezTo>
                  <a:cubicBezTo>
                    <a:pt x="721" y="82"/>
                    <a:pt x="641" y="40"/>
                    <a:pt x="594" y="20"/>
                  </a:cubicBezTo>
                  <a:cubicBezTo>
                    <a:pt x="547" y="0"/>
                    <a:pt x="533" y="3"/>
                    <a:pt x="495" y="5"/>
                  </a:cubicBezTo>
                  <a:cubicBezTo>
                    <a:pt x="457" y="7"/>
                    <a:pt x="411" y="13"/>
                    <a:pt x="363" y="32"/>
                  </a:cubicBezTo>
                  <a:cubicBezTo>
                    <a:pt x="315" y="51"/>
                    <a:pt x="271" y="70"/>
                    <a:pt x="210" y="122"/>
                  </a:cubicBezTo>
                  <a:cubicBezTo>
                    <a:pt x="149" y="174"/>
                    <a:pt x="35" y="307"/>
                    <a:pt x="0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Freeform 102"/>
            <p:cNvSpPr>
              <a:spLocks/>
            </p:cNvSpPr>
            <p:nvPr/>
          </p:nvSpPr>
          <p:spPr bwMode="auto">
            <a:xfrm>
              <a:off x="2692" y="1528"/>
              <a:ext cx="1467" cy="1163"/>
            </a:xfrm>
            <a:custGeom>
              <a:avLst/>
              <a:gdLst>
                <a:gd name="T0" fmla="*/ 0 w 1467"/>
                <a:gd name="T1" fmla="*/ 1163 h 1163"/>
                <a:gd name="T2" fmla="*/ 288 w 1467"/>
                <a:gd name="T3" fmla="*/ 635 h 1163"/>
                <a:gd name="T4" fmla="*/ 532 w 1467"/>
                <a:gd name="T5" fmla="*/ 276 h 1163"/>
                <a:gd name="T6" fmla="*/ 690 w 1467"/>
                <a:gd name="T7" fmla="*/ 125 h 1163"/>
                <a:gd name="T8" fmla="*/ 873 w 1467"/>
                <a:gd name="T9" fmla="*/ 20 h 1163"/>
                <a:gd name="T10" fmla="*/ 972 w 1467"/>
                <a:gd name="T11" fmla="*/ 5 h 1163"/>
                <a:gd name="T12" fmla="*/ 1104 w 1467"/>
                <a:gd name="T13" fmla="*/ 32 h 1163"/>
                <a:gd name="T14" fmla="*/ 1257 w 1467"/>
                <a:gd name="T15" fmla="*/ 122 h 1163"/>
                <a:gd name="T16" fmla="*/ 1467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0" y="1163"/>
                  </a:moveTo>
                  <a:cubicBezTo>
                    <a:pt x="100" y="972"/>
                    <a:pt x="199" y="783"/>
                    <a:pt x="288" y="635"/>
                  </a:cubicBezTo>
                  <a:cubicBezTo>
                    <a:pt x="377" y="487"/>
                    <a:pt x="465" y="361"/>
                    <a:pt x="532" y="276"/>
                  </a:cubicBezTo>
                  <a:cubicBezTo>
                    <a:pt x="599" y="191"/>
                    <a:pt x="633" y="168"/>
                    <a:pt x="690" y="125"/>
                  </a:cubicBezTo>
                  <a:cubicBezTo>
                    <a:pt x="747" y="82"/>
                    <a:pt x="826" y="40"/>
                    <a:pt x="873" y="20"/>
                  </a:cubicBezTo>
                  <a:cubicBezTo>
                    <a:pt x="920" y="0"/>
                    <a:pt x="934" y="3"/>
                    <a:pt x="972" y="5"/>
                  </a:cubicBezTo>
                  <a:cubicBezTo>
                    <a:pt x="1010" y="7"/>
                    <a:pt x="1056" y="13"/>
                    <a:pt x="1104" y="32"/>
                  </a:cubicBezTo>
                  <a:cubicBezTo>
                    <a:pt x="1152" y="51"/>
                    <a:pt x="1196" y="70"/>
                    <a:pt x="1257" y="122"/>
                  </a:cubicBezTo>
                  <a:cubicBezTo>
                    <a:pt x="1318" y="174"/>
                    <a:pt x="1432" y="307"/>
                    <a:pt x="1467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9" name="Group 103"/>
          <p:cNvGrpSpPr>
            <a:grpSpLocks/>
          </p:cNvGrpSpPr>
          <p:nvPr/>
        </p:nvGrpSpPr>
        <p:grpSpPr bwMode="auto">
          <a:xfrm>
            <a:off x="5181600" y="4762500"/>
            <a:ext cx="4038600" cy="1790700"/>
            <a:chOff x="407" y="1296"/>
            <a:chExt cx="4835" cy="1835"/>
          </a:xfrm>
        </p:grpSpPr>
        <p:sp>
          <p:nvSpPr>
            <p:cNvPr id="14377" name="Rectangle 104"/>
            <p:cNvSpPr>
              <a:spLocks noChangeArrowheads="1"/>
            </p:cNvSpPr>
            <p:nvPr/>
          </p:nvSpPr>
          <p:spPr bwMode="auto">
            <a:xfrm>
              <a:off x="407" y="2724"/>
              <a:ext cx="8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2000" b="0">
                  <a:sym typeface="Symbol" pitchFamily="18" charset="2"/>
                </a:rPr>
                <a:t>-</a:t>
              </a:r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sp>
          <p:nvSpPr>
            <p:cNvPr id="14378" name="Rectangle 105"/>
            <p:cNvSpPr>
              <a:spLocks noChangeArrowheads="1"/>
            </p:cNvSpPr>
            <p:nvPr/>
          </p:nvSpPr>
          <p:spPr bwMode="auto">
            <a:xfrm>
              <a:off x="4533" y="2742"/>
              <a:ext cx="709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grpSp>
          <p:nvGrpSpPr>
            <p:cNvPr id="14379" name="Group 106"/>
            <p:cNvGrpSpPr>
              <a:grpSpLocks/>
            </p:cNvGrpSpPr>
            <p:nvPr/>
          </p:nvGrpSpPr>
          <p:grpSpPr bwMode="auto">
            <a:xfrm>
              <a:off x="624" y="1296"/>
              <a:ext cx="4256" cy="1479"/>
              <a:chOff x="624" y="1296"/>
              <a:chExt cx="4256" cy="1479"/>
            </a:xfrm>
          </p:grpSpPr>
          <p:grpSp>
            <p:nvGrpSpPr>
              <p:cNvPr id="14380" name="Group 107"/>
              <p:cNvGrpSpPr>
                <a:grpSpLocks/>
              </p:cNvGrpSpPr>
              <p:nvPr/>
            </p:nvGrpSpPr>
            <p:grpSpPr bwMode="auto">
              <a:xfrm>
                <a:off x="4736" y="1296"/>
                <a:ext cx="144" cy="1479"/>
                <a:chOff x="4736" y="1296"/>
                <a:chExt cx="144" cy="1479"/>
              </a:xfrm>
            </p:grpSpPr>
            <p:sp>
              <p:nvSpPr>
                <p:cNvPr id="14384" name="Line 108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Oval 109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14381" name="Group 110"/>
              <p:cNvGrpSpPr>
                <a:grpSpLocks/>
              </p:cNvGrpSpPr>
              <p:nvPr/>
            </p:nvGrpSpPr>
            <p:grpSpPr bwMode="auto">
              <a:xfrm>
                <a:off x="624" y="1296"/>
                <a:ext cx="144" cy="1479"/>
                <a:chOff x="4736" y="1296"/>
                <a:chExt cx="144" cy="1479"/>
              </a:xfrm>
            </p:grpSpPr>
            <p:sp>
              <p:nvSpPr>
                <p:cNvPr id="14382" name="Line 111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Oval 112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14360" name="Text Box 113"/>
          <p:cNvSpPr txBox="1">
            <a:spLocks noChangeArrowheads="1"/>
          </p:cNvSpPr>
          <p:nvPr/>
        </p:nvSpPr>
        <p:spPr bwMode="auto">
          <a:xfrm>
            <a:off x="6557963" y="4089400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altLang="hu-HU"/>
              <a:t>első </a:t>
            </a:r>
            <a:br>
              <a:rPr lang="en-US" altLang="hu-HU"/>
            </a:br>
            <a:r>
              <a:rPr lang="hu-HU" altLang="hu-HU"/>
              <a:t>Brillouin-zóna</a:t>
            </a:r>
            <a:endParaRPr lang="en-US" altLang="hu-HU"/>
          </a:p>
        </p:txBody>
      </p:sp>
      <p:grpSp>
        <p:nvGrpSpPr>
          <p:cNvPr id="14361" name="Group 114"/>
          <p:cNvGrpSpPr>
            <a:grpSpLocks/>
          </p:cNvGrpSpPr>
          <p:nvPr/>
        </p:nvGrpSpPr>
        <p:grpSpPr bwMode="auto">
          <a:xfrm>
            <a:off x="5241925" y="4089400"/>
            <a:ext cx="3851275" cy="457200"/>
            <a:chOff x="480" y="915"/>
            <a:chExt cx="4611" cy="468"/>
          </a:xfrm>
        </p:grpSpPr>
        <p:sp>
          <p:nvSpPr>
            <p:cNvPr id="14375" name="Text Box 115"/>
            <p:cNvSpPr txBox="1">
              <a:spLocks noChangeArrowheads="1"/>
            </p:cNvSpPr>
            <p:nvPr/>
          </p:nvSpPr>
          <p:spPr bwMode="auto">
            <a:xfrm>
              <a:off x="365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hu-HU" altLang="hu-HU"/>
                <a:t>második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  <p:sp>
          <p:nvSpPr>
            <p:cNvPr id="14376" name="Text Box 116"/>
            <p:cNvSpPr txBox="1">
              <a:spLocks noChangeArrowheads="1"/>
            </p:cNvSpPr>
            <p:nvPr/>
          </p:nvSpPr>
          <p:spPr bwMode="auto">
            <a:xfrm>
              <a:off x="48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hu-HU"/>
                <a:t>m</a:t>
              </a:r>
              <a:r>
                <a:rPr lang="hu-HU" altLang="hu-HU"/>
                <a:t>á</a:t>
              </a:r>
              <a:r>
                <a:rPr lang="en-US" altLang="hu-HU"/>
                <a:t>sodik</a:t>
              </a:r>
              <a:r>
                <a:rPr lang="hu-HU" altLang="hu-HU"/>
                <a:t> 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</p:grpSp>
      <p:grpSp>
        <p:nvGrpSpPr>
          <p:cNvPr id="14362" name="Group 117"/>
          <p:cNvGrpSpPr>
            <a:grpSpLocks/>
          </p:cNvGrpSpPr>
          <p:nvPr/>
        </p:nvGrpSpPr>
        <p:grpSpPr bwMode="auto">
          <a:xfrm>
            <a:off x="6524625" y="5043488"/>
            <a:ext cx="1957388" cy="1462087"/>
            <a:chOff x="2016" y="1584"/>
            <a:chExt cx="2343" cy="1498"/>
          </a:xfrm>
        </p:grpSpPr>
        <p:grpSp>
          <p:nvGrpSpPr>
            <p:cNvPr id="14367" name="Group 118"/>
            <p:cNvGrpSpPr>
              <a:grpSpLocks/>
            </p:cNvGrpSpPr>
            <p:nvPr/>
          </p:nvGrpSpPr>
          <p:grpSpPr bwMode="auto">
            <a:xfrm>
              <a:off x="2016" y="1584"/>
              <a:ext cx="2343" cy="1498"/>
              <a:chOff x="2016" y="1584"/>
              <a:chExt cx="2343" cy="1498"/>
            </a:xfrm>
          </p:grpSpPr>
          <p:sp>
            <p:nvSpPr>
              <p:cNvPr id="14370" name="Line 119"/>
              <p:cNvSpPr>
                <a:spLocks noChangeShapeType="1"/>
              </p:cNvSpPr>
              <p:nvPr/>
            </p:nvSpPr>
            <p:spPr bwMode="auto">
              <a:xfrm>
                <a:off x="4045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71" name="Group 120"/>
              <p:cNvGrpSpPr>
                <a:grpSpLocks/>
              </p:cNvGrpSpPr>
              <p:nvPr/>
            </p:nvGrpSpPr>
            <p:grpSpPr bwMode="auto">
              <a:xfrm>
                <a:off x="2016" y="1584"/>
                <a:ext cx="403" cy="1482"/>
                <a:chOff x="2936" y="1584"/>
                <a:chExt cx="403" cy="1482"/>
              </a:xfrm>
            </p:grpSpPr>
            <p:sp>
              <p:nvSpPr>
                <p:cNvPr id="14373" name="Line 121"/>
                <p:cNvSpPr>
                  <a:spLocks noChangeShapeType="1"/>
                </p:cNvSpPr>
                <p:nvPr/>
              </p:nvSpPr>
              <p:spPr bwMode="auto">
                <a:xfrm>
                  <a:off x="3024" y="158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36" y="2690"/>
                  <a:ext cx="403" cy="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A</a:t>
                  </a:r>
                </a:p>
              </p:txBody>
            </p:sp>
          </p:grpSp>
          <p:sp>
            <p:nvSpPr>
              <p:cNvPr id="14372" name="Text Box 123"/>
              <p:cNvSpPr txBox="1">
                <a:spLocks noChangeArrowheads="1"/>
              </p:cNvSpPr>
              <p:nvPr/>
            </p:nvSpPr>
            <p:spPr bwMode="auto">
              <a:xfrm>
                <a:off x="3956" y="2706"/>
                <a:ext cx="403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/>
                  <a:t>B</a:t>
                </a:r>
              </a:p>
            </p:txBody>
          </p:sp>
        </p:grpSp>
        <p:sp>
          <p:nvSpPr>
            <p:cNvPr id="14368" name="Oval 124"/>
            <p:cNvSpPr>
              <a:spLocks noChangeArrowheads="1"/>
            </p:cNvSpPr>
            <p:nvPr/>
          </p:nvSpPr>
          <p:spPr bwMode="auto">
            <a:xfrm>
              <a:off x="2079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69" name="Oval 125"/>
            <p:cNvSpPr>
              <a:spLocks noChangeArrowheads="1"/>
            </p:cNvSpPr>
            <p:nvPr/>
          </p:nvSpPr>
          <p:spPr bwMode="auto">
            <a:xfrm>
              <a:off x="4020" y="17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363" name="Rectangle 126"/>
          <p:cNvSpPr>
            <a:spLocks noChangeArrowheads="1"/>
          </p:cNvSpPr>
          <p:nvPr/>
        </p:nvSpPr>
        <p:spPr bwMode="auto">
          <a:xfrm>
            <a:off x="0" y="47244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</a:t>
            </a:r>
            <a:r>
              <a:rPr lang="en-US" altLang="hu-HU"/>
              <a:t>line</a:t>
            </a:r>
            <a:r>
              <a:rPr lang="hu-HU" altLang="hu-HU"/>
              <a:t>á</a:t>
            </a:r>
            <a:r>
              <a:rPr lang="en-US" altLang="hu-HU"/>
              <a:t>risan indul</a:t>
            </a:r>
            <a:r>
              <a:rPr lang="hu-HU" altLang="hu-HU"/>
              <a:t>, meredekség:                   (folytonos közeg:            )</a:t>
            </a:r>
            <a:endParaRPr lang="en-US" altLang="hu-HU"/>
          </a:p>
        </p:txBody>
      </p:sp>
      <p:sp>
        <p:nvSpPr>
          <p:cNvPr id="14364" name="Rectangle 127"/>
          <p:cNvSpPr>
            <a:spLocks noChangeArrowheads="1"/>
          </p:cNvSpPr>
          <p:nvPr/>
        </p:nvSpPr>
        <p:spPr bwMode="auto">
          <a:xfrm>
            <a:off x="0" y="5181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a </a:t>
            </a:r>
            <a:r>
              <a:rPr lang="hu-HU" altLang="hu-HU">
                <a:solidFill>
                  <a:srgbClr val="CC0000"/>
                </a:solidFill>
              </a:rPr>
              <a:t>-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&lt; q &lt; 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</a:t>
            </a:r>
            <a:r>
              <a:rPr lang="en-US" altLang="hu-HU"/>
              <a:t>intervallum hordo</a:t>
            </a:r>
            <a:r>
              <a:rPr lang="hu-HU" altLang="hu-HU"/>
              <a:t>z minden információt 	</a:t>
            </a:r>
            <a:endParaRPr lang="en-US" altLang="hu-HU"/>
          </a:p>
        </p:txBody>
      </p:sp>
      <p:sp>
        <p:nvSpPr>
          <p:cNvPr id="14365" name="Text Box 128"/>
          <p:cNvSpPr txBox="1">
            <a:spLocks noChangeArrowheads="1"/>
          </p:cNvSpPr>
          <p:nvPr/>
        </p:nvSpPr>
        <p:spPr bwMode="auto">
          <a:xfrm>
            <a:off x="8912225" y="5754688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600" b="0">
                <a:solidFill>
                  <a:srgbClr val="CC0000"/>
                </a:solidFill>
                <a:sym typeface="Symbol" pitchFamily="18" charset="2"/>
              </a:rPr>
              <a:t>q</a:t>
            </a:r>
            <a:endParaRPr lang="en-US" altLang="hu-HU" sz="1600" b="0">
              <a:solidFill>
                <a:srgbClr val="CC0000"/>
              </a:solidFill>
            </a:endParaRPr>
          </a:p>
        </p:txBody>
      </p:sp>
      <p:sp>
        <p:nvSpPr>
          <p:cNvPr id="14366" name="Text Box 129"/>
          <p:cNvSpPr txBox="1">
            <a:spLocks noChangeArrowheads="1"/>
          </p:cNvSpPr>
          <p:nvPr/>
        </p:nvSpPr>
        <p:spPr bwMode="auto">
          <a:xfrm>
            <a:off x="6745288" y="439420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 sz="1800" b="0">
                <a:solidFill>
                  <a:srgbClr val="CC0000"/>
                </a:solidFill>
                <a:sym typeface="Symbol" pitchFamily="18" charset="2"/>
              </a:rPr>
              <a:t></a:t>
            </a:r>
            <a:endParaRPr lang="en-US" altLang="hu-HU" sz="1800" b="0">
              <a:solidFill>
                <a:srgbClr val="CC0000"/>
              </a:solidFill>
            </a:endParaRPr>
          </a:p>
        </p:txBody>
      </p:sp>
      <p:graphicFrame>
        <p:nvGraphicFramePr>
          <p:cNvPr id="129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28613"/>
              </p:ext>
            </p:extLst>
          </p:nvPr>
        </p:nvGraphicFramePr>
        <p:xfrm>
          <a:off x="1238250" y="2260600"/>
          <a:ext cx="29511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2" name="Equation" r:id="rId16" imgW="2133360" imgH="406080" progId="Equation.3">
                  <p:embed/>
                </p:oleObj>
              </mc:Choice>
              <mc:Fallback>
                <p:oleObj name="Equation" r:id="rId16" imgW="2133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260600"/>
                        <a:ext cx="29511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0"/>
          <p:cNvGraphicFramePr>
            <a:graphicFrameLocks noChangeAspect="1"/>
          </p:cNvGraphicFramePr>
          <p:nvPr/>
        </p:nvGraphicFramePr>
        <p:xfrm>
          <a:off x="5121275" y="0"/>
          <a:ext cx="4022725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CorelPhotoPaint.Image.11" r:id="rId4" imgW="8657143" imgH="6514286" progId="CorelPhotoPaint.Image.11">
                  <p:embed/>
                </p:oleObj>
              </mc:Choice>
              <mc:Fallback>
                <p:oleObj name="CorelPhotoPaint.Image.11" r:id="rId4" imgW="8657143" imgH="6514286" progId="CorelPhotoPaint.Image.11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0"/>
                        <a:ext cx="4022725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1"/>
          <p:cNvGraphicFramePr>
            <a:graphicFrameLocks noChangeAspect="1"/>
          </p:cNvGraphicFramePr>
          <p:nvPr/>
        </p:nvGraphicFramePr>
        <p:xfrm>
          <a:off x="144463" y="1127125"/>
          <a:ext cx="57308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gyenlet" r:id="rId6" imgW="4299005" imgH="1670099" progId="Equation.3">
                  <p:embed/>
                </p:oleObj>
              </mc:Choice>
              <mc:Fallback>
                <p:oleObj name="Egyenlet" r:id="rId6" imgW="4299005" imgH="1670099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127125"/>
                        <a:ext cx="5730875" cy="205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52"/>
          <p:cNvSpPr>
            <a:spLocks noChangeArrowheads="1"/>
          </p:cNvSpPr>
          <p:nvPr/>
        </p:nvSpPr>
        <p:spPr bwMode="auto">
          <a:xfrm>
            <a:off x="15875" y="609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0" u="sng"/>
              <a:t>Az  állapotsűrűség:</a:t>
            </a:r>
            <a:r>
              <a:rPr lang="hu-HU" altLang="hu-HU"/>
              <a:t>	</a:t>
            </a:r>
            <a:endParaRPr lang="en-US" altLang="hu-HU"/>
          </a:p>
        </p:txBody>
      </p:sp>
      <p:sp>
        <p:nvSpPr>
          <p:cNvPr id="16389" name="Rectangle 5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hu-HU" sz="1600" u="sng">
                <a:solidFill>
                  <a:schemeClr val="tx1"/>
                </a:solidFill>
                <a:effectLst/>
              </a:rPr>
              <a:t>Line</a:t>
            </a:r>
            <a:r>
              <a:rPr lang="hu-HU" altLang="hu-HU" sz="1600" u="sng">
                <a:solidFill>
                  <a:schemeClr val="tx1"/>
                </a:solidFill>
                <a:effectLst/>
              </a:rPr>
              <a:t>áris lánc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 </a:t>
            </a:r>
            <a:endParaRPr lang="en-US" altLang="hu-HU" sz="1600">
              <a:solidFill>
                <a:schemeClr val="tx1"/>
              </a:solidFill>
              <a:effectLst/>
            </a:endParaRPr>
          </a:p>
        </p:txBody>
      </p:sp>
      <p:sp>
        <p:nvSpPr>
          <p:cNvPr id="16390" name="Rectangle 111"/>
          <p:cNvSpPr>
            <a:spLocks noChangeArrowheads="1"/>
          </p:cNvSpPr>
          <p:nvPr/>
        </p:nvSpPr>
        <p:spPr bwMode="auto">
          <a:xfrm>
            <a:off x="0" y="3886200"/>
            <a:ext cx="5791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0" u="sng"/>
              <a:t>Tulajdonságai </a:t>
            </a:r>
            <a:br>
              <a:rPr lang="en-US" altLang="hu-HU" sz="1400" b="0" u="sng"/>
            </a:br>
            <a:br>
              <a:rPr lang="en-US" altLang="hu-HU" sz="1400" b="0" u="sng"/>
            </a:br>
            <a:r>
              <a:rPr lang="hu-HU" altLang="hu-HU"/>
              <a:t>- periódikus </a:t>
            </a:r>
            <a:r>
              <a:rPr lang="hu-HU" altLang="hu-HU">
                <a:solidFill>
                  <a:srgbClr val="CC0000"/>
                </a:solidFill>
              </a:rPr>
              <a:t>2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hu-HU" altLang="hu-HU"/>
              <a:t> szerint</a:t>
            </a:r>
            <a:r>
              <a:rPr lang="en-US" altLang="hu-HU"/>
              <a:t>;</a:t>
            </a:r>
            <a:r>
              <a:rPr lang="hu-HU" altLang="hu-HU"/>
              <a:t> célszerű választás </a:t>
            </a:r>
            <a:r>
              <a:rPr lang="hu-HU" altLang="hu-HU">
                <a:solidFill>
                  <a:srgbClr val="CC0000"/>
                </a:solidFill>
              </a:rPr>
              <a:t>q</a:t>
            </a:r>
            <a:r>
              <a:rPr lang="en-US" altLang="hu-HU">
                <a:solidFill>
                  <a:srgbClr val="CC0000"/>
                </a:solidFill>
              </a:rPr>
              <a:t>=0</a:t>
            </a:r>
            <a:r>
              <a:rPr lang="hu-HU" altLang="hu-HU"/>
              <a:t> </a:t>
            </a:r>
            <a:r>
              <a:rPr lang="en-US" altLang="hu-HU"/>
              <a:t>,</a:t>
            </a:r>
            <a:r>
              <a:rPr lang="hu-HU" altLang="hu-HU"/>
              <a:t> </a:t>
            </a:r>
            <a:r>
              <a:rPr lang="en-US" altLang="hu-HU"/>
              <a:t> 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 </a:t>
            </a:r>
            <a:r>
              <a:rPr lang="en-US" altLang="hu-HU">
                <a:solidFill>
                  <a:srgbClr val="CC0000"/>
                </a:solidFill>
              </a:rPr>
              <a:t>=0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graphicFrame>
        <p:nvGraphicFramePr>
          <p:cNvPr id="16391" name="Object 112"/>
          <p:cNvGraphicFramePr>
            <a:graphicFrameLocks noChangeAspect="1"/>
          </p:cNvGraphicFramePr>
          <p:nvPr/>
        </p:nvGraphicFramePr>
        <p:xfrm>
          <a:off x="2362200" y="4572000"/>
          <a:ext cx="5762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gyenlet" r:id="rId8" imgW="425395" imgH="438297" progId="Equation.3">
                  <p:embed/>
                </p:oleObj>
              </mc:Choice>
              <mc:Fallback>
                <p:oleObj name="Egyenlet" r:id="rId8" imgW="425395" imgH="438297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5762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13"/>
          <p:cNvGraphicFramePr>
            <a:graphicFrameLocks noChangeAspect="1"/>
          </p:cNvGraphicFramePr>
          <p:nvPr/>
        </p:nvGraphicFramePr>
        <p:xfrm>
          <a:off x="4487863" y="4560888"/>
          <a:ext cx="388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gyenlet" r:id="rId10" imgW="285805" imgH="463355" progId="Equation.3">
                  <p:embed/>
                </p:oleObj>
              </mc:Choice>
              <mc:Fallback>
                <p:oleObj name="Egyenlet" r:id="rId10" imgW="285805" imgH="463355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4560888"/>
                        <a:ext cx="388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114"/>
          <p:cNvSpPr>
            <a:spLocks noChangeArrowheads="1"/>
          </p:cNvSpPr>
          <p:nvPr/>
        </p:nvSpPr>
        <p:spPr bwMode="auto">
          <a:xfrm>
            <a:off x="0" y="5562600"/>
            <a:ext cx="5791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altLang="hu-HU"/>
              <a:t> az A és B pontok ekvivalensek  (a második Brillouin-zónához </a:t>
            </a:r>
          </a:p>
          <a:p>
            <a:r>
              <a:rPr lang="hu-HU" altLang="hu-HU"/>
              <a:t>  tartozó vektor ugyanazt a rezgést írja le) 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sp>
        <p:nvSpPr>
          <p:cNvPr id="16394" name="Rectangle 115"/>
          <p:cNvSpPr>
            <a:spLocks noChangeArrowheads="1"/>
          </p:cNvSpPr>
          <p:nvPr/>
        </p:nvSpPr>
        <p:spPr bwMode="auto">
          <a:xfrm>
            <a:off x="9525" y="64770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dirty="0"/>
              <a:t>- szélsőérték a zónahatáron </a:t>
            </a:r>
            <a:r>
              <a:rPr lang="hu-HU" altLang="hu-HU" dirty="0">
                <a:latin typeface="MaplePi"/>
              </a:rPr>
              <a:t>Þ </a:t>
            </a:r>
            <a:r>
              <a:rPr lang="hu-HU" altLang="hu-HU" dirty="0"/>
              <a:t>az állapotsűrűség divergál a zónahatáron</a:t>
            </a:r>
            <a:r>
              <a:rPr lang="en-US" altLang="hu-HU" sz="1400" dirty="0">
                <a:sym typeface="Symbol" pitchFamily="18" charset="2"/>
              </a:rPr>
              <a:t> </a:t>
            </a:r>
            <a:r>
              <a:rPr lang="hu-HU" altLang="hu-HU" dirty="0"/>
              <a:t>	</a:t>
            </a:r>
            <a:endParaRPr lang="en-US" altLang="hu-HU" dirty="0"/>
          </a:p>
        </p:txBody>
      </p:sp>
      <p:sp>
        <p:nvSpPr>
          <p:cNvPr id="16395" name="Rectangle 116"/>
          <p:cNvSpPr>
            <a:spLocks noChangeArrowheads="1"/>
          </p:cNvSpPr>
          <p:nvPr/>
        </p:nvSpPr>
        <p:spPr bwMode="auto">
          <a:xfrm>
            <a:off x="0" y="6070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nem lehet tetszőlegesen nagy energiájú gerjesztés, </a:t>
            </a:r>
            <a:r>
              <a:rPr lang="en-US" altLang="hu-HU" sz="1400">
                <a:sym typeface="Symbol" pitchFamily="18" charset="2"/>
              </a:rPr>
              <a:t> </a:t>
            </a:r>
            <a:r>
              <a:rPr lang="hu-HU" altLang="hu-HU"/>
              <a:t>	</a:t>
            </a:r>
            <a:endParaRPr lang="en-US" altLang="hu-HU"/>
          </a:p>
        </p:txBody>
      </p:sp>
      <p:graphicFrame>
        <p:nvGraphicFramePr>
          <p:cNvPr id="16396" name="Object 117"/>
          <p:cNvGraphicFramePr>
            <a:graphicFrameLocks noChangeAspect="1"/>
          </p:cNvGraphicFramePr>
          <p:nvPr/>
        </p:nvGraphicFramePr>
        <p:xfrm>
          <a:off x="3962400" y="5943600"/>
          <a:ext cx="1047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12" imgW="780995" imgH="438297" progId="Equation.DSMT4">
                  <p:embed/>
                </p:oleObj>
              </mc:Choice>
              <mc:Fallback>
                <p:oleObj name="Equation" r:id="rId12" imgW="780995" imgH="438297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943600"/>
                        <a:ext cx="1047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7" name="Group 118"/>
          <p:cNvGrpSpPr>
            <a:grpSpLocks/>
          </p:cNvGrpSpPr>
          <p:nvPr/>
        </p:nvGrpSpPr>
        <p:grpSpPr bwMode="auto">
          <a:xfrm>
            <a:off x="5418138" y="4762500"/>
            <a:ext cx="3432175" cy="1358900"/>
            <a:chOff x="691" y="1296"/>
            <a:chExt cx="4109" cy="1392"/>
          </a:xfrm>
        </p:grpSpPr>
        <p:sp>
          <p:nvSpPr>
            <p:cNvPr id="16444" name="Rectangle 119" descr="Light upward diagonal"/>
            <p:cNvSpPr>
              <a:spLocks noChangeArrowheads="1"/>
            </p:cNvSpPr>
            <p:nvPr/>
          </p:nvSpPr>
          <p:spPr bwMode="auto">
            <a:xfrm>
              <a:off x="691" y="1296"/>
              <a:ext cx="1037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45" name="Rectangle 120" descr="Light upward diagonal"/>
            <p:cNvSpPr>
              <a:spLocks noChangeArrowheads="1"/>
            </p:cNvSpPr>
            <p:nvPr/>
          </p:nvSpPr>
          <p:spPr bwMode="auto">
            <a:xfrm>
              <a:off x="3672" y="1296"/>
              <a:ext cx="1128" cy="139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6398" name="Rectangle 121"/>
          <p:cNvSpPr>
            <a:spLocks noChangeArrowheads="1"/>
          </p:cNvSpPr>
          <p:nvPr/>
        </p:nvSpPr>
        <p:spPr bwMode="auto">
          <a:xfrm>
            <a:off x="6284913" y="4762500"/>
            <a:ext cx="1624012" cy="1350963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6399" name="Group 122"/>
          <p:cNvGrpSpPr>
            <a:grpSpLocks/>
          </p:cNvGrpSpPr>
          <p:nvPr/>
        </p:nvGrpSpPr>
        <p:grpSpPr bwMode="auto">
          <a:xfrm>
            <a:off x="5202238" y="4514850"/>
            <a:ext cx="4171950" cy="2038350"/>
            <a:chOff x="432" y="1042"/>
            <a:chExt cx="4995" cy="2089"/>
          </a:xfrm>
        </p:grpSpPr>
        <p:grpSp>
          <p:nvGrpSpPr>
            <p:cNvPr id="16430" name="Group 123"/>
            <p:cNvGrpSpPr>
              <a:grpSpLocks/>
            </p:cNvGrpSpPr>
            <p:nvPr/>
          </p:nvGrpSpPr>
          <p:grpSpPr bwMode="auto">
            <a:xfrm>
              <a:off x="432" y="1152"/>
              <a:ext cx="4752" cy="1872"/>
              <a:chOff x="432" y="1152"/>
              <a:chExt cx="4752" cy="1872"/>
            </a:xfrm>
          </p:grpSpPr>
          <p:sp>
            <p:nvSpPr>
              <p:cNvPr id="16442" name="Line 124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3" name="Line 125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47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31" name="Text Box 126"/>
            <p:cNvSpPr txBox="1">
              <a:spLocks noChangeArrowheads="1"/>
            </p:cNvSpPr>
            <p:nvPr/>
          </p:nvSpPr>
          <p:spPr bwMode="auto">
            <a:xfrm>
              <a:off x="2679" y="1042"/>
              <a:ext cx="29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800" b="0">
                  <a:solidFill>
                    <a:srgbClr val="CC0000"/>
                  </a:solidFill>
                  <a:sym typeface="Symbol" pitchFamily="18" charset="2"/>
                </a:rPr>
                <a:t> </a:t>
              </a:r>
              <a:endParaRPr lang="en-US" altLang="hu-HU" sz="1800" b="0">
                <a:solidFill>
                  <a:srgbClr val="CC0000"/>
                </a:solidFill>
              </a:endParaRPr>
            </a:p>
          </p:txBody>
        </p:sp>
        <p:sp>
          <p:nvSpPr>
            <p:cNvPr id="16432" name="Text Box 127"/>
            <p:cNvSpPr txBox="1">
              <a:spLocks noChangeArrowheads="1"/>
            </p:cNvSpPr>
            <p:nvPr/>
          </p:nvSpPr>
          <p:spPr bwMode="auto">
            <a:xfrm>
              <a:off x="5039" y="2689"/>
              <a:ext cx="3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2000" b="0">
                  <a:sym typeface="Symbol" pitchFamily="18" charset="2"/>
                </a:rPr>
                <a:t></a:t>
              </a:r>
              <a:endParaRPr lang="en-US" altLang="hu-HU" sz="2000" b="0"/>
            </a:p>
          </p:txBody>
        </p:sp>
        <p:grpSp>
          <p:nvGrpSpPr>
            <p:cNvPr id="16433" name="Group 128"/>
            <p:cNvGrpSpPr>
              <a:grpSpLocks/>
            </p:cNvGrpSpPr>
            <p:nvPr/>
          </p:nvGrpSpPr>
          <p:grpSpPr bwMode="auto">
            <a:xfrm>
              <a:off x="1488" y="1196"/>
              <a:ext cx="2523" cy="1935"/>
              <a:chOff x="1488" y="1196"/>
              <a:chExt cx="2523" cy="1935"/>
            </a:xfrm>
          </p:grpSpPr>
          <p:grpSp>
            <p:nvGrpSpPr>
              <p:cNvPr id="16437" name="Group 129"/>
              <p:cNvGrpSpPr>
                <a:grpSpLocks/>
              </p:cNvGrpSpPr>
              <p:nvPr/>
            </p:nvGrpSpPr>
            <p:grpSpPr bwMode="auto">
              <a:xfrm>
                <a:off x="1728" y="1196"/>
                <a:ext cx="1940" cy="1588"/>
                <a:chOff x="1680" y="1292"/>
                <a:chExt cx="1940" cy="1588"/>
              </a:xfrm>
            </p:grpSpPr>
            <p:sp>
              <p:nvSpPr>
                <p:cNvPr id="16440" name="Line 130"/>
                <p:cNvSpPr>
                  <a:spLocks noChangeShapeType="1"/>
                </p:cNvSpPr>
                <p:nvPr/>
              </p:nvSpPr>
              <p:spPr bwMode="auto">
                <a:xfrm>
                  <a:off x="3620" y="1292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1" name="Line 131"/>
                <p:cNvSpPr>
                  <a:spLocks noChangeShapeType="1"/>
                </p:cNvSpPr>
                <p:nvPr/>
              </p:nvSpPr>
              <p:spPr bwMode="auto">
                <a:xfrm>
                  <a:off x="1680" y="1296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38" name="Text Box 132"/>
              <p:cNvSpPr txBox="1">
                <a:spLocks noChangeArrowheads="1"/>
              </p:cNvSpPr>
              <p:nvPr/>
            </p:nvSpPr>
            <p:spPr bwMode="auto">
              <a:xfrm>
                <a:off x="3437" y="2746"/>
                <a:ext cx="574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  <p:sp>
            <p:nvSpPr>
              <p:cNvPr id="16439" name="Text Box 133"/>
              <p:cNvSpPr txBox="1">
                <a:spLocks noChangeArrowheads="1"/>
              </p:cNvSpPr>
              <p:nvPr/>
            </p:nvSpPr>
            <p:spPr bwMode="auto">
              <a:xfrm>
                <a:off x="1488" y="2724"/>
                <a:ext cx="67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2000" b="0">
                    <a:sym typeface="Symbol" pitchFamily="18" charset="2"/>
                  </a:rPr>
                  <a:t>-</a:t>
                </a:r>
                <a:r>
                  <a:rPr lang="en-US" altLang="hu-HU" sz="1800" b="0">
                    <a:sym typeface="Symbol" pitchFamily="18" charset="2"/>
                  </a:rPr>
                  <a:t></a:t>
                </a:r>
                <a:r>
                  <a:rPr lang="en-US" altLang="hu-HU" sz="1600" b="0">
                    <a:sym typeface="Symbol" pitchFamily="18" charset="2"/>
                  </a:rPr>
                  <a:t>/a</a:t>
                </a:r>
                <a:endParaRPr lang="en-US" altLang="hu-HU" sz="1800" b="0"/>
              </a:p>
            </p:txBody>
          </p:sp>
        </p:grpSp>
        <p:grpSp>
          <p:nvGrpSpPr>
            <p:cNvPr id="16434" name="Group 134"/>
            <p:cNvGrpSpPr>
              <a:grpSpLocks/>
            </p:cNvGrpSpPr>
            <p:nvPr/>
          </p:nvGrpSpPr>
          <p:grpSpPr bwMode="auto">
            <a:xfrm>
              <a:off x="1872" y="1144"/>
              <a:ext cx="1632" cy="1544"/>
              <a:chOff x="1872" y="1144"/>
              <a:chExt cx="1632" cy="1544"/>
            </a:xfrm>
          </p:grpSpPr>
          <p:sp>
            <p:nvSpPr>
              <p:cNvPr id="16435" name="Line 135"/>
              <p:cNvSpPr>
                <a:spLocks noChangeShapeType="1"/>
              </p:cNvSpPr>
              <p:nvPr/>
            </p:nvSpPr>
            <p:spPr bwMode="auto">
              <a:xfrm flipV="1">
                <a:off x="2688" y="1144"/>
                <a:ext cx="816" cy="15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136"/>
              <p:cNvSpPr>
                <a:spLocks noChangeShapeType="1"/>
              </p:cNvSpPr>
              <p:nvPr/>
            </p:nvSpPr>
            <p:spPr bwMode="auto">
              <a:xfrm flipH="1" flipV="1">
                <a:off x="1872" y="1176"/>
                <a:ext cx="816" cy="15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400" name="Group 137"/>
          <p:cNvGrpSpPr>
            <a:grpSpLocks/>
          </p:cNvGrpSpPr>
          <p:nvPr/>
        </p:nvGrpSpPr>
        <p:grpSpPr bwMode="auto">
          <a:xfrm>
            <a:off x="5861050" y="4986338"/>
            <a:ext cx="2454275" cy="1138237"/>
            <a:chOff x="1221" y="1525"/>
            <a:chExt cx="2938" cy="1166"/>
          </a:xfrm>
        </p:grpSpPr>
        <p:sp>
          <p:nvSpPr>
            <p:cNvPr id="16428" name="Freeform 138"/>
            <p:cNvSpPr>
              <a:spLocks/>
            </p:cNvSpPr>
            <p:nvPr/>
          </p:nvSpPr>
          <p:spPr bwMode="auto">
            <a:xfrm>
              <a:off x="1221" y="1525"/>
              <a:ext cx="1467" cy="1163"/>
            </a:xfrm>
            <a:custGeom>
              <a:avLst/>
              <a:gdLst>
                <a:gd name="T0" fmla="*/ 1467 w 1467"/>
                <a:gd name="T1" fmla="*/ 1163 h 1163"/>
                <a:gd name="T2" fmla="*/ 1179 w 1467"/>
                <a:gd name="T3" fmla="*/ 635 h 1163"/>
                <a:gd name="T4" fmla="*/ 930 w 1467"/>
                <a:gd name="T5" fmla="*/ 278 h 1163"/>
                <a:gd name="T6" fmla="*/ 777 w 1467"/>
                <a:gd name="T7" fmla="*/ 125 h 1163"/>
                <a:gd name="T8" fmla="*/ 594 w 1467"/>
                <a:gd name="T9" fmla="*/ 20 h 1163"/>
                <a:gd name="T10" fmla="*/ 495 w 1467"/>
                <a:gd name="T11" fmla="*/ 5 h 1163"/>
                <a:gd name="T12" fmla="*/ 363 w 1467"/>
                <a:gd name="T13" fmla="*/ 32 h 1163"/>
                <a:gd name="T14" fmla="*/ 210 w 1467"/>
                <a:gd name="T15" fmla="*/ 122 h 1163"/>
                <a:gd name="T16" fmla="*/ 0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1467" y="1163"/>
                  </a:moveTo>
                  <a:cubicBezTo>
                    <a:pt x="1367" y="972"/>
                    <a:pt x="1268" y="782"/>
                    <a:pt x="1179" y="635"/>
                  </a:cubicBezTo>
                  <a:cubicBezTo>
                    <a:pt x="1090" y="488"/>
                    <a:pt x="997" y="363"/>
                    <a:pt x="930" y="278"/>
                  </a:cubicBezTo>
                  <a:cubicBezTo>
                    <a:pt x="863" y="193"/>
                    <a:pt x="833" y="168"/>
                    <a:pt x="777" y="125"/>
                  </a:cubicBezTo>
                  <a:cubicBezTo>
                    <a:pt x="721" y="82"/>
                    <a:pt x="641" y="40"/>
                    <a:pt x="594" y="20"/>
                  </a:cubicBezTo>
                  <a:cubicBezTo>
                    <a:pt x="547" y="0"/>
                    <a:pt x="533" y="3"/>
                    <a:pt x="495" y="5"/>
                  </a:cubicBezTo>
                  <a:cubicBezTo>
                    <a:pt x="457" y="7"/>
                    <a:pt x="411" y="13"/>
                    <a:pt x="363" y="32"/>
                  </a:cubicBezTo>
                  <a:cubicBezTo>
                    <a:pt x="315" y="51"/>
                    <a:pt x="271" y="70"/>
                    <a:pt x="210" y="122"/>
                  </a:cubicBezTo>
                  <a:cubicBezTo>
                    <a:pt x="149" y="174"/>
                    <a:pt x="35" y="307"/>
                    <a:pt x="0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Freeform 139"/>
            <p:cNvSpPr>
              <a:spLocks/>
            </p:cNvSpPr>
            <p:nvPr/>
          </p:nvSpPr>
          <p:spPr bwMode="auto">
            <a:xfrm>
              <a:off x="2692" y="1528"/>
              <a:ext cx="1467" cy="1163"/>
            </a:xfrm>
            <a:custGeom>
              <a:avLst/>
              <a:gdLst>
                <a:gd name="T0" fmla="*/ 0 w 1467"/>
                <a:gd name="T1" fmla="*/ 1163 h 1163"/>
                <a:gd name="T2" fmla="*/ 288 w 1467"/>
                <a:gd name="T3" fmla="*/ 635 h 1163"/>
                <a:gd name="T4" fmla="*/ 532 w 1467"/>
                <a:gd name="T5" fmla="*/ 276 h 1163"/>
                <a:gd name="T6" fmla="*/ 690 w 1467"/>
                <a:gd name="T7" fmla="*/ 125 h 1163"/>
                <a:gd name="T8" fmla="*/ 873 w 1467"/>
                <a:gd name="T9" fmla="*/ 20 h 1163"/>
                <a:gd name="T10" fmla="*/ 972 w 1467"/>
                <a:gd name="T11" fmla="*/ 5 h 1163"/>
                <a:gd name="T12" fmla="*/ 1104 w 1467"/>
                <a:gd name="T13" fmla="*/ 32 h 1163"/>
                <a:gd name="T14" fmla="*/ 1257 w 1467"/>
                <a:gd name="T15" fmla="*/ 122 h 1163"/>
                <a:gd name="T16" fmla="*/ 1467 w 1467"/>
                <a:gd name="T17" fmla="*/ 344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7" h="1163">
                  <a:moveTo>
                    <a:pt x="0" y="1163"/>
                  </a:moveTo>
                  <a:cubicBezTo>
                    <a:pt x="100" y="972"/>
                    <a:pt x="199" y="783"/>
                    <a:pt x="288" y="635"/>
                  </a:cubicBezTo>
                  <a:cubicBezTo>
                    <a:pt x="377" y="487"/>
                    <a:pt x="465" y="361"/>
                    <a:pt x="532" y="276"/>
                  </a:cubicBezTo>
                  <a:cubicBezTo>
                    <a:pt x="599" y="191"/>
                    <a:pt x="633" y="168"/>
                    <a:pt x="690" y="125"/>
                  </a:cubicBezTo>
                  <a:cubicBezTo>
                    <a:pt x="747" y="82"/>
                    <a:pt x="826" y="40"/>
                    <a:pt x="873" y="20"/>
                  </a:cubicBezTo>
                  <a:cubicBezTo>
                    <a:pt x="920" y="0"/>
                    <a:pt x="934" y="3"/>
                    <a:pt x="972" y="5"/>
                  </a:cubicBezTo>
                  <a:cubicBezTo>
                    <a:pt x="1010" y="7"/>
                    <a:pt x="1056" y="13"/>
                    <a:pt x="1104" y="32"/>
                  </a:cubicBezTo>
                  <a:cubicBezTo>
                    <a:pt x="1152" y="51"/>
                    <a:pt x="1196" y="70"/>
                    <a:pt x="1257" y="122"/>
                  </a:cubicBezTo>
                  <a:cubicBezTo>
                    <a:pt x="1318" y="174"/>
                    <a:pt x="1432" y="307"/>
                    <a:pt x="1467" y="344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01" name="Group 140"/>
          <p:cNvGrpSpPr>
            <a:grpSpLocks/>
          </p:cNvGrpSpPr>
          <p:nvPr/>
        </p:nvGrpSpPr>
        <p:grpSpPr bwMode="auto">
          <a:xfrm>
            <a:off x="5181600" y="4762500"/>
            <a:ext cx="4038600" cy="1790700"/>
            <a:chOff x="407" y="1296"/>
            <a:chExt cx="4835" cy="1835"/>
          </a:xfrm>
        </p:grpSpPr>
        <p:sp>
          <p:nvSpPr>
            <p:cNvPr id="16419" name="Rectangle 141"/>
            <p:cNvSpPr>
              <a:spLocks noChangeArrowheads="1"/>
            </p:cNvSpPr>
            <p:nvPr/>
          </p:nvSpPr>
          <p:spPr bwMode="auto">
            <a:xfrm>
              <a:off x="407" y="2724"/>
              <a:ext cx="8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2000" b="0">
                  <a:sym typeface="Symbol" pitchFamily="18" charset="2"/>
                </a:rPr>
                <a:t>-</a:t>
              </a:r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sp>
          <p:nvSpPr>
            <p:cNvPr id="16420" name="Rectangle 142"/>
            <p:cNvSpPr>
              <a:spLocks noChangeArrowheads="1"/>
            </p:cNvSpPr>
            <p:nvPr/>
          </p:nvSpPr>
          <p:spPr bwMode="auto">
            <a:xfrm>
              <a:off x="4533" y="2742"/>
              <a:ext cx="709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1600" b="0">
                  <a:sym typeface="Symbol" pitchFamily="18" charset="2"/>
                </a:rPr>
                <a:t>2</a:t>
              </a:r>
              <a:r>
                <a:rPr lang="en-US" altLang="hu-HU" sz="1800" b="0">
                  <a:sym typeface="Symbol" pitchFamily="18" charset="2"/>
                </a:rPr>
                <a:t></a:t>
              </a:r>
              <a:r>
                <a:rPr lang="en-US" altLang="hu-HU" sz="1600" b="0">
                  <a:sym typeface="Symbol" pitchFamily="18" charset="2"/>
                </a:rPr>
                <a:t>/a</a:t>
              </a:r>
            </a:p>
          </p:txBody>
        </p:sp>
        <p:grpSp>
          <p:nvGrpSpPr>
            <p:cNvPr id="16421" name="Group 143"/>
            <p:cNvGrpSpPr>
              <a:grpSpLocks/>
            </p:cNvGrpSpPr>
            <p:nvPr/>
          </p:nvGrpSpPr>
          <p:grpSpPr bwMode="auto">
            <a:xfrm>
              <a:off x="624" y="1296"/>
              <a:ext cx="4256" cy="1479"/>
              <a:chOff x="624" y="1296"/>
              <a:chExt cx="4256" cy="1479"/>
            </a:xfrm>
          </p:grpSpPr>
          <p:grpSp>
            <p:nvGrpSpPr>
              <p:cNvPr id="16422" name="Group 144"/>
              <p:cNvGrpSpPr>
                <a:grpSpLocks/>
              </p:cNvGrpSpPr>
              <p:nvPr/>
            </p:nvGrpSpPr>
            <p:grpSpPr bwMode="auto">
              <a:xfrm>
                <a:off x="4736" y="1296"/>
                <a:ext cx="144" cy="1479"/>
                <a:chOff x="4736" y="1296"/>
                <a:chExt cx="144" cy="1479"/>
              </a:xfrm>
            </p:grpSpPr>
            <p:sp>
              <p:nvSpPr>
                <p:cNvPr id="16426" name="Line 145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7" name="Oval 146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16423" name="Group 147"/>
              <p:cNvGrpSpPr>
                <a:grpSpLocks/>
              </p:cNvGrpSpPr>
              <p:nvPr/>
            </p:nvGrpSpPr>
            <p:grpSpPr bwMode="auto">
              <a:xfrm>
                <a:off x="624" y="1296"/>
                <a:ext cx="144" cy="1479"/>
                <a:chOff x="4736" y="1296"/>
                <a:chExt cx="144" cy="1479"/>
              </a:xfrm>
            </p:grpSpPr>
            <p:sp>
              <p:nvSpPr>
                <p:cNvPr id="16424" name="Line 148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5" name="Oval 149"/>
                <p:cNvSpPr>
                  <a:spLocks noChangeArrowheads="1"/>
                </p:cNvSpPr>
                <p:nvPr/>
              </p:nvSpPr>
              <p:spPr bwMode="auto">
                <a:xfrm>
                  <a:off x="4736" y="2631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16402" name="Text Box 150"/>
          <p:cNvSpPr txBox="1">
            <a:spLocks noChangeArrowheads="1"/>
          </p:cNvSpPr>
          <p:nvPr/>
        </p:nvSpPr>
        <p:spPr bwMode="auto">
          <a:xfrm>
            <a:off x="6557963" y="4089400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altLang="hu-HU"/>
              <a:t>első </a:t>
            </a:r>
            <a:br>
              <a:rPr lang="en-US" altLang="hu-HU"/>
            </a:br>
            <a:r>
              <a:rPr lang="hu-HU" altLang="hu-HU"/>
              <a:t>Brillouin-zóna</a:t>
            </a:r>
            <a:endParaRPr lang="en-US" altLang="hu-HU"/>
          </a:p>
        </p:txBody>
      </p:sp>
      <p:grpSp>
        <p:nvGrpSpPr>
          <p:cNvPr id="16403" name="Group 151"/>
          <p:cNvGrpSpPr>
            <a:grpSpLocks/>
          </p:cNvGrpSpPr>
          <p:nvPr/>
        </p:nvGrpSpPr>
        <p:grpSpPr bwMode="auto">
          <a:xfrm>
            <a:off x="5241925" y="4089400"/>
            <a:ext cx="3851275" cy="457200"/>
            <a:chOff x="480" y="915"/>
            <a:chExt cx="4611" cy="468"/>
          </a:xfrm>
        </p:grpSpPr>
        <p:sp>
          <p:nvSpPr>
            <p:cNvPr id="16417" name="Text Box 152"/>
            <p:cNvSpPr txBox="1">
              <a:spLocks noChangeArrowheads="1"/>
            </p:cNvSpPr>
            <p:nvPr/>
          </p:nvSpPr>
          <p:spPr bwMode="auto">
            <a:xfrm>
              <a:off x="365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hu-HU" altLang="hu-HU"/>
                <a:t>második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  <p:sp>
          <p:nvSpPr>
            <p:cNvPr id="16418" name="Text Box 153"/>
            <p:cNvSpPr txBox="1">
              <a:spLocks noChangeArrowheads="1"/>
            </p:cNvSpPr>
            <p:nvPr/>
          </p:nvSpPr>
          <p:spPr bwMode="auto">
            <a:xfrm>
              <a:off x="480" y="915"/>
              <a:ext cx="144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hu-HU"/>
                <a:t>m</a:t>
              </a:r>
              <a:r>
                <a:rPr lang="hu-HU" altLang="hu-HU"/>
                <a:t>á</a:t>
              </a:r>
              <a:r>
                <a:rPr lang="en-US" altLang="hu-HU"/>
                <a:t>sodik</a:t>
              </a:r>
              <a:r>
                <a:rPr lang="hu-HU" altLang="hu-HU"/>
                <a:t> </a:t>
              </a:r>
            </a:p>
            <a:p>
              <a:pPr algn="ctr"/>
              <a:r>
                <a:rPr lang="hu-HU" altLang="hu-HU"/>
                <a:t>Brillouin-zóna</a:t>
              </a:r>
              <a:endParaRPr lang="en-US" altLang="hu-HU"/>
            </a:p>
          </p:txBody>
        </p:sp>
      </p:grpSp>
      <p:grpSp>
        <p:nvGrpSpPr>
          <p:cNvPr id="16404" name="Group 154"/>
          <p:cNvGrpSpPr>
            <a:grpSpLocks/>
          </p:cNvGrpSpPr>
          <p:nvPr/>
        </p:nvGrpSpPr>
        <p:grpSpPr bwMode="auto">
          <a:xfrm>
            <a:off x="6524625" y="5043488"/>
            <a:ext cx="1957388" cy="1462087"/>
            <a:chOff x="2016" y="1584"/>
            <a:chExt cx="2343" cy="1498"/>
          </a:xfrm>
        </p:grpSpPr>
        <p:grpSp>
          <p:nvGrpSpPr>
            <p:cNvPr id="16409" name="Group 155"/>
            <p:cNvGrpSpPr>
              <a:grpSpLocks/>
            </p:cNvGrpSpPr>
            <p:nvPr/>
          </p:nvGrpSpPr>
          <p:grpSpPr bwMode="auto">
            <a:xfrm>
              <a:off x="2016" y="1584"/>
              <a:ext cx="2343" cy="1498"/>
              <a:chOff x="2016" y="1584"/>
              <a:chExt cx="2343" cy="1498"/>
            </a:xfrm>
          </p:grpSpPr>
          <p:sp>
            <p:nvSpPr>
              <p:cNvPr id="16412" name="Line 156"/>
              <p:cNvSpPr>
                <a:spLocks noChangeShapeType="1"/>
              </p:cNvSpPr>
              <p:nvPr/>
            </p:nvSpPr>
            <p:spPr bwMode="auto">
              <a:xfrm>
                <a:off x="4045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13" name="Group 157"/>
              <p:cNvGrpSpPr>
                <a:grpSpLocks/>
              </p:cNvGrpSpPr>
              <p:nvPr/>
            </p:nvGrpSpPr>
            <p:grpSpPr bwMode="auto">
              <a:xfrm>
                <a:off x="2016" y="1584"/>
                <a:ext cx="403" cy="1482"/>
                <a:chOff x="2936" y="1584"/>
                <a:chExt cx="403" cy="1482"/>
              </a:xfrm>
            </p:grpSpPr>
            <p:sp>
              <p:nvSpPr>
                <p:cNvPr id="16415" name="Line 158"/>
                <p:cNvSpPr>
                  <a:spLocks noChangeShapeType="1"/>
                </p:cNvSpPr>
                <p:nvPr/>
              </p:nvSpPr>
              <p:spPr bwMode="auto">
                <a:xfrm>
                  <a:off x="3024" y="158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6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2936" y="2690"/>
                  <a:ext cx="403" cy="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/>
                    <a:t>A</a:t>
                  </a:r>
                </a:p>
              </p:txBody>
            </p:sp>
          </p:grpSp>
          <p:sp>
            <p:nvSpPr>
              <p:cNvPr id="16414" name="Text Box 160"/>
              <p:cNvSpPr txBox="1">
                <a:spLocks noChangeArrowheads="1"/>
              </p:cNvSpPr>
              <p:nvPr/>
            </p:nvSpPr>
            <p:spPr bwMode="auto">
              <a:xfrm>
                <a:off x="3956" y="2706"/>
                <a:ext cx="403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hu-HU" sz="1800" b="0"/>
                  <a:t>B</a:t>
                </a:r>
              </a:p>
            </p:txBody>
          </p:sp>
        </p:grpSp>
        <p:sp>
          <p:nvSpPr>
            <p:cNvPr id="16410" name="Oval 161"/>
            <p:cNvSpPr>
              <a:spLocks noChangeArrowheads="1"/>
            </p:cNvSpPr>
            <p:nvPr/>
          </p:nvSpPr>
          <p:spPr bwMode="auto">
            <a:xfrm>
              <a:off x="2079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11" name="Oval 162"/>
            <p:cNvSpPr>
              <a:spLocks noChangeArrowheads="1"/>
            </p:cNvSpPr>
            <p:nvPr/>
          </p:nvSpPr>
          <p:spPr bwMode="auto">
            <a:xfrm>
              <a:off x="4020" y="17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6405" name="Rectangle 163"/>
          <p:cNvSpPr>
            <a:spLocks noChangeArrowheads="1"/>
          </p:cNvSpPr>
          <p:nvPr/>
        </p:nvSpPr>
        <p:spPr bwMode="auto">
          <a:xfrm>
            <a:off x="0" y="47244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</a:t>
            </a:r>
            <a:r>
              <a:rPr lang="en-US" altLang="hu-HU"/>
              <a:t>line</a:t>
            </a:r>
            <a:r>
              <a:rPr lang="hu-HU" altLang="hu-HU"/>
              <a:t>á</a:t>
            </a:r>
            <a:r>
              <a:rPr lang="en-US" altLang="hu-HU"/>
              <a:t>risan indul</a:t>
            </a:r>
            <a:r>
              <a:rPr lang="hu-HU" altLang="hu-HU"/>
              <a:t>, meredekség:                   (folytonos közeg:            )</a:t>
            </a:r>
            <a:endParaRPr lang="en-US" altLang="hu-HU"/>
          </a:p>
        </p:txBody>
      </p:sp>
      <p:sp>
        <p:nvSpPr>
          <p:cNvPr id="16406" name="Rectangle 164"/>
          <p:cNvSpPr>
            <a:spLocks noChangeArrowheads="1"/>
          </p:cNvSpPr>
          <p:nvPr/>
        </p:nvSpPr>
        <p:spPr bwMode="auto">
          <a:xfrm>
            <a:off x="0" y="5181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- a </a:t>
            </a:r>
            <a:r>
              <a:rPr lang="hu-HU" altLang="hu-HU">
                <a:solidFill>
                  <a:srgbClr val="CC0000"/>
                </a:solidFill>
              </a:rPr>
              <a:t>-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&lt; q &lt; </a:t>
            </a:r>
            <a:r>
              <a:rPr lang="en-US" altLang="hu-HU" sz="14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altLang="hu-HU">
                <a:solidFill>
                  <a:srgbClr val="CC0000"/>
                </a:solidFill>
              </a:rPr>
              <a:t>/</a:t>
            </a:r>
            <a:r>
              <a:rPr lang="hu-HU" altLang="hu-HU">
                <a:solidFill>
                  <a:srgbClr val="CC0000"/>
                </a:solidFill>
              </a:rPr>
              <a:t>a</a:t>
            </a:r>
            <a:r>
              <a:rPr lang="en-US" altLang="hu-HU">
                <a:solidFill>
                  <a:srgbClr val="CC0000"/>
                </a:solidFill>
              </a:rPr>
              <a:t> </a:t>
            </a:r>
            <a:r>
              <a:rPr lang="en-US" altLang="hu-HU"/>
              <a:t>intervallum hordo</a:t>
            </a:r>
            <a:r>
              <a:rPr lang="hu-HU" altLang="hu-HU"/>
              <a:t>z minden információt 	</a:t>
            </a:r>
            <a:endParaRPr lang="en-US" altLang="hu-HU"/>
          </a:p>
        </p:txBody>
      </p:sp>
      <p:sp>
        <p:nvSpPr>
          <p:cNvPr id="16407" name="Text Box 165"/>
          <p:cNvSpPr txBox="1">
            <a:spLocks noChangeArrowheads="1"/>
          </p:cNvSpPr>
          <p:nvPr/>
        </p:nvSpPr>
        <p:spPr bwMode="auto">
          <a:xfrm>
            <a:off x="8912225" y="5754688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600" b="0">
                <a:solidFill>
                  <a:srgbClr val="CC0000"/>
                </a:solidFill>
                <a:sym typeface="Symbol" pitchFamily="18" charset="2"/>
              </a:rPr>
              <a:t>q</a:t>
            </a:r>
            <a:endParaRPr lang="en-US" altLang="hu-HU" sz="1600" b="0">
              <a:solidFill>
                <a:srgbClr val="CC0000"/>
              </a:solidFill>
            </a:endParaRPr>
          </a:p>
        </p:txBody>
      </p:sp>
      <p:sp>
        <p:nvSpPr>
          <p:cNvPr id="16408" name="Text Box 166"/>
          <p:cNvSpPr txBox="1">
            <a:spLocks noChangeArrowheads="1"/>
          </p:cNvSpPr>
          <p:nvPr/>
        </p:nvSpPr>
        <p:spPr bwMode="auto">
          <a:xfrm>
            <a:off x="6745288" y="439420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 sz="1800" b="0">
                <a:solidFill>
                  <a:srgbClr val="CC0000"/>
                </a:solidFill>
                <a:sym typeface="Symbol" pitchFamily="18" charset="2"/>
              </a:rPr>
              <a:t></a:t>
            </a:r>
            <a:endParaRPr lang="en-US" altLang="hu-HU" sz="1800" b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3" name="Group 3"/>
          <p:cNvGrpSpPr>
            <a:grpSpLocks/>
          </p:cNvGrpSpPr>
          <p:nvPr/>
        </p:nvGrpSpPr>
        <p:grpSpPr bwMode="auto">
          <a:xfrm>
            <a:off x="1143000" y="2736850"/>
            <a:ext cx="6743700" cy="3230563"/>
            <a:chOff x="672" y="1316"/>
            <a:chExt cx="4248" cy="2035"/>
          </a:xfrm>
        </p:grpSpPr>
        <p:sp>
          <p:nvSpPr>
            <p:cNvPr id="18711" name="Line 4"/>
            <p:cNvSpPr>
              <a:spLocks noChangeShapeType="1"/>
            </p:cNvSpPr>
            <p:nvPr/>
          </p:nvSpPr>
          <p:spPr bwMode="auto">
            <a:xfrm>
              <a:off x="816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Line 5"/>
            <p:cNvSpPr>
              <a:spLocks noChangeShapeType="1"/>
            </p:cNvSpPr>
            <p:nvPr/>
          </p:nvSpPr>
          <p:spPr bwMode="auto">
            <a:xfrm>
              <a:off x="1224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Line 6"/>
            <p:cNvSpPr>
              <a:spLocks noChangeShapeType="1"/>
            </p:cNvSpPr>
            <p:nvPr/>
          </p:nvSpPr>
          <p:spPr bwMode="auto">
            <a:xfrm>
              <a:off x="1592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Line 7"/>
            <p:cNvSpPr>
              <a:spLocks noChangeShapeType="1"/>
            </p:cNvSpPr>
            <p:nvPr/>
          </p:nvSpPr>
          <p:spPr bwMode="auto">
            <a:xfrm>
              <a:off x="1984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" name="Line 8"/>
            <p:cNvSpPr>
              <a:spLocks noChangeShapeType="1"/>
            </p:cNvSpPr>
            <p:nvPr/>
          </p:nvSpPr>
          <p:spPr bwMode="auto">
            <a:xfrm>
              <a:off x="2376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Line 9"/>
            <p:cNvSpPr>
              <a:spLocks noChangeShapeType="1"/>
            </p:cNvSpPr>
            <p:nvPr/>
          </p:nvSpPr>
          <p:spPr bwMode="auto">
            <a:xfrm>
              <a:off x="2768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" name="Line 10"/>
            <p:cNvSpPr>
              <a:spLocks noChangeShapeType="1"/>
            </p:cNvSpPr>
            <p:nvPr/>
          </p:nvSpPr>
          <p:spPr bwMode="auto">
            <a:xfrm>
              <a:off x="3144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" name="Line 11"/>
            <p:cNvSpPr>
              <a:spLocks noChangeShapeType="1"/>
            </p:cNvSpPr>
            <p:nvPr/>
          </p:nvSpPr>
          <p:spPr bwMode="auto">
            <a:xfrm>
              <a:off x="3552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" name="Line 12"/>
            <p:cNvSpPr>
              <a:spLocks noChangeShapeType="1"/>
            </p:cNvSpPr>
            <p:nvPr/>
          </p:nvSpPr>
          <p:spPr bwMode="auto">
            <a:xfrm>
              <a:off x="3928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" name="Line 13"/>
            <p:cNvSpPr>
              <a:spLocks noChangeShapeType="1"/>
            </p:cNvSpPr>
            <p:nvPr/>
          </p:nvSpPr>
          <p:spPr bwMode="auto">
            <a:xfrm>
              <a:off x="4328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" name="Line 14"/>
            <p:cNvSpPr>
              <a:spLocks noChangeShapeType="1"/>
            </p:cNvSpPr>
            <p:nvPr/>
          </p:nvSpPr>
          <p:spPr bwMode="auto">
            <a:xfrm>
              <a:off x="4720" y="1316"/>
              <a:ext cx="0" cy="17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" name="Text Box 15"/>
            <p:cNvSpPr txBox="1">
              <a:spLocks noChangeArrowheads="1"/>
            </p:cNvSpPr>
            <p:nvPr/>
          </p:nvSpPr>
          <p:spPr bwMode="auto">
            <a:xfrm>
              <a:off x="2688" y="312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</a:t>
              </a:r>
            </a:p>
          </p:txBody>
        </p:sp>
        <p:sp>
          <p:nvSpPr>
            <p:cNvPr id="18723" name="Text Box 16"/>
            <p:cNvSpPr txBox="1">
              <a:spLocks noChangeArrowheads="1"/>
            </p:cNvSpPr>
            <p:nvPr/>
          </p:nvSpPr>
          <p:spPr bwMode="auto">
            <a:xfrm>
              <a:off x="3000" y="312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n+1</a:t>
              </a:r>
            </a:p>
          </p:txBody>
        </p:sp>
        <p:sp>
          <p:nvSpPr>
            <p:cNvPr id="18724" name="Text Box 17"/>
            <p:cNvSpPr txBox="1">
              <a:spLocks noChangeArrowheads="1"/>
            </p:cNvSpPr>
            <p:nvPr/>
          </p:nvSpPr>
          <p:spPr bwMode="auto">
            <a:xfrm>
              <a:off x="3384" y="312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n+2</a:t>
              </a:r>
            </a:p>
          </p:txBody>
        </p:sp>
        <p:sp>
          <p:nvSpPr>
            <p:cNvPr id="18725" name="Text Box 18"/>
            <p:cNvSpPr txBox="1">
              <a:spLocks noChangeArrowheads="1"/>
            </p:cNvSpPr>
            <p:nvPr/>
          </p:nvSpPr>
          <p:spPr bwMode="auto">
            <a:xfrm>
              <a:off x="3792" y="312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n+3</a:t>
              </a:r>
            </a:p>
          </p:txBody>
        </p:sp>
        <p:sp>
          <p:nvSpPr>
            <p:cNvPr id="18726" name="Text Box 19"/>
            <p:cNvSpPr txBox="1">
              <a:spLocks noChangeArrowheads="1"/>
            </p:cNvSpPr>
            <p:nvPr/>
          </p:nvSpPr>
          <p:spPr bwMode="auto">
            <a:xfrm>
              <a:off x="4128" y="312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n+4</a:t>
              </a:r>
            </a:p>
          </p:txBody>
        </p:sp>
        <p:sp>
          <p:nvSpPr>
            <p:cNvPr id="18727" name="Text Box 20"/>
            <p:cNvSpPr txBox="1">
              <a:spLocks noChangeArrowheads="1"/>
            </p:cNvSpPr>
            <p:nvPr/>
          </p:nvSpPr>
          <p:spPr bwMode="auto">
            <a:xfrm>
              <a:off x="4560" y="312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n+5</a:t>
              </a:r>
            </a:p>
          </p:txBody>
        </p:sp>
        <p:sp>
          <p:nvSpPr>
            <p:cNvPr id="18728" name="Text Box 21"/>
            <p:cNvSpPr txBox="1">
              <a:spLocks noChangeArrowheads="1"/>
            </p:cNvSpPr>
            <p:nvPr/>
          </p:nvSpPr>
          <p:spPr bwMode="auto">
            <a:xfrm>
              <a:off x="2208" y="312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n-1</a:t>
              </a:r>
            </a:p>
          </p:txBody>
        </p:sp>
        <p:sp>
          <p:nvSpPr>
            <p:cNvPr id="18729" name="Text Box 22"/>
            <p:cNvSpPr txBox="1">
              <a:spLocks noChangeArrowheads="1"/>
            </p:cNvSpPr>
            <p:nvPr/>
          </p:nvSpPr>
          <p:spPr bwMode="auto">
            <a:xfrm>
              <a:off x="1872" y="312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n-2</a:t>
              </a:r>
            </a:p>
          </p:txBody>
        </p:sp>
        <p:sp>
          <p:nvSpPr>
            <p:cNvPr id="18730" name="Text Box 23"/>
            <p:cNvSpPr txBox="1">
              <a:spLocks noChangeArrowheads="1"/>
            </p:cNvSpPr>
            <p:nvPr/>
          </p:nvSpPr>
          <p:spPr bwMode="auto">
            <a:xfrm>
              <a:off x="1440" y="312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n-3</a:t>
              </a:r>
            </a:p>
          </p:txBody>
        </p:sp>
        <p:sp>
          <p:nvSpPr>
            <p:cNvPr id="18731" name="Text Box 24"/>
            <p:cNvSpPr txBox="1">
              <a:spLocks noChangeArrowheads="1"/>
            </p:cNvSpPr>
            <p:nvPr/>
          </p:nvSpPr>
          <p:spPr bwMode="auto">
            <a:xfrm>
              <a:off x="1104" y="312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n-4</a:t>
              </a:r>
            </a:p>
          </p:txBody>
        </p:sp>
        <p:sp>
          <p:nvSpPr>
            <p:cNvPr id="18732" name="Text Box 25"/>
            <p:cNvSpPr txBox="1">
              <a:spLocks noChangeArrowheads="1"/>
            </p:cNvSpPr>
            <p:nvPr/>
          </p:nvSpPr>
          <p:spPr bwMode="auto">
            <a:xfrm>
              <a:off x="672" y="312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hu-HU" sz="1800" b="0"/>
                <a:t>n-5</a:t>
              </a:r>
            </a:p>
          </p:txBody>
        </p:sp>
      </p:grpSp>
      <p:sp>
        <p:nvSpPr>
          <p:cNvPr id="18435" name="Rectangle 5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altLang="hu-HU" sz="1600" u="sng">
                <a:solidFill>
                  <a:schemeClr val="tx1"/>
                </a:solidFill>
                <a:effectLst/>
              </a:rPr>
              <a:t>A hullámszám egyértelműsége</a:t>
            </a:r>
            <a:endParaRPr lang="en-US" altLang="hu-HU" sz="1600" u="sng">
              <a:solidFill>
                <a:schemeClr val="tx1"/>
              </a:solidFill>
              <a:effectLst/>
            </a:endParaRPr>
          </a:p>
        </p:txBody>
      </p:sp>
      <p:sp>
        <p:nvSpPr>
          <p:cNvPr id="18436" name="Text Box 282"/>
          <p:cNvSpPr txBox="1">
            <a:spLocks noChangeArrowheads="1"/>
          </p:cNvSpPr>
          <p:nvPr/>
        </p:nvSpPr>
        <p:spPr bwMode="auto">
          <a:xfrm>
            <a:off x="3455988" y="2419350"/>
            <a:ext cx="4302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u="sng"/>
              <a:t>     </a:t>
            </a:r>
          </a:p>
        </p:txBody>
      </p:sp>
      <p:sp>
        <p:nvSpPr>
          <p:cNvPr id="18437" name="Text Box 283"/>
          <p:cNvSpPr txBox="1">
            <a:spLocks noChangeArrowheads="1"/>
          </p:cNvSpPr>
          <p:nvPr/>
        </p:nvSpPr>
        <p:spPr bwMode="auto">
          <a:xfrm>
            <a:off x="381000" y="2428875"/>
            <a:ext cx="430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u="sng"/>
              <a:t>     </a:t>
            </a:r>
          </a:p>
        </p:txBody>
      </p:sp>
      <p:sp>
        <p:nvSpPr>
          <p:cNvPr id="18438" name="Text Box 284"/>
          <p:cNvSpPr txBox="1">
            <a:spLocks noChangeArrowheads="1"/>
          </p:cNvSpPr>
          <p:nvPr/>
        </p:nvSpPr>
        <p:spPr bwMode="auto">
          <a:xfrm>
            <a:off x="1143000" y="2362200"/>
            <a:ext cx="430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u="sng"/>
              <a:t>     </a:t>
            </a:r>
          </a:p>
        </p:txBody>
      </p:sp>
      <p:sp>
        <p:nvSpPr>
          <p:cNvPr id="18439" name="Text Box 285"/>
          <p:cNvSpPr txBox="1">
            <a:spLocks noChangeArrowheads="1"/>
          </p:cNvSpPr>
          <p:nvPr/>
        </p:nvSpPr>
        <p:spPr bwMode="auto">
          <a:xfrm>
            <a:off x="2617788" y="2362200"/>
            <a:ext cx="4302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u="sng"/>
              <a:t>     </a:t>
            </a:r>
          </a:p>
        </p:txBody>
      </p:sp>
      <p:sp>
        <p:nvSpPr>
          <p:cNvPr id="18440" name="Text Box 286"/>
          <p:cNvSpPr txBox="1">
            <a:spLocks noChangeArrowheads="1"/>
          </p:cNvSpPr>
          <p:nvPr/>
        </p:nvSpPr>
        <p:spPr bwMode="auto">
          <a:xfrm>
            <a:off x="3760788" y="2362200"/>
            <a:ext cx="3667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i="1"/>
              <a:t> </a:t>
            </a:r>
            <a:r>
              <a:rPr lang="hu-HU" altLang="hu-HU" b="0" i="1"/>
              <a:t>q</a:t>
            </a:r>
            <a:r>
              <a:rPr lang="hu-HU" altLang="hu-HU" sz="1400" b="0" u="sng"/>
              <a:t> </a:t>
            </a:r>
          </a:p>
        </p:txBody>
      </p:sp>
      <p:sp>
        <p:nvSpPr>
          <p:cNvPr id="18441" name="Text Box 287"/>
          <p:cNvSpPr txBox="1">
            <a:spLocks noChangeArrowheads="1"/>
          </p:cNvSpPr>
          <p:nvPr/>
        </p:nvSpPr>
        <p:spPr bwMode="auto">
          <a:xfrm>
            <a:off x="2139950" y="911225"/>
            <a:ext cx="355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400" b="0" i="1">
                <a:sym typeface="Symbol" pitchFamily="18" charset="2"/>
              </a:rPr>
              <a:t></a:t>
            </a:r>
            <a:r>
              <a:rPr lang="hu-HU" altLang="hu-HU" sz="1400" b="0" u="sng"/>
              <a:t> </a:t>
            </a:r>
          </a:p>
        </p:txBody>
      </p:sp>
      <p:grpSp>
        <p:nvGrpSpPr>
          <p:cNvPr id="307493" name="Group 293"/>
          <p:cNvGrpSpPr>
            <a:grpSpLocks/>
          </p:cNvGrpSpPr>
          <p:nvPr/>
        </p:nvGrpSpPr>
        <p:grpSpPr bwMode="auto">
          <a:xfrm>
            <a:off x="1371600" y="1633538"/>
            <a:ext cx="6191250" cy="3435350"/>
            <a:chOff x="864" y="1029"/>
            <a:chExt cx="3900" cy="2164"/>
          </a:xfrm>
        </p:grpSpPr>
        <p:grpSp>
          <p:nvGrpSpPr>
            <p:cNvPr id="18705" name="Group 27"/>
            <p:cNvGrpSpPr>
              <a:grpSpLocks/>
            </p:cNvGrpSpPr>
            <p:nvPr/>
          </p:nvGrpSpPr>
          <p:grpSpPr bwMode="auto">
            <a:xfrm>
              <a:off x="864" y="1029"/>
              <a:ext cx="3900" cy="2164"/>
              <a:chOff x="864" y="1029"/>
              <a:chExt cx="3900" cy="2164"/>
            </a:xfrm>
          </p:grpSpPr>
          <p:sp>
            <p:nvSpPr>
              <p:cNvPr id="18707" name="Freeform 28"/>
              <p:cNvSpPr>
                <a:spLocks/>
              </p:cNvSpPr>
              <p:nvPr/>
            </p:nvSpPr>
            <p:spPr bwMode="auto">
              <a:xfrm>
                <a:off x="864" y="1859"/>
                <a:ext cx="3900" cy="1334"/>
              </a:xfrm>
              <a:custGeom>
                <a:avLst/>
                <a:gdLst>
                  <a:gd name="T0" fmla="*/ 0 w 3900"/>
                  <a:gd name="T1" fmla="*/ 661 h 1334"/>
                  <a:gd name="T2" fmla="*/ 114 w 3900"/>
                  <a:gd name="T3" fmla="*/ 1033 h 1334"/>
                  <a:gd name="T4" fmla="*/ 186 w 3900"/>
                  <a:gd name="T5" fmla="*/ 1231 h 1334"/>
                  <a:gd name="T6" fmla="*/ 258 w 3900"/>
                  <a:gd name="T7" fmla="*/ 1297 h 1334"/>
                  <a:gd name="T8" fmla="*/ 348 w 3900"/>
                  <a:gd name="T9" fmla="*/ 1273 h 1334"/>
                  <a:gd name="T10" fmla="*/ 486 w 3900"/>
                  <a:gd name="T11" fmla="*/ 931 h 1334"/>
                  <a:gd name="T12" fmla="*/ 591 w 3900"/>
                  <a:gd name="T13" fmla="*/ 565 h 1334"/>
                  <a:gd name="T14" fmla="*/ 660 w 3900"/>
                  <a:gd name="T15" fmla="*/ 313 h 1334"/>
                  <a:gd name="T16" fmla="*/ 759 w 3900"/>
                  <a:gd name="T17" fmla="*/ 88 h 1334"/>
                  <a:gd name="T18" fmla="*/ 870 w 3900"/>
                  <a:gd name="T19" fmla="*/ 25 h 1334"/>
                  <a:gd name="T20" fmla="*/ 984 w 3900"/>
                  <a:gd name="T21" fmla="*/ 223 h 1334"/>
                  <a:gd name="T22" fmla="*/ 1056 w 3900"/>
                  <a:gd name="T23" fmla="*/ 457 h 1334"/>
                  <a:gd name="T24" fmla="*/ 1170 w 3900"/>
                  <a:gd name="T25" fmla="*/ 853 h 1334"/>
                  <a:gd name="T26" fmla="*/ 1260 w 3900"/>
                  <a:gd name="T27" fmla="*/ 1129 h 1334"/>
                  <a:gd name="T28" fmla="*/ 1338 w 3900"/>
                  <a:gd name="T29" fmla="*/ 1285 h 1334"/>
                  <a:gd name="T30" fmla="*/ 1434 w 3900"/>
                  <a:gd name="T31" fmla="*/ 1297 h 1334"/>
                  <a:gd name="T32" fmla="*/ 1536 w 3900"/>
                  <a:gd name="T33" fmla="*/ 1105 h 1334"/>
                  <a:gd name="T34" fmla="*/ 1614 w 3900"/>
                  <a:gd name="T35" fmla="*/ 865 h 1334"/>
                  <a:gd name="T36" fmla="*/ 1692 w 3900"/>
                  <a:gd name="T37" fmla="*/ 583 h 1334"/>
                  <a:gd name="T38" fmla="*/ 1803 w 3900"/>
                  <a:gd name="T39" fmla="*/ 229 h 1334"/>
                  <a:gd name="T40" fmla="*/ 1926 w 3900"/>
                  <a:gd name="T41" fmla="*/ 31 h 1334"/>
                  <a:gd name="T42" fmla="*/ 2025 w 3900"/>
                  <a:gd name="T43" fmla="*/ 88 h 1334"/>
                  <a:gd name="T44" fmla="*/ 2100 w 3900"/>
                  <a:gd name="T45" fmla="*/ 244 h 1334"/>
                  <a:gd name="T46" fmla="*/ 2190 w 3900"/>
                  <a:gd name="T47" fmla="*/ 529 h 1334"/>
                  <a:gd name="T48" fmla="*/ 2250 w 3900"/>
                  <a:gd name="T49" fmla="*/ 730 h 1334"/>
                  <a:gd name="T50" fmla="*/ 2373 w 3900"/>
                  <a:gd name="T51" fmla="*/ 1141 h 1334"/>
                  <a:gd name="T52" fmla="*/ 2463 w 3900"/>
                  <a:gd name="T53" fmla="*/ 1288 h 1334"/>
                  <a:gd name="T54" fmla="*/ 2565 w 3900"/>
                  <a:gd name="T55" fmla="*/ 1276 h 1334"/>
                  <a:gd name="T56" fmla="*/ 2685 w 3900"/>
                  <a:gd name="T57" fmla="*/ 1015 h 1334"/>
                  <a:gd name="T58" fmla="*/ 2826 w 3900"/>
                  <a:gd name="T59" fmla="*/ 511 h 1334"/>
                  <a:gd name="T60" fmla="*/ 2940 w 3900"/>
                  <a:gd name="T61" fmla="*/ 172 h 1334"/>
                  <a:gd name="T62" fmla="*/ 3024 w 3900"/>
                  <a:gd name="T63" fmla="*/ 46 h 1334"/>
                  <a:gd name="T64" fmla="*/ 3108 w 3900"/>
                  <a:gd name="T65" fmla="*/ 25 h 1334"/>
                  <a:gd name="T66" fmla="*/ 3198 w 3900"/>
                  <a:gd name="T67" fmla="*/ 199 h 1334"/>
                  <a:gd name="T68" fmla="*/ 3306 w 3900"/>
                  <a:gd name="T69" fmla="*/ 559 h 1334"/>
                  <a:gd name="T70" fmla="*/ 3420 w 3900"/>
                  <a:gd name="T71" fmla="*/ 931 h 1334"/>
                  <a:gd name="T72" fmla="*/ 3480 w 3900"/>
                  <a:gd name="T73" fmla="*/ 1129 h 1334"/>
                  <a:gd name="T74" fmla="*/ 3576 w 3900"/>
                  <a:gd name="T75" fmla="*/ 1291 h 1334"/>
                  <a:gd name="T76" fmla="*/ 3678 w 3900"/>
                  <a:gd name="T77" fmla="*/ 1279 h 1334"/>
                  <a:gd name="T78" fmla="*/ 3765 w 3900"/>
                  <a:gd name="T79" fmla="*/ 1111 h 1334"/>
                  <a:gd name="T80" fmla="*/ 3852 w 3900"/>
                  <a:gd name="T81" fmla="*/ 811 h 1334"/>
                  <a:gd name="T82" fmla="*/ 3900 w 3900"/>
                  <a:gd name="T83" fmla="*/ 646 h 13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00" h="1334">
                    <a:moveTo>
                      <a:pt x="0" y="661"/>
                    </a:moveTo>
                    <a:cubicBezTo>
                      <a:pt x="41" y="799"/>
                      <a:pt x="83" y="938"/>
                      <a:pt x="114" y="1033"/>
                    </a:cubicBezTo>
                    <a:cubicBezTo>
                      <a:pt x="145" y="1128"/>
                      <a:pt x="162" y="1187"/>
                      <a:pt x="186" y="1231"/>
                    </a:cubicBezTo>
                    <a:cubicBezTo>
                      <a:pt x="210" y="1275"/>
                      <a:pt x="231" y="1290"/>
                      <a:pt x="258" y="1297"/>
                    </a:cubicBezTo>
                    <a:cubicBezTo>
                      <a:pt x="285" y="1304"/>
                      <a:pt x="310" y="1334"/>
                      <a:pt x="348" y="1273"/>
                    </a:cubicBezTo>
                    <a:cubicBezTo>
                      <a:pt x="386" y="1212"/>
                      <a:pt x="446" y="1049"/>
                      <a:pt x="486" y="931"/>
                    </a:cubicBezTo>
                    <a:cubicBezTo>
                      <a:pt x="526" y="813"/>
                      <a:pt x="562" y="668"/>
                      <a:pt x="591" y="565"/>
                    </a:cubicBezTo>
                    <a:cubicBezTo>
                      <a:pt x="620" y="462"/>
                      <a:pt x="632" y="393"/>
                      <a:pt x="660" y="313"/>
                    </a:cubicBezTo>
                    <a:cubicBezTo>
                      <a:pt x="688" y="233"/>
                      <a:pt x="724" y="136"/>
                      <a:pt x="759" y="88"/>
                    </a:cubicBezTo>
                    <a:cubicBezTo>
                      <a:pt x="794" y="40"/>
                      <a:pt x="832" y="2"/>
                      <a:pt x="870" y="25"/>
                    </a:cubicBezTo>
                    <a:cubicBezTo>
                      <a:pt x="908" y="48"/>
                      <a:pt x="953" y="151"/>
                      <a:pt x="984" y="223"/>
                    </a:cubicBezTo>
                    <a:cubicBezTo>
                      <a:pt x="1015" y="295"/>
                      <a:pt x="1025" y="352"/>
                      <a:pt x="1056" y="457"/>
                    </a:cubicBezTo>
                    <a:cubicBezTo>
                      <a:pt x="1087" y="562"/>
                      <a:pt x="1136" y="741"/>
                      <a:pt x="1170" y="853"/>
                    </a:cubicBezTo>
                    <a:cubicBezTo>
                      <a:pt x="1204" y="965"/>
                      <a:pt x="1232" y="1057"/>
                      <a:pt x="1260" y="1129"/>
                    </a:cubicBezTo>
                    <a:cubicBezTo>
                      <a:pt x="1288" y="1201"/>
                      <a:pt x="1309" y="1257"/>
                      <a:pt x="1338" y="1285"/>
                    </a:cubicBezTo>
                    <a:cubicBezTo>
                      <a:pt x="1367" y="1313"/>
                      <a:pt x="1401" y="1327"/>
                      <a:pt x="1434" y="1297"/>
                    </a:cubicBezTo>
                    <a:cubicBezTo>
                      <a:pt x="1467" y="1267"/>
                      <a:pt x="1506" y="1177"/>
                      <a:pt x="1536" y="1105"/>
                    </a:cubicBezTo>
                    <a:cubicBezTo>
                      <a:pt x="1566" y="1033"/>
                      <a:pt x="1588" y="952"/>
                      <a:pt x="1614" y="865"/>
                    </a:cubicBezTo>
                    <a:cubicBezTo>
                      <a:pt x="1640" y="778"/>
                      <a:pt x="1661" y="689"/>
                      <a:pt x="1692" y="583"/>
                    </a:cubicBezTo>
                    <a:cubicBezTo>
                      <a:pt x="1723" y="477"/>
                      <a:pt x="1764" y="321"/>
                      <a:pt x="1803" y="229"/>
                    </a:cubicBezTo>
                    <a:cubicBezTo>
                      <a:pt x="1842" y="137"/>
                      <a:pt x="1889" y="54"/>
                      <a:pt x="1926" y="31"/>
                    </a:cubicBezTo>
                    <a:cubicBezTo>
                      <a:pt x="1963" y="8"/>
                      <a:pt x="1996" y="53"/>
                      <a:pt x="2025" y="88"/>
                    </a:cubicBezTo>
                    <a:cubicBezTo>
                      <a:pt x="2054" y="123"/>
                      <a:pt x="2072" y="171"/>
                      <a:pt x="2100" y="244"/>
                    </a:cubicBezTo>
                    <a:cubicBezTo>
                      <a:pt x="2128" y="317"/>
                      <a:pt x="2165" y="448"/>
                      <a:pt x="2190" y="529"/>
                    </a:cubicBezTo>
                    <a:cubicBezTo>
                      <a:pt x="2215" y="610"/>
                      <a:pt x="2220" y="628"/>
                      <a:pt x="2250" y="730"/>
                    </a:cubicBezTo>
                    <a:cubicBezTo>
                      <a:pt x="2280" y="832"/>
                      <a:pt x="2338" y="1048"/>
                      <a:pt x="2373" y="1141"/>
                    </a:cubicBezTo>
                    <a:cubicBezTo>
                      <a:pt x="2408" y="1234"/>
                      <a:pt x="2431" y="1266"/>
                      <a:pt x="2463" y="1288"/>
                    </a:cubicBezTo>
                    <a:cubicBezTo>
                      <a:pt x="2495" y="1310"/>
                      <a:pt x="2528" y="1321"/>
                      <a:pt x="2565" y="1276"/>
                    </a:cubicBezTo>
                    <a:cubicBezTo>
                      <a:pt x="2602" y="1231"/>
                      <a:pt x="2642" y="1143"/>
                      <a:pt x="2685" y="1015"/>
                    </a:cubicBezTo>
                    <a:cubicBezTo>
                      <a:pt x="2728" y="887"/>
                      <a:pt x="2784" y="651"/>
                      <a:pt x="2826" y="511"/>
                    </a:cubicBezTo>
                    <a:cubicBezTo>
                      <a:pt x="2868" y="371"/>
                      <a:pt x="2907" y="249"/>
                      <a:pt x="2940" y="172"/>
                    </a:cubicBezTo>
                    <a:cubicBezTo>
                      <a:pt x="2973" y="95"/>
                      <a:pt x="2996" y="71"/>
                      <a:pt x="3024" y="46"/>
                    </a:cubicBezTo>
                    <a:cubicBezTo>
                      <a:pt x="3052" y="21"/>
                      <a:pt x="3079" y="0"/>
                      <a:pt x="3108" y="25"/>
                    </a:cubicBezTo>
                    <a:cubicBezTo>
                      <a:pt x="3137" y="50"/>
                      <a:pt x="3165" y="110"/>
                      <a:pt x="3198" y="199"/>
                    </a:cubicBezTo>
                    <a:cubicBezTo>
                      <a:pt x="3231" y="288"/>
                      <a:pt x="3269" y="437"/>
                      <a:pt x="3306" y="559"/>
                    </a:cubicBezTo>
                    <a:cubicBezTo>
                      <a:pt x="3343" y="681"/>
                      <a:pt x="3391" y="836"/>
                      <a:pt x="3420" y="931"/>
                    </a:cubicBezTo>
                    <a:cubicBezTo>
                      <a:pt x="3449" y="1026"/>
                      <a:pt x="3454" y="1069"/>
                      <a:pt x="3480" y="1129"/>
                    </a:cubicBezTo>
                    <a:cubicBezTo>
                      <a:pt x="3506" y="1189"/>
                      <a:pt x="3543" y="1266"/>
                      <a:pt x="3576" y="1291"/>
                    </a:cubicBezTo>
                    <a:cubicBezTo>
                      <a:pt x="3609" y="1316"/>
                      <a:pt x="3647" y="1309"/>
                      <a:pt x="3678" y="1279"/>
                    </a:cubicBezTo>
                    <a:cubicBezTo>
                      <a:pt x="3709" y="1249"/>
                      <a:pt x="3736" y="1189"/>
                      <a:pt x="3765" y="1111"/>
                    </a:cubicBezTo>
                    <a:cubicBezTo>
                      <a:pt x="3794" y="1033"/>
                      <a:pt x="3829" y="889"/>
                      <a:pt x="3852" y="811"/>
                    </a:cubicBezTo>
                    <a:cubicBezTo>
                      <a:pt x="3875" y="733"/>
                      <a:pt x="3890" y="680"/>
                      <a:pt x="3900" y="646"/>
                    </a:cubicBez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708" name="Group 29"/>
              <p:cNvGrpSpPr>
                <a:grpSpLocks/>
              </p:cNvGrpSpPr>
              <p:nvPr/>
            </p:nvGrpSpPr>
            <p:grpSpPr bwMode="auto">
              <a:xfrm>
                <a:off x="2976" y="1029"/>
                <a:ext cx="1276" cy="1083"/>
                <a:chOff x="4080" y="1029"/>
                <a:chExt cx="1276" cy="1083"/>
              </a:xfrm>
            </p:grpSpPr>
            <p:sp>
              <p:nvSpPr>
                <p:cNvPr id="1870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80" y="1200"/>
                  <a:ext cx="384" cy="91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54" y="1029"/>
                  <a:ext cx="90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hu-HU" sz="1800" b="0">
                      <a:solidFill>
                        <a:schemeClr val="accent2"/>
                      </a:solidFill>
                    </a:rPr>
                    <a:t>A: </a:t>
                  </a:r>
                  <a:r>
                    <a:rPr lang="hu-HU" altLang="hu-HU" sz="1800" b="0">
                      <a:solidFill>
                        <a:schemeClr val="accent2"/>
                      </a:solidFill>
                      <a:sym typeface="Symbol" pitchFamily="18" charset="2"/>
                    </a:rPr>
                    <a:t>q</a:t>
                  </a:r>
                  <a:r>
                    <a:rPr lang="en-US" altLang="hu-HU" sz="1800" b="0">
                      <a:solidFill>
                        <a:schemeClr val="accent2"/>
                      </a:solidFill>
                      <a:sym typeface="Symbol" pitchFamily="18" charset="2"/>
                    </a:rPr>
                    <a:t>=-0.7/a</a:t>
                  </a:r>
                  <a:endParaRPr lang="en-US" altLang="hu-HU" sz="1800" b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18706" name="Line 290"/>
            <p:cNvSpPr>
              <a:spLocks noChangeShapeType="1"/>
            </p:cNvSpPr>
            <p:nvPr/>
          </p:nvSpPr>
          <p:spPr bwMode="auto">
            <a:xfrm flipH="1">
              <a:off x="1050" y="158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443" name="Line 291"/>
          <p:cNvSpPr>
            <a:spLocks noChangeShapeType="1"/>
          </p:cNvSpPr>
          <p:nvPr/>
        </p:nvSpPr>
        <p:spPr bwMode="auto">
          <a:xfrm>
            <a:off x="1676400" y="2590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7496" name="Group 296"/>
          <p:cNvGrpSpPr>
            <a:grpSpLocks/>
          </p:cNvGrpSpPr>
          <p:nvPr/>
        </p:nvGrpSpPr>
        <p:grpSpPr bwMode="auto">
          <a:xfrm>
            <a:off x="1219200" y="762000"/>
            <a:ext cx="8686800" cy="4327525"/>
            <a:chOff x="768" y="480"/>
            <a:chExt cx="5472" cy="2726"/>
          </a:xfrm>
        </p:grpSpPr>
        <p:grpSp>
          <p:nvGrpSpPr>
            <p:cNvPr id="18684" name="Group 289"/>
            <p:cNvGrpSpPr>
              <a:grpSpLocks/>
            </p:cNvGrpSpPr>
            <p:nvPr/>
          </p:nvGrpSpPr>
          <p:grpSpPr bwMode="auto">
            <a:xfrm>
              <a:off x="768" y="480"/>
              <a:ext cx="5472" cy="2726"/>
              <a:chOff x="768" y="480"/>
              <a:chExt cx="5472" cy="2726"/>
            </a:xfrm>
          </p:grpSpPr>
          <p:grpSp>
            <p:nvGrpSpPr>
              <p:cNvPr id="18686" name="Group 32"/>
              <p:cNvGrpSpPr>
                <a:grpSpLocks/>
              </p:cNvGrpSpPr>
              <p:nvPr/>
            </p:nvGrpSpPr>
            <p:grpSpPr bwMode="auto">
              <a:xfrm>
                <a:off x="768" y="1392"/>
                <a:ext cx="4088" cy="1814"/>
                <a:chOff x="768" y="1392"/>
                <a:chExt cx="4088" cy="1814"/>
              </a:xfrm>
            </p:grpSpPr>
            <p:grpSp>
              <p:nvGrpSpPr>
                <p:cNvPr id="18688" name="Group 33"/>
                <p:cNvGrpSpPr>
                  <a:grpSpLocks/>
                </p:cNvGrpSpPr>
                <p:nvPr/>
              </p:nvGrpSpPr>
              <p:grpSpPr bwMode="auto">
                <a:xfrm>
                  <a:off x="768" y="1776"/>
                  <a:ext cx="4088" cy="1430"/>
                  <a:chOff x="768" y="1776"/>
                  <a:chExt cx="4088" cy="1430"/>
                </a:xfrm>
              </p:grpSpPr>
              <p:sp>
                <p:nvSpPr>
                  <p:cNvPr id="18692" name="Freeform 34"/>
                  <p:cNvSpPr>
                    <a:spLocks/>
                  </p:cNvSpPr>
                  <p:nvPr/>
                </p:nvSpPr>
                <p:spPr bwMode="auto">
                  <a:xfrm>
                    <a:off x="864" y="1813"/>
                    <a:ext cx="3918" cy="1393"/>
                  </a:xfrm>
                  <a:custGeom>
                    <a:avLst/>
                    <a:gdLst>
                      <a:gd name="T0" fmla="*/ 0 w 3918"/>
                      <a:gd name="T1" fmla="*/ 695 h 1393"/>
                      <a:gd name="T2" fmla="*/ 18 w 3918"/>
                      <a:gd name="T3" fmla="*/ 623 h 1393"/>
                      <a:gd name="T4" fmla="*/ 69 w 3918"/>
                      <a:gd name="T5" fmla="*/ 314 h 1393"/>
                      <a:gd name="T6" fmla="*/ 120 w 3918"/>
                      <a:gd name="T7" fmla="*/ 119 h 1393"/>
                      <a:gd name="T8" fmla="*/ 204 w 3918"/>
                      <a:gd name="T9" fmla="*/ 146 h 1393"/>
                      <a:gd name="T10" fmla="*/ 345 w 3918"/>
                      <a:gd name="T11" fmla="*/ 995 h 1393"/>
                      <a:gd name="T12" fmla="*/ 384 w 3918"/>
                      <a:gd name="T13" fmla="*/ 1187 h 1393"/>
                      <a:gd name="T14" fmla="*/ 432 w 3918"/>
                      <a:gd name="T15" fmla="*/ 1331 h 1393"/>
                      <a:gd name="T16" fmla="*/ 480 w 3918"/>
                      <a:gd name="T17" fmla="*/ 1331 h 1393"/>
                      <a:gd name="T18" fmla="*/ 528 w 3918"/>
                      <a:gd name="T19" fmla="*/ 1139 h 1393"/>
                      <a:gd name="T20" fmla="*/ 582 w 3918"/>
                      <a:gd name="T21" fmla="*/ 848 h 1393"/>
                      <a:gd name="T22" fmla="*/ 633 w 3918"/>
                      <a:gd name="T23" fmla="*/ 515 h 1393"/>
                      <a:gd name="T24" fmla="*/ 681 w 3918"/>
                      <a:gd name="T25" fmla="*/ 266 h 1393"/>
                      <a:gd name="T26" fmla="*/ 708 w 3918"/>
                      <a:gd name="T27" fmla="*/ 137 h 1393"/>
                      <a:gd name="T28" fmla="*/ 741 w 3918"/>
                      <a:gd name="T29" fmla="*/ 71 h 1393"/>
                      <a:gd name="T30" fmla="*/ 804 w 3918"/>
                      <a:gd name="T31" fmla="*/ 140 h 1393"/>
                      <a:gd name="T32" fmla="*/ 912 w 3918"/>
                      <a:gd name="T33" fmla="*/ 755 h 1393"/>
                      <a:gd name="T34" fmla="*/ 990 w 3918"/>
                      <a:gd name="T35" fmla="*/ 1229 h 1393"/>
                      <a:gd name="T36" fmla="*/ 1050 w 3918"/>
                      <a:gd name="T37" fmla="*/ 1349 h 1393"/>
                      <a:gd name="T38" fmla="*/ 1128 w 3918"/>
                      <a:gd name="T39" fmla="*/ 1199 h 1393"/>
                      <a:gd name="T40" fmla="*/ 1194 w 3918"/>
                      <a:gd name="T41" fmla="*/ 773 h 1393"/>
                      <a:gd name="T42" fmla="*/ 1254 w 3918"/>
                      <a:gd name="T43" fmla="*/ 401 h 1393"/>
                      <a:gd name="T44" fmla="*/ 1296 w 3918"/>
                      <a:gd name="T45" fmla="*/ 191 h 1393"/>
                      <a:gd name="T46" fmla="*/ 1326 w 3918"/>
                      <a:gd name="T47" fmla="*/ 104 h 1393"/>
                      <a:gd name="T48" fmla="*/ 1374 w 3918"/>
                      <a:gd name="T49" fmla="*/ 83 h 1393"/>
                      <a:gd name="T50" fmla="*/ 1449 w 3918"/>
                      <a:gd name="T51" fmla="*/ 368 h 1393"/>
                      <a:gd name="T52" fmla="*/ 1512 w 3918"/>
                      <a:gd name="T53" fmla="*/ 791 h 1393"/>
                      <a:gd name="T54" fmla="*/ 1572 w 3918"/>
                      <a:gd name="T55" fmla="*/ 1157 h 1393"/>
                      <a:gd name="T56" fmla="*/ 1638 w 3918"/>
                      <a:gd name="T57" fmla="*/ 1349 h 1393"/>
                      <a:gd name="T58" fmla="*/ 1692 w 3918"/>
                      <a:gd name="T59" fmla="*/ 1295 h 1393"/>
                      <a:gd name="T60" fmla="*/ 1752 w 3918"/>
                      <a:gd name="T61" fmla="*/ 1013 h 1393"/>
                      <a:gd name="T62" fmla="*/ 1806 w 3918"/>
                      <a:gd name="T63" fmla="*/ 653 h 1393"/>
                      <a:gd name="T64" fmla="*/ 1926 w 3918"/>
                      <a:gd name="T65" fmla="*/ 86 h 1393"/>
                      <a:gd name="T66" fmla="*/ 2013 w 3918"/>
                      <a:gd name="T67" fmla="*/ 200 h 1393"/>
                      <a:gd name="T68" fmla="*/ 2106 w 3918"/>
                      <a:gd name="T69" fmla="*/ 713 h 1393"/>
                      <a:gd name="T70" fmla="*/ 2175 w 3918"/>
                      <a:gd name="T71" fmla="*/ 1148 h 1393"/>
                      <a:gd name="T72" fmla="*/ 2220 w 3918"/>
                      <a:gd name="T73" fmla="*/ 1313 h 1393"/>
                      <a:gd name="T74" fmla="*/ 2244 w 3918"/>
                      <a:gd name="T75" fmla="*/ 1349 h 1393"/>
                      <a:gd name="T76" fmla="*/ 2286 w 3918"/>
                      <a:gd name="T77" fmla="*/ 1307 h 1393"/>
                      <a:gd name="T78" fmla="*/ 2334 w 3918"/>
                      <a:gd name="T79" fmla="*/ 1097 h 1393"/>
                      <a:gd name="T80" fmla="*/ 2454 w 3918"/>
                      <a:gd name="T81" fmla="*/ 371 h 1393"/>
                      <a:gd name="T82" fmla="*/ 2526 w 3918"/>
                      <a:gd name="T83" fmla="*/ 83 h 1393"/>
                      <a:gd name="T84" fmla="*/ 2580 w 3918"/>
                      <a:gd name="T85" fmla="*/ 107 h 1393"/>
                      <a:gd name="T86" fmla="*/ 2610 w 3918"/>
                      <a:gd name="T87" fmla="*/ 203 h 1393"/>
                      <a:gd name="T88" fmla="*/ 2742 w 3918"/>
                      <a:gd name="T89" fmla="*/ 1010 h 1393"/>
                      <a:gd name="T90" fmla="*/ 2832 w 3918"/>
                      <a:gd name="T91" fmla="*/ 1349 h 1393"/>
                      <a:gd name="T92" fmla="*/ 2901 w 3918"/>
                      <a:gd name="T93" fmla="*/ 1277 h 1393"/>
                      <a:gd name="T94" fmla="*/ 2928 w 3918"/>
                      <a:gd name="T95" fmla="*/ 1127 h 1393"/>
                      <a:gd name="T96" fmla="*/ 2988 w 3918"/>
                      <a:gd name="T97" fmla="*/ 767 h 1393"/>
                      <a:gd name="T98" fmla="*/ 3054 w 3918"/>
                      <a:gd name="T99" fmla="*/ 380 h 1393"/>
                      <a:gd name="T100" fmla="*/ 3102 w 3918"/>
                      <a:gd name="T101" fmla="*/ 134 h 1393"/>
                      <a:gd name="T102" fmla="*/ 3171 w 3918"/>
                      <a:gd name="T103" fmla="*/ 68 h 1393"/>
                      <a:gd name="T104" fmla="*/ 3234 w 3918"/>
                      <a:gd name="T105" fmla="*/ 359 h 1393"/>
                      <a:gd name="T106" fmla="*/ 3240 w 3918"/>
                      <a:gd name="T107" fmla="*/ 347 h 1393"/>
                      <a:gd name="T108" fmla="*/ 3336 w 3918"/>
                      <a:gd name="T109" fmla="*/ 965 h 1393"/>
                      <a:gd name="T110" fmla="*/ 3396 w 3918"/>
                      <a:gd name="T111" fmla="*/ 1289 h 1393"/>
                      <a:gd name="T112" fmla="*/ 3477 w 3918"/>
                      <a:gd name="T113" fmla="*/ 1319 h 1393"/>
                      <a:gd name="T114" fmla="*/ 3561 w 3918"/>
                      <a:gd name="T115" fmla="*/ 935 h 1393"/>
                      <a:gd name="T116" fmla="*/ 3654 w 3918"/>
                      <a:gd name="T117" fmla="*/ 341 h 1393"/>
                      <a:gd name="T118" fmla="*/ 3732 w 3918"/>
                      <a:gd name="T119" fmla="*/ 71 h 1393"/>
                      <a:gd name="T120" fmla="*/ 3792 w 3918"/>
                      <a:gd name="T121" fmla="*/ 161 h 1393"/>
                      <a:gd name="T122" fmla="*/ 3840 w 3918"/>
                      <a:gd name="T123" fmla="*/ 359 h 1393"/>
                      <a:gd name="T124" fmla="*/ 3918 w 3918"/>
                      <a:gd name="T125" fmla="*/ 881 h 13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3918" h="1393">
                        <a:moveTo>
                          <a:pt x="0" y="695"/>
                        </a:moveTo>
                        <a:cubicBezTo>
                          <a:pt x="3" y="683"/>
                          <a:pt x="7" y="686"/>
                          <a:pt x="18" y="623"/>
                        </a:cubicBezTo>
                        <a:cubicBezTo>
                          <a:pt x="29" y="560"/>
                          <a:pt x="52" y="398"/>
                          <a:pt x="69" y="314"/>
                        </a:cubicBezTo>
                        <a:cubicBezTo>
                          <a:pt x="86" y="230"/>
                          <a:pt x="98" y="147"/>
                          <a:pt x="120" y="119"/>
                        </a:cubicBezTo>
                        <a:cubicBezTo>
                          <a:pt x="142" y="91"/>
                          <a:pt x="167" y="0"/>
                          <a:pt x="204" y="146"/>
                        </a:cubicBezTo>
                        <a:cubicBezTo>
                          <a:pt x="241" y="292"/>
                          <a:pt x="315" y="822"/>
                          <a:pt x="345" y="995"/>
                        </a:cubicBezTo>
                        <a:cubicBezTo>
                          <a:pt x="375" y="1168"/>
                          <a:pt x="370" y="1131"/>
                          <a:pt x="384" y="1187"/>
                        </a:cubicBezTo>
                        <a:cubicBezTo>
                          <a:pt x="398" y="1243"/>
                          <a:pt x="416" y="1307"/>
                          <a:pt x="432" y="1331"/>
                        </a:cubicBezTo>
                        <a:cubicBezTo>
                          <a:pt x="448" y="1355"/>
                          <a:pt x="464" y="1363"/>
                          <a:pt x="480" y="1331"/>
                        </a:cubicBezTo>
                        <a:cubicBezTo>
                          <a:pt x="496" y="1299"/>
                          <a:pt x="511" y="1219"/>
                          <a:pt x="528" y="1139"/>
                        </a:cubicBezTo>
                        <a:cubicBezTo>
                          <a:pt x="545" y="1059"/>
                          <a:pt x="565" y="952"/>
                          <a:pt x="582" y="848"/>
                        </a:cubicBezTo>
                        <a:cubicBezTo>
                          <a:pt x="599" y="744"/>
                          <a:pt x="616" y="612"/>
                          <a:pt x="633" y="515"/>
                        </a:cubicBezTo>
                        <a:cubicBezTo>
                          <a:pt x="650" y="418"/>
                          <a:pt x="669" y="329"/>
                          <a:pt x="681" y="266"/>
                        </a:cubicBezTo>
                        <a:cubicBezTo>
                          <a:pt x="693" y="203"/>
                          <a:pt x="698" y="169"/>
                          <a:pt x="708" y="137"/>
                        </a:cubicBezTo>
                        <a:cubicBezTo>
                          <a:pt x="718" y="105"/>
                          <a:pt x="725" y="71"/>
                          <a:pt x="741" y="71"/>
                        </a:cubicBezTo>
                        <a:cubicBezTo>
                          <a:pt x="757" y="71"/>
                          <a:pt x="776" y="26"/>
                          <a:pt x="804" y="140"/>
                        </a:cubicBezTo>
                        <a:cubicBezTo>
                          <a:pt x="832" y="254"/>
                          <a:pt x="881" y="574"/>
                          <a:pt x="912" y="755"/>
                        </a:cubicBezTo>
                        <a:cubicBezTo>
                          <a:pt x="943" y="936"/>
                          <a:pt x="967" y="1130"/>
                          <a:pt x="990" y="1229"/>
                        </a:cubicBezTo>
                        <a:cubicBezTo>
                          <a:pt x="1013" y="1328"/>
                          <a:pt x="1027" y="1354"/>
                          <a:pt x="1050" y="1349"/>
                        </a:cubicBezTo>
                        <a:cubicBezTo>
                          <a:pt x="1073" y="1344"/>
                          <a:pt x="1104" y="1295"/>
                          <a:pt x="1128" y="1199"/>
                        </a:cubicBezTo>
                        <a:cubicBezTo>
                          <a:pt x="1152" y="1103"/>
                          <a:pt x="1173" y="906"/>
                          <a:pt x="1194" y="773"/>
                        </a:cubicBezTo>
                        <a:cubicBezTo>
                          <a:pt x="1215" y="640"/>
                          <a:pt x="1237" y="498"/>
                          <a:pt x="1254" y="401"/>
                        </a:cubicBezTo>
                        <a:cubicBezTo>
                          <a:pt x="1271" y="304"/>
                          <a:pt x="1284" y="240"/>
                          <a:pt x="1296" y="191"/>
                        </a:cubicBezTo>
                        <a:cubicBezTo>
                          <a:pt x="1308" y="142"/>
                          <a:pt x="1313" y="122"/>
                          <a:pt x="1326" y="104"/>
                        </a:cubicBezTo>
                        <a:cubicBezTo>
                          <a:pt x="1339" y="86"/>
                          <a:pt x="1353" y="39"/>
                          <a:pt x="1374" y="83"/>
                        </a:cubicBezTo>
                        <a:cubicBezTo>
                          <a:pt x="1395" y="127"/>
                          <a:pt x="1426" y="250"/>
                          <a:pt x="1449" y="368"/>
                        </a:cubicBezTo>
                        <a:cubicBezTo>
                          <a:pt x="1472" y="486"/>
                          <a:pt x="1492" y="660"/>
                          <a:pt x="1512" y="791"/>
                        </a:cubicBezTo>
                        <a:cubicBezTo>
                          <a:pt x="1532" y="922"/>
                          <a:pt x="1551" y="1064"/>
                          <a:pt x="1572" y="1157"/>
                        </a:cubicBezTo>
                        <a:cubicBezTo>
                          <a:pt x="1593" y="1250"/>
                          <a:pt x="1618" y="1326"/>
                          <a:pt x="1638" y="1349"/>
                        </a:cubicBezTo>
                        <a:cubicBezTo>
                          <a:pt x="1658" y="1372"/>
                          <a:pt x="1673" y="1351"/>
                          <a:pt x="1692" y="1295"/>
                        </a:cubicBezTo>
                        <a:cubicBezTo>
                          <a:pt x="1711" y="1239"/>
                          <a:pt x="1733" y="1120"/>
                          <a:pt x="1752" y="1013"/>
                        </a:cubicBezTo>
                        <a:cubicBezTo>
                          <a:pt x="1771" y="906"/>
                          <a:pt x="1777" y="807"/>
                          <a:pt x="1806" y="653"/>
                        </a:cubicBezTo>
                        <a:cubicBezTo>
                          <a:pt x="1835" y="499"/>
                          <a:pt x="1892" y="161"/>
                          <a:pt x="1926" y="86"/>
                        </a:cubicBezTo>
                        <a:cubicBezTo>
                          <a:pt x="1960" y="11"/>
                          <a:pt x="1983" y="95"/>
                          <a:pt x="2013" y="200"/>
                        </a:cubicBezTo>
                        <a:cubicBezTo>
                          <a:pt x="2043" y="305"/>
                          <a:pt x="2079" y="555"/>
                          <a:pt x="2106" y="713"/>
                        </a:cubicBezTo>
                        <a:cubicBezTo>
                          <a:pt x="2133" y="871"/>
                          <a:pt x="2156" y="1048"/>
                          <a:pt x="2175" y="1148"/>
                        </a:cubicBezTo>
                        <a:cubicBezTo>
                          <a:pt x="2194" y="1248"/>
                          <a:pt x="2208" y="1279"/>
                          <a:pt x="2220" y="1313"/>
                        </a:cubicBezTo>
                        <a:cubicBezTo>
                          <a:pt x="2232" y="1347"/>
                          <a:pt x="2233" y="1350"/>
                          <a:pt x="2244" y="1349"/>
                        </a:cubicBezTo>
                        <a:cubicBezTo>
                          <a:pt x="2255" y="1348"/>
                          <a:pt x="2271" y="1349"/>
                          <a:pt x="2286" y="1307"/>
                        </a:cubicBezTo>
                        <a:cubicBezTo>
                          <a:pt x="2301" y="1265"/>
                          <a:pt x="2306" y="1253"/>
                          <a:pt x="2334" y="1097"/>
                        </a:cubicBezTo>
                        <a:cubicBezTo>
                          <a:pt x="2362" y="941"/>
                          <a:pt x="2422" y="540"/>
                          <a:pt x="2454" y="371"/>
                        </a:cubicBezTo>
                        <a:cubicBezTo>
                          <a:pt x="2486" y="202"/>
                          <a:pt x="2505" y="127"/>
                          <a:pt x="2526" y="83"/>
                        </a:cubicBezTo>
                        <a:cubicBezTo>
                          <a:pt x="2547" y="39"/>
                          <a:pt x="2566" y="87"/>
                          <a:pt x="2580" y="107"/>
                        </a:cubicBezTo>
                        <a:cubicBezTo>
                          <a:pt x="2594" y="127"/>
                          <a:pt x="2583" y="53"/>
                          <a:pt x="2610" y="203"/>
                        </a:cubicBezTo>
                        <a:cubicBezTo>
                          <a:pt x="2637" y="353"/>
                          <a:pt x="2705" y="819"/>
                          <a:pt x="2742" y="1010"/>
                        </a:cubicBezTo>
                        <a:cubicBezTo>
                          <a:pt x="2779" y="1201"/>
                          <a:pt x="2806" y="1305"/>
                          <a:pt x="2832" y="1349"/>
                        </a:cubicBezTo>
                        <a:cubicBezTo>
                          <a:pt x="2858" y="1393"/>
                          <a:pt x="2885" y="1314"/>
                          <a:pt x="2901" y="1277"/>
                        </a:cubicBezTo>
                        <a:cubicBezTo>
                          <a:pt x="2917" y="1240"/>
                          <a:pt x="2914" y="1212"/>
                          <a:pt x="2928" y="1127"/>
                        </a:cubicBezTo>
                        <a:cubicBezTo>
                          <a:pt x="2942" y="1042"/>
                          <a:pt x="2967" y="891"/>
                          <a:pt x="2988" y="767"/>
                        </a:cubicBezTo>
                        <a:cubicBezTo>
                          <a:pt x="3009" y="643"/>
                          <a:pt x="3035" y="485"/>
                          <a:pt x="3054" y="380"/>
                        </a:cubicBezTo>
                        <a:cubicBezTo>
                          <a:pt x="3073" y="275"/>
                          <a:pt x="3083" y="186"/>
                          <a:pt x="3102" y="134"/>
                        </a:cubicBezTo>
                        <a:cubicBezTo>
                          <a:pt x="3121" y="82"/>
                          <a:pt x="3149" y="31"/>
                          <a:pt x="3171" y="68"/>
                        </a:cubicBezTo>
                        <a:cubicBezTo>
                          <a:pt x="3193" y="105"/>
                          <a:pt x="3223" y="313"/>
                          <a:pt x="3234" y="359"/>
                        </a:cubicBezTo>
                        <a:cubicBezTo>
                          <a:pt x="3245" y="405"/>
                          <a:pt x="3223" y="246"/>
                          <a:pt x="3240" y="347"/>
                        </a:cubicBezTo>
                        <a:cubicBezTo>
                          <a:pt x="3257" y="448"/>
                          <a:pt x="3310" y="808"/>
                          <a:pt x="3336" y="965"/>
                        </a:cubicBezTo>
                        <a:cubicBezTo>
                          <a:pt x="3362" y="1122"/>
                          <a:pt x="3372" y="1230"/>
                          <a:pt x="3396" y="1289"/>
                        </a:cubicBezTo>
                        <a:cubicBezTo>
                          <a:pt x="3420" y="1348"/>
                          <a:pt x="3450" y="1378"/>
                          <a:pt x="3477" y="1319"/>
                        </a:cubicBezTo>
                        <a:cubicBezTo>
                          <a:pt x="3504" y="1260"/>
                          <a:pt x="3531" y="1098"/>
                          <a:pt x="3561" y="935"/>
                        </a:cubicBezTo>
                        <a:cubicBezTo>
                          <a:pt x="3591" y="772"/>
                          <a:pt x="3626" y="485"/>
                          <a:pt x="3654" y="341"/>
                        </a:cubicBezTo>
                        <a:cubicBezTo>
                          <a:pt x="3682" y="197"/>
                          <a:pt x="3709" y="101"/>
                          <a:pt x="3732" y="71"/>
                        </a:cubicBezTo>
                        <a:cubicBezTo>
                          <a:pt x="3755" y="41"/>
                          <a:pt x="3774" y="113"/>
                          <a:pt x="3792" y="161"/>
                        </a:cubicBezTo>
                        <a:cubicBezTo>
                          <a:pt x="3810" y="209"/>
                          <a:pt x="3819" y="239"/>
                          <a:pt x="3840" y="359"/>
                        </a:cubicBezTo>
                        <a:cubicBezTo>
                          <a:pt x="3861" y="479"/>
                          <a:pt x="3905" y="794"/>
                          <a:pt x="3918" y="881"/>
                        </a:cubicBezTo>
                      </a:path>
                    </a:pathLst>
                  </a:cu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69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768" y="1776"/>
                    <a:ext cx="4088" cy="1360"/>
                    <a:chOff x="720" y="1368"/>
                    <a:chExt cx="4088" cy="1360"/>
                  </a:xfrm>
                </p:grpSpPr>
                <p:sp>
                  <p:nvSpPr>
                    <p:cNvPr id="1869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2016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69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2" y="2536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69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" y="1408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69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8" y="2216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69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2" y="2392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69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" y="1368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700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8" y="2392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70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0" y="2208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70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392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70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6" y="2528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870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6" y="2008"/>
                      <a:ext cx="192" cy="19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</p:grpSp>
            <p:grpSp>
              <p:nvGrpSpPr>
                <p:cNvPr id="18689" name="Group 47"/>
                <p:cNvGrpSpPr>
                  <a:grpSpLocks/>
                </p:cNvGrpSpPr>
                <p:nvPr/>
              </p:nvGrpSpPr>
              <p:grpSpPr bwMode="auto">
                <a:xfrm>
                  <a:off x="3504" y="1392"/>
                  <a:ext cx="1095" cy="720"/>
                  <a:chOff x="3504" y="1392"/>
                  <a:chExt cx="1095" cy="720"/>
                </a:xfrm>
              </p:grpSpPr>
              <p:sp>
                <p:nvSpPr>
                  <p:cNvPr id="18690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4" y="1536"/>
                    <a:ext cx="243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91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392"/>
                    <a:ext cx="85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hu-HU" sz="1800" b="0">
                        <a:solidFill>
                          <a:srgbClr val="CC0000"/>
                        </a:solidFill>
                      </a:rPr>
                      <a:t>B: </a:t>
                    </a:r>
                    <a:r>
                      <a:rPr lang="hu-HU" altLang="hu-HU" sz="1800" b="0">
                        <a:solidFill>
                          <a:srgbClr val="CC0000"/>
                        </a:solidFill>
                        <a:sym typeface="Symbol" pitchFamily="18" charset="2"/>
                      </a:rPr>
                      <a:t>q</a:t>
                    </a:r>
                    <a:r>
                      <a:rPr lang="en-US" altLang="hu-HU" sz="1800" b="0">
                        <a:solidFill>
                          <a:srgbClr val="CC0000"/>
                        </a:solidFill>
                        <a:sym typeface="Symbol" pitchFamily="18" charset="2"/>
                      </a:rPr>
                      <a:t>=1.3/a</a:t>
                    </a:r>
                    <a:endParaRPr lang="en-US" altLang="hu-HU" sz="1800" b="0">
                      <a:solidFill>
                        <a:srgbClr val="CC0000"/>
                      </a:solidFill>
                    </a:endParaRPr>
                  </a:p>
                </p:txBody>
              </p:sp>
            </p:grpSp>
          </p:grpSp>
          <p:sp>
            <p:nvSpPr>
              <p:cNvPr id="18687" name="Rectangle 288"/>
              <p:cNvSpPr>
                <a:spLocks noChangeArrowheads="1"/>
              </p:cNvSpPr>
              <p:nvPr/>
            </p:nvSpPr>
            <p:spPr bwMode="auto">
              <a:xfrm>
                <a:off x="2592" y="480"/>
                <a:ext cx="36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altLang="hu-HU"/>
                  <a:t>ahol az elmozdulást leíró  függvények eltérnek, nincs atomi pozició</a:t>
                </a:r>
                <a:r>
                  <a:rPr lang="en-US" altLang="hu-HU" sz="1400">
                    <a:sym typeface="Symbol" pitchFamily="18" charset="2"/>
                  </a:rPr>
                  <a:t> </a:t>
                </a:r>
                <a:r>
                  <a:rPr lang="hu-HU" altLang="hu-HU"/>
                  <a:t>	</a:t>
                </a:r>
                <a:endParaRPr lang="en-US" altLang="hu-HU"/>
              </a:p>
            </p:txBody>
          </p:sp>
        </p:grpSp>
        <p:sp>
          <p:nvSpPr>
            <p:cNvPr id="18685" name="Line 292"/>
            <p:cNvSpPr>
              <a:spLocks noChangeShapeType="1"/>
            </p:cNvSpPr>
            <p:nvPr/>
          </p:nvSpPr>
          <p:spPr bwMode="auto">
            <a:xfrm>
              <a:off x="1344" y="1584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495" name="Text Box 295"/>
          <p:cNvSpPr txBox="1">
            <a:spLocks noChangeArrowheads="1"/>
          </p:cNvSpPr>
          <p:nvPr/>
        </p:nvSpPr>
        <p:spPr bwMode="auto">
          <a:xfrm>
            <a:off x="3733800" y="76200"/>
            <a:ext cx="545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hu-HU" sz="1400">
                <a:solidFill>
                  <a:schemeClr val="accent2"/>
                </a:solidFill>
              </a:rPr>
              <a:t>q</a:t>
            </a:r>
            <a:r>
              <a:rPr lang="hu-HU" altLang="hu-HU" sz="1400"/>
              <a:t> ekvivalens </a:t>
            </a:r>
            <a:r>
              <a:rPr lang="hu-HU" altLang="hu-HU" sz="1400">
                <a:solidFill>
                  <a:srgbClr val="CC0000"/>
                </a:solidFill>
              </a:rPr>
              <a:t>q</a:t>
            </a:r>
            <a:r>
              <a:rPr lang="hu-HU" altLang="hu-HU" sz="1400"/>
              <a:t> </a:t>
            </a:r>
            <a:r>
              <a:rPr lang="en-US" altLang="hu-HU" sz="1400"/>
              <a:t>=</a:t>
            </a:r>
            <a:r>
              <a:rPr lang="hu-HU" altLang="hu-HU" sz="1400"/>
              <a:t> </a:t>
            </a:r>
            <a:r>
              <a:rPr lang="hu-HU" altLang="hu-HU" sz="1400">
                <a:solidFill>
                  <a:schemeClr val="accent2"/>
                </a:solidFill>
              </a:rPr>
              <a:t>q </a:t>
            </a:r>
            <a:r>
              <a:rPr lang="en-US" altLang="hu-HU" sz="1400"/>
              <a:t>+</a:t>
            </a:r>
            <a:r>
              <a:rPr lang="hu-HU" altLang="hu-HU" sz="1400"/>
              <a:t> </a:t>
            </a:r>
            <a:r>
              <a:rPr lang="en-US" altLang="hu-HU" sz="1400"/>
              <a:t>G </a:t>
            </a:r>
            <a:r>
              <a:rPr lang="hu-HU" altLang="hu-HU" sz="1400"/>
              <a:t>-</a:t>
            </a:r>
            <a:r>
              <a:rPr lang="en-US" altLang="hu-HU" sz="1400"/>
              <a:t>vel</a:t>
            </a:r>
            <a:r>
              <a:rPr lang="hu-HU" altLang="hu-HU" sz="1400"/>
              <a:t>  (</a:t>
            </a:r>
            <a:r>
              <a:rPr lang="en-US" altLang="hu-HU" sz="1400"/>
              <a:t>G tetsz</a:t>
            </a:r>
            <a:r>
              <a:rPr lang="hu-HU" altLang="hu-HU" sz="1400"/>
              <a:t>őleges reciprok rácsvektor)</a:t>
            </a:r>
            <a:endParaRPr lang="hu-HU" altLang="hu-HU"/>
          </a:p>
        </p:txBody>
      </p:sp>
      <p:sp>
        <p:nvSpPr>
          <p:cNvPr id="18446" name="Text Box 297"/>
          <p:cNvSpPr txBox="1">
            <a:spLocks noChangeArrowheads="1"/>
          </p:cNvSpPr>
          <p:nvPr/>
        </p:nvSpPr>
        <p:spPr bwMode="auto">
          <a:xfrm>
            <a:off x="2193925" y="2547938"/>
            <a:ext cx="30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/>
              <a:t>G</a:t>
            </a:r>
          </a:p>
        </p:txBody>
      </p:sp>
      <p:grpSp>
        <p:nvGrpSpPr>
          <p:cNvPr id="18447" name="Group 299"/>
          <p:cNvGrpSpPr>
            <a:grpSpLocks noChangeAspect="1"/>
          </p:cNvGrpSpPr>
          <p:nvPr/>
        </p:nvGrpSpPr>
        <p:grpSpPr bwMode="auto">
          <a:xfrm>
            <a:off x="381000" y="1065213"/>
            <a:ext cx="3657600" cy="1525587"/>
            <a:chOff x="240" y="671"/>
            <a:chExt cx="2304" cy="961"/>
          </a:xfrm>
        </p:grpSpPr>
        <p:sp>
          <p:nvSpPr>
            <p:cNvPr id="18455" name="AutoShape 298"/>
            <p:cNvSpPr>
              <a:spLocks noChangeAspect="1" noChangeArrowheads="1" noTextEdit="1"/>
            </p:cNvSpPr>
            <p:nvPr/>
          </p:nvSpPr>
          <p:spPr bwMode="auto">
            <a:xfrm>
              <a:off x="240" y="671"/>
              <a:ext cx="2304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6" name="Group 313"/>
            <p:cNvGrpSpPr>
              <a:grpSpLocks/>
            </p:cNvGrpSpPr>
            <p:nvPr/>
          </p:nvGrpSpPr>
          <p:grpSpPr bwMode="auto">
            <a:xfrm>
              <a:off x="241" y="806"/>
              <a:ext cx="2221" cy="804"/>
              <a:chOff x="241" y="806"/>
              <a:chExt cx="2221" cy="804"/>
            </a:xfrm>
          </p:grpSpPr>
          <p:grpSp>
            <p:nvGrpSpPr>
              <p:cNvPr id="18671" name="Group 302"/>
              <p:cNvGrpSpPr>
                <a:grpSpLocks/>
              </p:cNvGrpSpPr>
              <p:nvPr/>
            </p:nvGrpSpPr>
            <p:grpSpPr bwMode="auto">
              <a:xfrm>
                <a:off x="376" y="806"/>
                <a:ext cx="1956" cy="662"/>
                <a:chOff x="376" y="806"/>
                <a:chExt cx="1956" cy="662"/>
              </a:xfrm>
            </p:grpSpPr>
            <p:sp>
              <p:nvSpPr>
                <p:cNvPr id="18682" name="Rectangle 300"/>
                <p:cNvSpPr>
                  <a:spLocks noChangeArrowheads="1"/>
                </p:cNvSpPr>
                <p:nvPr/>
              </p:nvSpPr>
              <p:spPr bwMode="auto">
                <a:xfrm>
                  <a:off x="376" y="806"/>
                  <a:ext cx="494" cy="662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683" name="Rectangle 301"/>
                <p:cNvSpPr>
                  <a:spLocks noChangeArrowheads="1"/>
                </p:cNvSpPr>
                <p:nvPr/>
              </p:nvSpPr>
              <p:spPr bwMode="auto">
                <a:xfrm>
                  <a:off x="1795" y="806"/>
                  <a:ext cx="537" cy="662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8672" name="Rectangle 303"/>
              <p:cNvSpPr>
                <a:spLocks noChangeArrowheads="1"/>
              </p:cNvSpPr>
              <p:nvPr/>
            </p:nvSpPr>
            <p:spPr bwMode="auto">
              <a:xfrm>
                <a:off x="241" y="1483"/>
                <a:ext cx="27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73" name="Rectangle 304"/>
              <p:cNvSpPr>
                <a:spLocks noChangeArrowheads="1"/>
              </p:cNvSpPr>
              <p:nvPr/>
            </p:nvSpPr>
            <p:spPr bwMode="auto">
              <a:xfrm>
                <a:off x="269" y="1496"/>
                <a:ext cx="9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000" b="0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 altLang="hu-HU"/>
              </a:p>
            </p:txBody>
          </p:sp>
          <p:sp>
            <p:nvSpPr>
              <p:cNvPr id="18674" name="Rectangle 305"/>
              <p:cNvSpPr>
                <a:spLocks noChangeArrowheads="1"/>
              </p:cNvSpPr>
              <p:nvPr/>
            </p:nvSpPr>
            <p:spPr bwMode="auto">
              <a:xfrm>
                <a:off x="310" y="1517"/>
                <a:ext cx="12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800" b="0">
                    <a:solidFill>
                      <a:srgbClr val="000000"/>
                    </a:solidFill>
                  </a:rPr>
                  <a:t>=-2</a:t>
                </a:r>
                <a:endParaRPr lang="en-US" altLang="hu-HU"/>
              </a:p>
            </p:txBody>
          </p:sp>
          <p:sp>
            <p:nvSpPr>
              <p:cNvPr id="18675" name="Rectangle 306"/>
              <p:cNvSpPr>
                <a:spLocks noChangeArrowheads="1"/>
              </p:cNvSpPr>
              <p:nvPr/>
            </p:nvSpPr>
            <p:spPr bwMode="auto">
              <a:xfrm>
                <a:off x="400" y="1503"/>
                <a:ext cx="8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900" b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endParaRPr lang="en-US" altLang="hu-HU"/>
              </a:p>
            </p:txBody>
          </p:sp>
          <p:sp>
            <p:nvSpPr>
              <p:cNvPr id="18676" name="Rectangle 307"/>
              <p:cNvSpPr>
                <a:spLocks noChangeArrowheads="1"/>
              </p:cNvSpPr>
              <p:nvPr/>
            </p:nvSpPr>
            <p:spPr bwMode="auto">
              <a:xfrm>
                <a:off x="438" y="151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800" b="0">
                    <a:solidFill>
                      <a:srgbClr val="000000"/>
                    </a:solidFill>
                  </a:rPr>
                  <a:t>/a</a:t>
                </a:r>
                <a:endParaRPr lang="en-US" altLang="hu-HU"/>
              </a:p>
            </p:txBody>
          </p:sp>
          <p:sp>
            <p:nvSpPr>
              <p:cNvPr id="18677" name="Rectangle 308"/>
              <p:cNvSpPr>
                <a:spLocks noChangeArrowheads="1"/>
              </p:cNvSpPr>
              <p:nvPr/>
            </p:nvSpPr>
            <p:spPr bwMode="auto">
              <a:xfrm>
                <a:off x="2204" y="1481"/>
                <a:ext cx="25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78" name="Rectangle 309"/>
              <p:cNvSpPr>
                <a:spLocks noChangeArrowheads="1"/>
              </p:cNvSpPr>
              <p:nvPr/>
            </p:nvSpPr>
            <p:spPr bwMode="auto">
              <a:xfrm>
                <a:off x="2231" y="1494"/>
                <a:ext cx="9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000" b="0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 altLang="hu-HU"/>
              </a:p>
            </p:txBody>
          </p:sp>
          <p:sp>
            <p:nvSpPr>
              <p:cNvPr id="18679" name="Rectangle 310"/>
              <p:cNvSpPr>
                <a:spLocks noChangeArrowheads="1"/>
              </p:cNvSpPr>
              <p:nvPr/>
            </p:nvSpPr>
            <p:spPr bwMode="auto">
              <a:xfrm>
                <a:off x="2273" y="1515"/>
                <a:ext cx="1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800" b="0">
                    <a:solidFill>
                      <a:srgbClr val="000000"/>
                    </a:solidFill>
                  </a:rPr>
                  <a:t>=2</a:t>
                </a:r>
                <a:endParaRPr lang="en-US" altLang="hu-HU"/>
              </a:p>
            </p:txBody>
          </p:sp>
          <p:sp>
            <p:nvSpPr>
              <p:cNvPr id="18680" name="Rectangle 311"/>
              <p:cNvSpPr>
                <a:spLocks noChangeArrowheads="1"/>
              </p:cNvSpPr>
              <p:nvPr/>
            </p:nvSpPr>
            <p:spPr bwMode="auto">
              <a:xfrm>
                <a:off x="2343" y="1501"/>
                <a:ext cx="8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900" b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endParaRPr lang="en-US" altLang="hu-HU"/>
              </a:p>
            </p:txBody>
          </p:sp>
          <p:sp>
            <p:nvSpPr>
              <p:cNvPr id="18681" name="Rectangle 312"/>
              <p:cNvSpPr>
                <a:spLocks noChangeArrowheads="1"/>
              </p:cNvSpPr>
              <p:nvPr/>
            </p:nvSpPr>
            <p:spPr bwMode="auto">
              <a:xfrm>
                <a:off x="2380" y="1515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800" b="0">
                    <a:solidFill>
                      <a:srgbClr val="000000"/>
                    </a:solidFill>
                  </a:rPr>
                  <a:t>/a</a:t>
                </a:r>
                <a:endParaRPr lang="en-US" altLang="hu-HU"/>
              </a:p>
            </p:txBody>
          </p:sp>
        </p:grpSp>
        <p:grpSp>
          <p:nvGrpSpPr>
            <p:cNvPr id="18457" name="Group 318"/>
            <p:cNvGrpSpPr>
              <a:grpSpLocks/>
            </p:cNvGrpSpPr>
            <p:nvPr/>
          </p:nvGrpSpPr>
          <p:grpSpPr bwMode="auto">
            <a:xfrm>
              <a:off x="870" y="806"/>
              <a:ext cx="925" cy="658"/>
              <a:chOff x="870" y="806"/>
              <a:chExt cx="925" cy="658"/>
            </a:xfrm>
          </p:grpSpPr>
          <p:sp>
            <p:nvSpPr>
              <p:cNvPr id="18667" name="Rectangle 314"/>
              <p:cNvSpPr>
                <a:spLocks noChangeArrowheads="1"/>
              </p:cNvSpPr>
              <p:nvPr/>
            </p:nvSpPr>
            <p:spPr bwMode="auto">
              <a:xfrm>
                <a:off x="870" y="806"/>
                <a:ext cx="925" cy="6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68" name="Rectangle 315"/>
              <p:cNvSpPr>
                <a:spLocks noChangeArrowheads="1"/>
              </p:cNvSpPr>
              <p:nvPr/>
            </p:nvSpPr>
            <p:spPr bwMode="auto">
              <a:xfrm>
                <a:off x="870" y="806"/>
                <a:ext cx="925" cy="658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69" name="Rectangle 316"/>
              <p:cNvSpPr>
                <a:spLocks noChangeArrowheads="1"/>
              </p:cNvSpPr>
              <p:nvPr/>
            </p:nvSpPr>
            <p:spPr bwMode="auto">
              <a:xfrm>
                <a:off x="870" y="806"/>
                <a:ext cx="925" cy="658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70" name="Rectangle 317"/>
              <p:cNvSpPr>
                <a:spLocks noChangeArrowheads="1"/>
              </p:cNvSpPr>
              <p:nvPr/>
            </p:nvSpPr>
            <p:spPr bwMode="auto">
              <a:xfrm>
                <a:off x="870" y="806"/>
                <a:ext cx="925" cy="6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8458" name="Group 506"/>
            <p:cNvGrpSpPr>
              <a:grpSpLocks/>
            </p:cNvGrpSpPr>
            <p:nvPr/>
          </p:nvGrpSpPr>
          <p:grpSpPr bwMode="auto">
            <a:xfrm>
              <a:off x="253" y="672"/>
              <a:ext cx="2291" cy="955"/>
              <a:chOff x="253" y="672"/>
              <a:chExt cx="2291" cy="955"/>
            </a:xfrm>
          </p:grpSpPr>
          <p:grpSp>
            <p:nvGrpSpPr>
              <p:cNvPr id="18480" name="Group 325"/>
              <p:cNvGrpSpPr>
                <a:grpSpLocks/>
              </p:cNvGrpSpPr>
              <p:nvPr/>
            </p:nvGrpSpPr>
            <p:grpSpPr bwMode="auto">
              <a:xfrm>
                <a:off x="253" y="738"/>
                <a:ext cx="2261" cy="889"/>
                <a:chOff x="253" y="738"/>
                <a:chExt cx="2261" cy="889"/>
              </a:xfrm>
            </p:grpSpPr>
            <p:grpSp>
              <p:nvGrpSpPr>
                <p:cNvPr id="18661" name="Group 321"/>
                <p:cNvGrpSpPr>
                  <a:grpSpLocks/>
                </p:cNvGrpSpPr>
                <p:nvPr/>
              </p:nvGrpSpPr>
              <p:grpSpPr bwMode="auto">
                <a:xfrm>
                  <a:off x="1308" y="738"/>
                  <a:ext cx="37" cy="889"/>
                  <a:chOff x="1308" y="738"/>
                  <a:chExt cx="37" cy="889"/>
                </a:xfrm>
              </p:grpSpPr>
              <p:sp>
                <p:nvSpPr>
                  <p:cNvPr id="18665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774"/>
                    <a:ext cx="5" cy="85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666" name="Freeform 320"/>
                  <p:cNvSpPr>
                    <a:spLocks/>
                  </p:cNvSpPr>
                  <p:nvPr/>
                </p:nvSpPr>
                <p:spPr bwMode="auto">
                  <a:xfrm>
                    <a:off x="1308" y="738"/>
                    <a:ext cx="37" cy="37"/>
                  </a:xfrm>
                  <a:custGeom>
                    <a:avLst/>
                    <a:gdLst>
                      <a:gd name="T0" fmla="*/ 37 w 110"/>
                      <a:gd name="T1" fmla="*/ 37 h 110"/>
                      <a:gd name="T2" fmla="*/ 19 w 110"/>
                      <a:gd name="T3" fmla="*/ 0 h 110"/>
                      <a:gd name="T4" fmla="*/ 0 w 110"/>
                      <a:gd name="T5" fmla="*/ 37 h 110"/>
                      <a:gd name="T6" fmla="*/ 37 w 110"/>
                      <a:gd name="T7" fmla="*/ 37 h 1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0" h="110">
                        <a:moveTo>
                          <a:pt x="110" y="110"/>
                        </a:moveTo>
                        <a:lnTo>
                          <a:pt x="55" y="0"/>
                        </a:lnTo>
                        <a:lnTo>
                          <a:pt x="0" y="110"/>
                        </a:lnTo>
                        <a:lnTo>
                          <a:pt x="110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62" name="Group 324"/>
                <p:cNvGrpSpPr>
                  <a:grpSpLocks/>
                </p:cNvGrpSpPr>
                <p:nvPr/>
              </p:nvGrpSpPr>
              <p:grpSpPr bwMode="auto">
                <a:xfrm>
                  <a:off x="253" y="1450"/>
                  <a:ext cx="2261" cy="36"/>
                  <a:chOff x="253" y="1450"/>
                  <a:chExt cx="2261" cy="36"/>
                </a:xfrm>
              </p:grpSpPr>
              <p:sp>
                <p:nvSpPr>
                  <p:cNvPr id="18663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1465"/>
                    <a:ext cx="2226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664" name="Freeform 323"/>
                  <p:cNvSpPr>
                    <a:spLocks/>
                  </p:cNvSpPr>
                  <p:nvPr/>
                </p:nvSpPr>
                <p:spPr bwMode="auto">
                  <a:xfrm>
                    <a:off x="2478" y="1450"/>
                    <a:ext cx="36" cy="36"/>
                  </a:xfrm>
                  <a:custGeom>
                    <a:avLst/>
                    <a:gdLst>
                      <a:gd name="T0" fmla="*/ 0 w 109"/>
                      <a:gd name="T1" fmla="*/ 36 h 109"/>
                      <a:gd name="T2" fmla="*/ 36 w 109"/>
                      <a:gd name="T3" fmla="*/ 18 h 109"/>
                      <a:gd name="T4" fmla="*/ 0 w 109"/>
                      <a:gd name="T5" fmla="*/ 0 h 109"/>
                      <a:gd name="T6" fmla="*/ 0 w 109"/>
                      <a:gd name="T7" fmla="*/ 36 h 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9" h="109">
                        <a:moveTo>
                          <a:pt x="0" y="109"/>
                        </a:moveTo>
                        <a:lnTo>
                          <a:pt x="109" y="54"/>
                        </a:lnTo>
                        <a:lnTo>
                          <a:pt x="0" y="0"/>
                        </a:lnTo>
                        <a:lnTo>
                          <a:pt x="0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81" name="Rectangle 326"/>
              <p:cNvSpPr>
                <a:spLocks noChangeArrowheads="1"/>
              </p:cNvSpPr>
              <p:nvPr/>
            </p:nvSpPr>
            <p:spPr bwMode="auto">
              <a:xfrm>
                <a:off x="1322" y="672"/>
                <a:ext cx="10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82" name="Rectangle 327"/>
              <p:cNvSpPr>
                <a:spLocks noChangeArrowheads="1"/>
              </p:cNvSpPr>
              <p:nvPr/>
            </p:nvSpPr>
            <p:spPr bwMode="auto">
              <a:xfrm>
                <a:off x="1349" y="685"/>
                <a:ext cx="10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000" b="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en-US" altLang="hu-HU"/>
              </a:p>
            </p:txBody>
          </p:sp>
          <p:sp>
            <p:nvSpPr>
              <p:cNvPr id="18483" name="Rectangle 328"/>
              <p:cNvSpPr>
                <a:spLocks noChangeArrowheads="1"/>
              </p:cNvSpPr>
              <p:nvPr/>
            </p:nvSpPr>
            <p:spPr bwMode="auto">
              <a:xfrm>
                <a:off x="2446" y="1468"/>
                <a:ext cx="9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84" name="Rectangle 329"/>
              <p:cNvSpPr>
                <a:spLocks noChangeArrowheads="1"/>
              </p:cNvSpPr>
              <p:nvPr/>
            </p:nvSpPr>
            <p:spPr bwMode="auto">
              <a:xfrm>
                <a:off x="2474" y="1480"/>
                <a:ext cx="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hu-HU" altLang="hu-HU"/>
              </a:p>
            </p:txBody>
          </p:sp>
          <p:grpSp>
            <p:nvGrpSpPr>
              <p:cNvPr id="18485" name="Group 419"/>
              <p:cNvGrpSpPr>
                <a:grpSpLocks/>
              </p:cNvGrpSpPr>
              <p:nvPr/>
            </p:nvGrpSpPr>
            <p:grpSpPr bwMode="auto">
              <a:xfrm>
                <a:off x="755" y="757"/>
                <a:ext cx="1152" cy="852"/>
                <a:chOff x="755" y="757"/>
                <a:chExt cx="1152" cy="852"/>
              </a:xfrm>
            </p:grpSpPr>
            <p:grpSp>
              <p:nvGrpSpPr>
                <p:cNvPr id="18572" name="Group 408"/>
                <p:cNvGrpSpPr>
                  <a:grpSpLocks/>
                </p:cNvGrpSpPr>
                <p:nvPr/>
              </p:nvGrpSpPr>
              <p:grpSpPr bwMode="auto">
                <a:xfrm>
                  <a:off x="868" y="757"/>
                  <a:ext cx="926" cy="755"/>
                  <a:chOff x="868" y="757"/>
                  <a:chExt cx="926" cy="755"/>
                </a:xfrm>
              </p:grpSpPr>
              <p:grpSp>
                <p:nvGrpSpPr>
                  <p:cNvPr id="18583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1792" y="757"/>
                    <a:ext cx="2" cy="753"/>
                    <a:chOff x="1792" y="757"/>
                    <a:chExt cx="2" cy="753"/>
                  </a:xfrm>
                </p:grpSpPr>
                <p:sp>
                  <p:nvSpPr>
                    <p:cNvPr id="18623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792" y="757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2 h 43"/>
                        <a:gd name="T4" fmla="*/ 2 w 8"/>
                        <a:gd name="T5" fmla="*/ 1 h 43"/>
                        <a:gd name="T6" fmla="*/ 1 w 8"/>
                        <a:gd name="T7" fmla="*/ 1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1 h 43"/>
                        <a:gd name="T14" fmla="*/ 0 w 8"/>
                        <a:gd name="T15" fmla="*/ 1 h 43"/>
                        <a:gd name="T16" fmla="*/ 0 w 8"/>
                        <a:gd name="T17" fmla="*/ 2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5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6"/>
                          </a:moveTo>
                          <a:lnTo>
                            <a:pt x="8" y="5"/>
                          </a:lnTo>
                          <a:lnTo>
                            <a:pt x="7" y="3"/>
                          </a:lnTo>
                          <a:lnTo>
                            <a:pt x="5" y="2"/>
                          </a:lnTo>
                          <a:lnTo>
                            <a:pt x="4" y="0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4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1792" y="777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5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5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1792" y="797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4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6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1792" y="817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4 h 43"/>
                        <a:gd name="T32" fmla="*/ 2 w 8"/>
                        <a:gd name="T33" fmla="*/ 14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7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792" y="837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4 h 43"/>
                        <a:gd name="T32" fmla="*/ 2 w 8"/>
                        <a:gd name="T33" fmla="*/ 14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8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792" y="85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9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792" y="87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0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1792" y="89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1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1792" y="91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2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1792" y="93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3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1792" y="95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4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1792" y="97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5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1792" y="99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6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1792" y="101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7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1792" y="103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8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1792" y="105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9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1792" y="107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0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1792" y="109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1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1792" y="111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2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1792" y="1137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3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1792" y="1156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5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4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1792" y="1176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5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5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1792" y="1196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5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6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1792" y="1216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4 h 43"/>
                        <a:gd name="T32" fmla="*/ 2 w 8"/>
                        <a:gd name="T33" fmla="*/ 14 h 43"/>
                        <a:gd name="T34" fmla="*/ 2 w 8"/>
                        <a:gd name="T35" fmla="*/ 14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7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1792" y="1236"/>
                      <a:ext cx="2" cy="15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1 w 8"/>
                        <a:gd name="T27" fmla="*/ 15 h 43"/>
                        <a:gd name="T28" fmla="*/ 1 w 8"/>
                        <a:gd name="T29" fmla="*/ 15 h 43"/>
                        <a:gd name="T30" fmla="*/ 2 w 8"/>
                        <a:gd name="T31" fmla="*/ 14 h 43"/>
                        <a:gd name="T32" fmla="*/ 2 w 8"/>
                        <a:gd name="T33" fmla="*/ 14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8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1792" y="125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9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1792" y="127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39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39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1792" y="129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1792" y="131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2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1792" y="133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3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1792" y="135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4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1792" y="137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5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1792" y="139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6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1792" y="141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2"/>
                        <a:gd name="T2" fmla="*/ 2 w 8"/>
                        <a:gd name="T3" fmla="*/ 1 h 42"/>
                        <a:gd name="T4" fmla="*/ 2 w 8"/>
                        <a:gd name="T5" fmla="*/ 0 h 42"/>
                        <a:gd name="T6" fmla="*/ 2 w 8"/>
                        <a:gd name="T7" fmla="*/ 0 h 42"/>
                        <a:gd name="T8" fmla="*/ 1 w 8"/>
                        <a:gd name="T9" fmla="*/ 0 h 42"/>
                        <a:gd name="T10" fmla="*/ 1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1 w 8"/>
                        <a:gd name="T27" fmla="*/ 14 h 42"/>
                        <a:gd name="T28" fmla="*/ 1 w 8"/>
                        <a:gd name="T29" fmla="*/ 14 h 42"/>
                        <a:gd name="T30" fmla="*/ 2 w 8"/>
                        <a:gd name="T31" fmla="*/ 14 h 42"/>
                        <a:gd name="T32" fmla="*/ 2 w 8"/>
                        <a:gd name="T33" fmla="*/ 13 h 42"/>
                        <a:gd name="T34" fmla="*/ 2 w 8"/>
                        <a:gd name="T35" fmla="*/ 13 h 42"/>
                        <a:gd name="T36" fmla="*/ 2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39"/>
                          </a:lnTo>
                          <a:lnTo>
                            <a:pt x="2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39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7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1792" y="143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8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1792" y="145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2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4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9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1792" y="147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1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3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60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1792" y="1496"/>
                      <a:ext cx="2" cy="14"/>
                    </a:xfrm>
                    <a:custGeom>
                      <a:avLst/>
                      <a:gdLst>
                        <a:gd name="T0" fmla="*/ 2 w 8"/>
                        <a:gd name="T1" fmla="*/ 1 h 43"/>
                        <a:gd name="T2" fmla="*/ 2 w 8"/>
                        <a:gd name="T3" fmla="*/ 1 h 43"/>
                        <a:gd name="T4" fmla="*/ 2 w 8"/>
                        <a:gd name="T5" fmla="*/ 0 h 43"/>
                        <a:gd name="T6" fmla="*/ 2 w 8"/>
                        <a:gd name="T7" fmla="*/ 0 h 43"/>
                        <a:gd name="T8" fmla="*/ 1 w 8"/>
                        <a:gd name="T9" fmla="*/ 0 h 43"/>
                        <a:gd name="T10" fmla="*/ 1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1 w 8"/>
                        <a:gd name="T27" fmla="*/ 14 h 43"/>
                        <a:gd name="T28" fmla="*/ 1 w 8"/>
                        <a:gd name="T29" fmla="*/ 14 h 43"/>
                        <a:gd name="T30" fmla="*/ 2 w 8"/>
                        <a:gd name="T31" fmla="*/ 13 h 43"/>
                        <a:gd name="T32" fmla="*/ 2 w 8"/>
                        <a:gd name="T33" fmla="*/ 13 h 43"/>
                        <a:gd name="T34" fmla="*/ 2 w 8"/>
                        <a:gd name="T35" fmla="*/ 12 h 43"/>
                        <a:gd name="T36" fmla="*/ 2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2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84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868" y="759"/>
                    <a:ext cx="3" cy="753"/>
                    <a:chOff x="868" y="759"/>
                    <a:chExt cx="3" cy="753"/>
                  </a:xfrm>
                </p:grpSpPr>
                <p:sp>
                  <p:nvSpPr>
                    <p:cNvPr id="18585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868" y="759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2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4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6"/>
                          </a:moveTo>
                          <a:lnTo>
                            <a:pt x="8" y="4"/>
                          </a:lnTo>
                          <a:lnTo>
                            <a:pt x="7" y="3"/>
                          </a:lnTo>
                          <a:lnTo>
                            <a:pt x="5" y="1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4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86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868" y="779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87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868" y="799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88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868" y="81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89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868" y="83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0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868" y="85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1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868" y="87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2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868" y="89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3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868" y="91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4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868" y="93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5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868" y="95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6" name="Freeform 380"/>
                    <p:cNvSpPr>
                      <a:spLocks/>
                    </p:cNvSpPr>
                    <p:nvPr/>
                  </p:nvSpPr>
                  <p:spPr bwMode="auto">
                    <a:xfrm>
                      <a:off x="868" y="97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7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868" y="99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8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868" y="101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99" name="Freeform 383"/>
                    <p:cNvSpPr>
                      <a:spLocks/>
                    </p:cNvSpPr>
                    <p:nvPr/>
                  </p:nvSpPr>
                  <p:spPr bwMode="auto">
                    <a:xfrm>
                      <a:off x="868" y="103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0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868" y="105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1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868" y="107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2" name="Freeform 386"/>
                    <p:cNvSpPr>
                      <a:spLocks/>
                    </p:cNvSpPr>
                    <p:nvPr/>
                  </p:nvSpPr>
                  <p:spPr bwMode="auto">
                    <a:xfrm>
                      <a:off x="868" y="1099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3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868" y="1118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5 h 43"/>
                        <a:gd name="T32" fmla="*/ 3 w 8"/>
                        <a:gd name="T33" fmla="*/ 14 h 43"/>
                        <a:gd name="T34" fmla="*/ 3 w 8"/>
                        <a:gd name="T35" fmla="*/ 14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8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4" name="Freeform 388"/>
                    <p:cNvSpPr>
                      <a:spLocks/>
                    </p:cNvSpPr>
                    <p:nvPr/>
                  </p:nvSpPr>
                  <p:spPr bwMode="auto">
                    <a:xfrm>
                      <a:off x="868" y="1138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5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5 h 43"/>
                        <a:gd name="T32" fmla="*/ 3 w 8"/>
                        <a:gd name="T33" fmla="*/ 14 h 43"/>
                        <a:gd name="T34" fmla="*/ 3 w 8"/>
                        <a:gd name="T35" fmla="*/ 14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5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868" y="1158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4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4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6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868" y="1178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7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868" y="1198"/>
                      <a:ext cx="3" cy="15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3 h 43"/>
                        <a:gd name="T20" fmla="*/ 0 w 8"/>
                        <a:gd name="T21" fmla="*/ 13 h 43"/>
                        <a:gd name="T22" fmla="*/ 0 w 8"/>
                        <a:gd name="T23" fmla="*/ 14 h 43"/>
                        <a:gd name="T24" fmla="*/ 1 w 8"/>
                        <a:gd name="T25" fmla="*/ 14 h 43"/>
                        <a:gd name="T26" fmla="*/ 2 w 8"/>
                        <a:gd name="T27" fmla="*/ 15 h 43"/>
                        <a:gd name="T28" fmla="*/ 2 w 8"/>
                        <a:gd name="T29" fmla="*/ 15 h 43"/>
                        <a:gd name="T30" fmla="*/ 3 w 8"/>
                        <a:gd name="T31" fmla="*/ 14 h 43"/>
                        <a:gd name="T32" fmla="*/ 3 w 8"/>
                        <a:gd name="T33" fmla="*/ 14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8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868" y="121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09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868" y="123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39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39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0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868" y="125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1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868" y="127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2" name="Freeform 396"/>
                    <p:cNvSpPr>
                      <a:spLocks/>
                    </p:cNvSpPr>
                    <p:nvPr/>
                  </p:nvSpPr>
                  <p:spPr bwMode="auto">
                    <a:xfrm>
                      <a:off x="868" y="129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3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868" y="131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4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868" y="133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5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868" y="135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6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868" y="137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39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39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7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868" y="139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8" name="Freeform 402"/>
                    <p:cNvSpPr>
                      <a:spLocks/>
                    </p:cNvSpPr>
                    <p:nvPr/>
                  </p:nvSpPr>
                  <p:spPr bwMode="auto">
                    <a:xfrm>
                      <a:off x="868" y="141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2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4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4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2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5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2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2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9" name="Freeform 403"/>
                    <p:cNvSpPr>
                      <a:spLocks/>
                    </p:cNvSpPr>
                    <p:nvPr/>
                  </p:nvSpPr>
                  <p:spPr bwMode="auto">
                    <a:xfrm>
                      <a:off x="868" y="143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1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1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3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3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9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9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0" name="Freeform 404"/>
                    <p:cNvSpPr>
                      <a:spLocks/>
                    </p:cNvSpPr>
                    <p:nvPr/>
                  </p:nvSpPr>
                  <p:spPr bwMode="auto">
                    <a:xfrm>
                      <a:off x="868" y="145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1" name="Freeform 405"/>
                    <p:cNvSpPr>
                      <a:spLocks/>
                    </p:cNvSpPr>
                    <p:nvPr/>
                  </p:nvSpPr>
                  <p:spPr bwMode="auto">
                    <a:xfrm>
                      <a:off x="868" y="147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3"/>
                        <a:gd name="T2" fmla="*/ 3 w 8"/>
                        <a:gd name="T3" fmla="*/ 1 h 43"/>
                        <a:gd name="T4" fmla="*/ 3 w 8"/>
                        <a:gd name="T5" fmla="*/ 0 h 43"/>
                        <a:gd name="T6" fmla="*/ 3 w 8"/>
                        <a:gd name="T7" fmla="*/ 0 h 43"/>
                        <a:gd name="T8" fmla="*/ 2 w 8"/>
                        <a:gd name="T9" fmla="*/ 0 h 43"/>
                        <a:gd name="T10" fmla="*/ 2 w 8"/>
                        <a:gd name="T11" fmla="*/ 0 h 43"/>
                        <a:gd name="T12" fmla="*/ 1 w 8"/>
                        <a:gd name="T13" fmla="*/ 0 h 43"/>
                        <a:gd name="T14" fmla="*/ 0 w 8"/>
                        <a:gd name="T15" fmla="*/ 0 h 43"/>
                        <a:gd name="T16" fmla="*/ 0 w 8"/>
                        <a:gd name="T17" fmla="*/ 1 h 43"/>
                        <a:gd name="T18" fmla="*/ 0 w 8"/>
                        <a:gd name="T19" fmla="*/ 12 h 43"/>
                        <a:gd name="T20" fmla="*/ 0 w 8"/>
                        <a:gd name="T21" fmla="*/ 12 h 43"/>
                        <a:gd name="T22" fmla="*/ 0 w 8"/>
                        <a:gd name="T23" fmla="*/ 13 h 43"/>
                        <a:gd name="T24" fmla="*/ 1 w 8"/>
                        <a:gd name="T25" fmla="*/ 13 h 43"/>
                        <a:gd name="T26" fmla="*/ 2 w 8"/>
                        <a:gd name="T27" fmla="*/ 14 h 43"/>
                        <a:gd name="T28" fmla="*/ 2 w 8"/>
                        <a:gd name="T29" fmla="*/ 14 h 43"/>
                        <a:gd name="T30" fmla="*/ 3 w 8"/>
                        <a:gd name="T31" fmla="*/ 13 h 43"/>
                        <a:gd name="T32" fmla="*/ 3 w 8"/>
                        <a:gd name="T33" fmla="*/ 13 h 43"/>
                        <a:gd name="T34" fmla="*/ 3 w 8"/>
                        <a:gd name="T35" fmla="*/ 12 h 43"/>
                        <a:gd name="T36" fmla="*/ 3 w 8"/>
                        <a:gd name="T37" fmla="*/ 1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3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3"/>
                          </a:lnTo>
                          <a:lnTo>
                            <a:pt x="5" y="43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2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868" y="1498"/>
                      <a:ext cx="3" cy="14"/>
                    </a:xfrm>
                    <a:custGeom>
                      <a:avLst/>
                      <a:gdLst>
                        <a:gd name="T0" fmla="*/ 3 w 8"/>
                        <a:gd name="T1" fmla="*/ 1 h 42"/>
                        <a:gd name="T2" fmla="*/ 3 w 8"/>
                        <a:gd name="T3" fmla="*/ 1 h 42"/>
                        <a:gd name="T4" fmla="*/ 3 w 8"/>
                        <a:gd name="T5" fmla="*/ 0 h 42"/>
                        <a:gd name="T6" fmla="*/ 3 w 8"/>
                        <a:gd name="T7" fmla="*/ 0 h 42"/>
                        <a:gd name="T8" fmla="*/ 2 w 8"/>
                        <a:gd name="T9" fmla="*/ 0 h 42"/>
                        <a:gd name="T10" fmla="*/ 2 w 8"/>
                        <a:gd name="T11" fmla="*/ 0 h 42"/>
                        <a:gd name="T12" fmla="*/ 1 w 8"/>
                        <a:gd name="T13" fmla="*/ 0 h 42"/>
                        <a:gd name="T14" fmla="*/ 0 w 8"/>
                        <a:gd name="T15" fmla="*/ 0 h 42"/>
                        <a:gd name="T16" fmla="*/ 0 w 8"/>
                        <a:gd name="T17" fmla="*/ 1 h 42"/>
                        <a:gd name="T18" fmla="*/ 0 w 8"/>
                        <a:gd name="T19" fmla="*/ 12 h 42"/>
                        <a:gd name="T20" fmla="*/ 0 w 8"/>
                        <a:gd name="T21" fmla="*/ 13 h 42"/>
                        <a:gd name="T22" fmla="*/ 0 w 8"/>
                        <a:gd name="T23" fmla="*/ 13 h 42"/>
                        <a:gd name="T24" fmla="*/ 1 w 8"/>
                        <a:gd name="T25" fmla="*/ 14 h 42"/>
                        <a:gd name="T26" fmla="*/ 2 w 8"/>
                        <a:gd name="T27" fmla="*/ 14 h 42"/>
                        <a:gd name="T28" fmla="*/ 2 w 8"/>
                        <a:gd name="T29" fmla="*/ 14 h 42"/>
                        <a:gd name="T30" fmla="*/ 3 w 8"/>
                        <a:gd name="T31" fmla="*/ 14 h 42"/>
                        <a:gd name="T32" fmla="*/ 3 w 8"/>
                        <a:gd name="T33" fmla="*/ 13 h 42"/>
                        <a:gd name="T34" fmla="*/ 3 w 8"/>
                        <a:gd name="T35" fmla="*/ 13 h 42"/>
                        <a:gd name="T36" fmla="*/ 3 w 8"/>
                        <a:gd name="T37" fmla="*/ 1 h 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" h="42">
                          <a:moveTo>
                            <a:pt x="8" y="4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3"/>
                          </a:lnTo>
                          <a:lnTo>
                            <a:pt x="0" y="37"/>
                          </a:lnTo>
                          <a:lnTo>
                            <a:pt x="0" y="38"/>
                          </a:lnTo>
                          <a:lnTo>
                            <a:pt x="1" y="40"/>
                          </a:lnTo>
                          <a:lnTo>
                            <a:pt x="3" y="41"/>
                          </a:lnTo>
                          <a:lnTo>
                            <a:pt x="4" y="42"/>
                          </a:lnTo>
                          <a:lnTo>
                            <a:pt x="5" y="42"/>
                          </a:lnTo>
                          <a:lnTo>
                            <a:pt x="7" y="41"/>
                          </a:lnTo>
                          <a:lnTo>
                            <a:pt x="8" y="40"/>
                          </a:lnTo>
                          <a:lnTo>
                            <a:pt x="8" y="38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573" name="Rectangle 409"/>
                <p:cNvSpPr>
                  <a:spLocks noChangeArrowheads="1"/>
                </p:cNvSpPr>
                <p:nvPr/>
              </p:nvSpPr>
              <p:spPr bwMode="auto">
                <a:xfrm>
                  <a:off x="1683" y="1482"/>
                  <a:ext cx="221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5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1710" y="1495"/>
                  <a:ext cx="9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1000" b="0">
                      <a:solidFill>
                        <a:srgbClr val="000000"/>
                      </a:solidFill>
                      <a:latin typeface="Symbol" pitchFamily="18" charset="2"/>
                    </a:rPr>
                    <a:t>k</a:t>
                  </a:r>
                  <a:endParaRPr lang="en-US" altLang="hu-HU"/>
                </a:p>
              </p:txBody>
            </p:sp>
            <p:sp>
              <p:nvSpPr>
                <p:cNvPr id="18575" name="Rectangle 411"/>
                <p:cNvSpPr>
                  <a:spLocks noChangeArrowheads="1"/>
                </p:cNvSpPr>
                <p:nvPr/>
              </p:nvSpPr>
              <p:spPr bwMode="auto">
                <a:xfrm>
                  <a:off x="1752" y="1516"/>
                  <a:ext cx="6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="0">
                      <a:solidFill>
                        <a:srgbClr val="000000"/>
                      </a:solidFill>
                    </a:rPr>
                    <a:t>=</a:t>
                  </a:r>
                  <a:endParaRPr lang="en-US" altLang="hu-HU"/>
                </a:p>
              </p:txBody>
            </p:sp>
            <p:sp>
              <p:nvSpPr>
                <p:cNvPr id="18576" name="Rectangle 412"/>
                <p:cNvSpPr>
                  <a:spLocks noChangeArrowheads="1"/>
                </p:cNvSpPr>
                <p:nvPr/>
              </p:nvSpPr>
              <p:spPr bwMode="auto">
                <a:xfrm>
                  <a:off x="1788" y="1502"/>
                  <a:ext cx="82" cy="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900" b="0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  <a:endParaRPr lang="en-US" altLang="hu-HU"/>
                </a:p>
              </p:txBody>
            </p:sp>
            <p:sp>
              <p:nvSpPr>
                <p:cNvPr id="18577" name="Rectangle 413"/>
                <p:cNvSpPr>
                  <a:spLocks noChangeArrowheads="1"/>
                </p:cNvSpPr>
                <p:nvPr/>
              </p:nvSpPr>
              <p:spPr bwMode="auto">
                <a:xfrm>
                  <a:off x="1825" y="1516"/>
                  <a:ext cx="82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="0">
                      <a:solidFill>
                        <a:srgbClr val="000000"/>
                      </a:solidFill>
                    </a:rPr>
                    <a:t>/a</a:t>
                  </a:r>
                  <a:endParaRPr lang="en-US" altLang="hu-HU"/>
                </a:p>
              </p:txBody>
            </p:sp>
            <p:sp>
              <p:nvSpPr>
                <p:cNvPr id="18578" name="Rectangle 414"/>
                <p:cNvSpPr>
                  <a:spLocks noChangeArrowheads="1"/>
                </p:cNvSpPr>
                <p:nvPr/>
              </p:nvSpPr>
              <p:spPr bwMode="auto">
                <a:xfrm>
                  <a:off x="755" y="1482"/>
                  <a:ext cx="243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579" name="Rectangle 415"/>
                <p:cNvSpPr>
                  <a:spLocks noChangeArrowheads="1"/>
                </p:cNvSpPr>
                <p:nvPr/>
              </p:nvSpPr>
              <p:spPr bwMode="auto">
                <a:xfrm>
                  <a:off x="783" y="1495"/>
                  <a:ext cx="9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1000" b="0">
                      <a:solidFill>
                        <a:srgbClr val="000000"/>
                      </a:solidFill>
                      <a:latin typeface="Symbol" pitchFamily="18" charset="2"/>
                    </a:rPr>
                    <a:t>k</a:t>
                  </a:r>
                  <a:endParaRPr lang="en-US" altLang="hu-HU"/>
                </a:p>
              </p:txBody>
            </p:sp>
            <p:sp>
              <p:nvSpPr>
                <p:cNvPr id="18580" name="Rectangle 416"/>
                <p:cNvSpPr>
                  <a:spLocks noChangeArrowheads="1"/>
                </p:cNvSpPr>
                <p:nvPr/>
              </p:nvSpPr>
              <p:spPr bwMode="auto">
                <a:xfrm>
                  <a:off x="825" y="1516"/>
                  <a:ext cx="88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="0">
                      <a:solidFill>
                        <a:srgbClr val="000000"/>
                      </a:solidFill>
                    </a:rPr>
                    <a:t>=-</a:t>
                  </a:r>
                  <a:endParaRPr lang="en-US" altLang="hu-HU"/>
                </a:p>
              </p:txBody>
            </p:sp>
            <p:sp>
              <p:nvSpPr>
                <p:cNvPr id="18581" name="Rectangle 417"/>
                <p:cNvSpPr>
                  <a:spLocks noChangeArrowheads="1"/>
                </p:cNvSpPr>
                <p:nvPr/>
              </p:nvSpPr>
              <p:spPr bwMode="auto">
                <a:xfrm>
                  <a:off x="881" y="1502"/>
                  <a:ext cx="82" cy="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900" b="0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  <a:endParaRPr lang="en-US" altLang="hu-HU"/>
                </a:p>
              </p:txBody>
            </p:sp>
            <p:sp>
              <p:nvSpPr>
                <p:cNvPr id="18582" name="Rectangle 418"/>
                <p:cNvSpPr>
                  <a:spLocks noChangeArrowheads="1"/>
                </p:cNvSpPr>
                <p:nvPr/>
              </p:nvSpPr>
              <p:spPr bwMode="auto">
                <a:xfrm>
                  <a:off x="919" y="1516"/>
                  <a:ext cx="82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="0">
                      <a:solidFill>
                        <a:srgbClr val="000000"/>
                      </a:solidFill>
                    </a:rPr>
                    <a:t>/a</a:t>
                  </a:r>
                  <a:endParaRPr lang="en-US" altLang="hu-HU"/>
                </a:p>
              </p:txBody>
            </p:sp>
          </p:grpSp>
          <p:grpSp>
            <p:nvGrpSpPr>
              <p:cNvPr id="18486" name="Group 505"/>
              <p:cNvGrpSpPr>
                <a:grpSpLocks/>
              </p:cNvGrpSpPr>
              <p:nvPr/>
            </p:nvGrpSpPr>
            <p:grpSpPr bwMode="auto">
              <a:xfrm>
                <a:off x="940" y="733"/>
                <a:ext cx="776" cy="736"/>
                <a:chOff x="940" y="733"/>
                <a:chExt cx="776" cy="736"/>
              </a:xfrm>
            </p:grpSpPr>
            <p:grpSp>
              <p:nvGrpSpPr>
                <p:cNvPr id="18487" name="Group 462"/>
                <p:cNvGrpSpPr>
                  <a:grpSpLocks/>
                </p:cNvGrpSpPr>
                <p:nvPr/>
              </p:nvGrpSpPr>
              <p:grpSpPr bwMode="auto">
                <a:xfrm>
                  <a:off x="1325" y="733"/>
                  <a:ext cx="391" cy="732"/>
                  <a:chOff x="1325" y="733"/>
                  <a:chExt cx="391" cy="732"/>
                </a:xfrm>
              </p:grpSpPr>
              <p:sp>
                <p:nvSpPr>
                  <p:cNvPr id="18530" name="Freeform 420"/>
                  <p:cNvSpPr>
                    <a:spLocks/>
                  </p:cNvSpPr>
                  <p:nvPr/>
                </p:nvSpPr>
                <p:spPr bwMode="auto">
                  <a:xfrm>
                    <a:off x="1325" y="1452"/>
                    <a:ext cx="8" cy="13"/>
                  </a:xfrm>
                  <a:custGeom>
                    <a:avLst/>
                    <a:gdLst>
                      <a:gd name="T0" fmla="*/ 1 w 25"/>
                      <a:gd name="T1" fmla="*/ 11 h 39"/>
                      <a:gd name="T2" fmla="*/ 0 w 25"/>
                      <a:gd name="T3" fmla="*/ 12 h 39"/>
                      <a:gd name="T4" fmla="*/ 0 w 25"/>
                      <a:gd name="T5" fmla="*/ 12 h 39"/>
                      <a:gd name="T6" fmla="*/ 1 w 25"/>
                      <a:gd name="T7" fmla="*/ 12 h 39"/>
                      <a:gd name="T8" fmla="*/ 1 w 25"/>
                      <a:gd name="T9" fmla="*/ 12 h 39"/>
                      <a:gd name="T10" fmla="*/ 2 w 25"/>
                      <a:gd name="T11" fmla="*/ 13 h 39"/>
                      <a:gd name="T12" fmla="*/ 2 w 25"/>
                      <a:gd name="T13" fmla="*/ 13 h 39"/>
                      <a:gd name="T14" fmla="*/ 2 w 25"/>
                      <a:gd name="T15" fmla="*/ 12 h 39"/>
                      <a:gd name="T16" fmla="*/ 3 w 25"/>
                      <a:gd name="T17" fmla="*/ 12 h 39"/>
                      <a:gd name="T18" fmla="*/ 8 w 25"/>
                      <a:gd name="T19" fmla="*/ 2 h 39"/>
                      <a:gd name="T20" fmla="*/ 8 w 25"/>
                      <a:gd name="T21" fmla="*/ 2 h 39"/>
                      <a:gd name="T22" fmla="*/ 8 w 25"/>
                      <a:gd name="T23" fmla="*/ 1 h 39"/>
                      <a:gd name="T24" fmla="*/ 8 w 25"/>
                      <a:gd name="T25" fmla="*/ 1 h 39"/>
                      <a:gd name="T26" fmla="*/ 7 w 25"/>
                      <a:gd name="T27" fmla="*/ 0 h 39"/>
                      <a:gd name="T28" fmla="*/ 7 w 25"/>
                      <a:gd name="T29" fmla="*/ 0 h 39"/>
                      <a:gd name="T30" fmla="*/ 6 w 25"/>
                      <a:gd name="T31" fmla="*/ 0 h 39"/>
                      <a:gd name="T32" fmla="*/ 6 w 25"/>
                      <a:gd name="T33" fmla="*/ 0 h 39"/>
                      <a:gd name="T34" fmla="*/ 6 w 25"/>
                      <a:gd name="T35" fmla="*/ 1 h 39"/>
                      <a:gd name="T36" fmla="*/ 1 w 25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2" y="33"/>
                        </a:moveTo>
                        <a:lnTo>
                          <a:pt x="0" y="35"/>
                        </a:lnTo>
                        <a:lnTo>
                          <a:pt x="2" y="36"/>
                        </a:lnTo>
                        <a:lnTo>
                          <a:pt x="3" y="37"/>
                        </a:lnTo>
                        <a:lnTo>
                          <a:pt x="5" y="39"/>
                        </a:lnTo>
                        <a:lnTo>
                          <a:pt x="6" y="37"/>
                        </a:lnTo>
                        <a:lnTo>
                          <a:pt x="9" y="37"/>
                        </a:lnTo>
                        <a:lnTo>
                          <a:pt x="25" y="6"/>
                        </a:lnTo>
                        <a:lnTo>
                          <a:pt x="25" y="5"/>
                        </a:lnTo>
                        <a:lnTo>
                          <a:pt x="25" y="3"/>
                        </a:lnTo>
                        <a:lnTo>
                          <a:pt x="25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2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421"/>
                  <p:cNvSpPr>
                    <a:spLocks/>
                  </p:cNvSpPr>
                  <p:nvPr/>
                </p:nvSpPr>
                <p:spPr bwMode="auto">
                  <a:xfrm>
                    <a:off x="1335" y="1435"/>
                    <a:ext cx="8" cy="13"/>
                  </a:xfrm>
                  <a:custGeom>
                    <a:avLst/>
                    <a:gdLst>
                      <a:gd name="T0" fmla="*/ 0 w 24"/>
                      <a:gd name="T1" fmla="*/ 11 h 38"/>
                      <a:gd name="T2" fmla="*/ 0 w 24"/>
                      <a:gd name="T3" fmla="*/ 11 h 38"/>
                      <a:gd name="T4" fmla="*/ 0 w 24"/>
                      <a:gd name="T5" fmla="*/ 12 h 38"/>
                      <a:gd name="T6" fmla="*/ 0 w 24"/>
                      <a:gd name="T7" fmla="*/ 12 h 38"/>
                      <a:gd name="T8" fmla="*/ 0 w 24"/>
                      <a:gd name="T9" fmla="*/ 13 h 38"/>
                      <a:gd name="T10" fmla="*/ 1 w 24"/>
                      <a:gd name="T11" fmla="*/ 13 h 38"/>
                      <a:gd name="T12" fmla="*/ 1 w 24"/>
                      <a:gd name="T13" fmla="*/ 13 h 38"/>
                      <a:gd name="T14" fmla="*/ 2 w 24"/>
                      <a:gd name="T15" fmla="*/ 13 h 38"/>
                      <a:gd name="T16" fmla="*/ 2 w 24"/>
                      <a:gd name="T17" fmla="*/ 12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7 w 24"/>
                      <a:gd name="T27" fmla="*/ 0 h 38"/>
                      <a:gd name="T28" fmla="*/ 7 w 24"/>
                      <a:gd name="T29" fmla="*/ 0 h 38"/>
                      <a:gd name="T30" fmla="*/ 6 w 24"/>
                      <a:gd name="T31" fmla="*/ 0 h 38"/>
                      <a:gd name="T32" fmla="*/ 6 w 24"/>
                      <a:gd name="T33" fmla="*/ 0 h 38"/>
                      <a:gd name="T34" fmla="*/ 5 w 24"/>
                      <a:gd name="T35" fmla="*/ 0 h 38"/>
                      <a:gd name="T36" fmla="*/ 0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0" y="31"/>
                        </a:move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6" y="37"/>
                        </a:lnTo>
                        <a:lnTo>
                          <a:pt x="7" y="35"/>
                        </a:lnTo>
                        <a:lnTo>
                          <a:pt x="23" y="5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422"/>
                  <p:cNvSpPr>
                    <a:spLocks/>
                  </p:cNvSpPr>
                  <p:nvPr/>
                </p:nvSpPr>
                <p:spPr bwMode="auto">
                  <a:xfrm>
                    <a:off x="1344" y="1417"/>
                    <a:ext cx="8" cy="13"/>
                  </a:xfrm>
                  <a:custGeom>
                    <a:avLst/>
                    <a:gdLst>
                      <a:gd name="T0" fmla="*/ 1 w 26"/>
                      <a:gd name="T1" fmla="*/ 11 h 38"/>
                      <a:gd name="T2" fmla="*/ 0 w 26"/>
                      <a:gd name="T3" fmla="*/ 11 h 38"/>
                      <a:gd name="T4" fmla="*/ 0 w 26"/>
                      <a:gd name="T5" fmla="*/ 12 h 38"/>
                      <a:gd name="T6" fmla="*/ 1 w 26"/>
                      <a:gd name="T7" fmla="*/ 12 h 38"/>
                      <a:gd name="T8" fmla="*/ 1 w 26"/>
                      <a:gd name="T9" fmla="*/ 13 h 38"/>
                      <a:gd name="T10" fmla="*/ 1 w 26"/>
                      <a:gd name="T11" fmla="*/ 13 h 38"/>
                      <a:gd name="T12" fmla="*/ 2 w 26"/>
                      <a:gd name="T13" fmla="*/ 13 h 38"/>
                      <a:gd name="T14" fmla="*/ 2 w 26"/>
                      <a:gd name="T15" fmla="*/ 13 h 38"/>
                      <a:gd name="T16" fmla="*/ 3 w 26"/>
                      <a:gd name="T17" fmla="*/ 12 h 38"/>
                      <a:gd name="T18" fmla="*/ 7 w 26"/>
                      <a:gd name="T19" fmla="*/ 2 h 38"/>
                      <a:gd name="T20" fmla="*/ 8 w 26"/>
                      <a:gd name="T21" fmla="*/ 1 h 38"/>
                      <a:gd name="T22" fmla="*/ 8 w 26"/>
                      <a:gd name="T23" fmla="*/ 1 h 38"/>
                      <a:gd name="T24" fmla="*/ 7 w 26"/>
                      <a:gd name="T25" fmla="*/ 0 h 38"/>
                      <a:gd name="T26" fmla="*/ 7 w 26"/>
                      <a:gd name="T27" fmla="*/ 0 h 38"/>
                      <a:gd name="T28" fmla="*/ 6 w 26"/>
                      <a:gd name="T29" fmla="*/ 0 h 38"/>
                      <a:gd name="T30" fmla="*/ 6 w 26"/>
                      <a:gd name="T31" fmla="*/ 0 h 38"/>
                      <a:gd name="T32" fmla="*/ 6 w 26"/>
                      <a:gd name="T33" fmla="*/ 0 h 38"/>
                      <a:gd name="T34" fmla="*/ 5 w 26"/>
                      <a:gd name="T35" fmla="*/ 0 h 38"/>
                      <a:gd name="T36" fmla="*/ 1 w 26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2" y="31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2" y="35"/>
                        </a:lnTo>
                        <a:lnTo>
                          <a:pt x="3" y="37"/>
                        </a:lnTo>
                        <a:lnTo>
                          <a:pt x="4" y="38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9" y="35"/>
                        </a:lnTo>
                        <a:lnTo>
                          <a:pt x="24" y="6"/>
                        </a:lnTo>
                        <a:lnTo>
                          <a:pt x="26" y="4"/>
                        </a:lnTo>
                        <a:lnTo>
                          <a:pt x="26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2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423"/>
                  <p:cNvSpPr>
                    <a:spLocks/>
                  </p:cNvSpPr>
                  <p:nvPr/>
                </p:nvSpPr>
                <p:spPr bwMode="auto">
                  <a:xfrm>
                    <a:off x="1353" y="1400"/>
                    <a:ext cx="8" cy="13"/>
                  </a:xfrm>
                  <a:custGeom>
                    <a:avLst/>
                    <a:gdLst>
                      <a:gd name="T0" fmla="*/ 0 w 24"/>
                      <a:gd name="T1" fmla="*/ 10 h 39"/>
                      <a:gd name="T2" fmla="*/ 0 w 24"/>
                      <a:gd name="T3" fmla="*/ 11 h 39"/>
                      <a:gd name="T4" fmla="*/ 0 w 24"/>
                      <a:gd name="T5" fmla="*/ 11 h 39"/>
                      <a:gd name="T6" fmla="*/ 0 w 24"/>
                      <a:gd name="T7" fmla="*/ 12 h 39"/>
                      <a:gd name="T8" fmla="*/ 1 w 24"/>
                      <a:gd name="T9" fmla="*/ 12 h 39"/>
                      <a:gd name="T10" fmla="*/ 1 w 24"/>
                      <a:gd name="T11" fmla="*/ 13 h 39"/>
                      <a:gd name="T12" fmla="*/ 2 w 24"/>
                      <a:gd name="T13" fmla="*/ 13 h 39"/>
                      <a:gd name="T14" fmla="*/ 2 w 24"/>
                      <a:gd name="T15" fmla="*/ 12 h 39"/>
                      <a:gd name="T16" fmla="*/ 3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1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7 w 24"/>
                      <a:gd name="T27" fmla="*/ 0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0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" y="31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1" y="36"/>
                        </a:lnTo>
                        <a:lnTo>
                          <a:pt x="2" y="37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7"/>
                        </a:lnTo>
                        <a:lnTo>
                          <a:pt x="8" y="36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424"/>
                  <p:cNvSpPr>
                    <a:spLocks/>
                  </p:cNvSpPr>
                  <p:nvPr/>
                </p:nvSpPr>
                <p:spPr bwMode="auto">
                  <a:xfrm>
                    <a:off x="1363" y="1382"/>
                    <a:ext cx="8" cy="13"/>
                  </a:xfrm>
                  <a:custGeom>
                    <a:avLst/>
                    <a:gdLst>
                      <a:gd name="T0" fmla="*/ 0 w 24"/>
                      <a:gd name="T1" fmla="*/ 11 h 40"/>
                      <a:gd name="T2" fmla="*/ 0 w 24"/>
                      <a:gd name="T3" fmla="*/ 11 h 40"/>
                      <a:gd name="T4" fmla="*/ 0 w 24"/>
                      <a:gd name="T5" fmla="*/ 12 h 40"/>
                      <a:gd name="T6" fmla="*/ 0 w 24"/>
                      <a:gd name="T7" fmla="*/ 12 h 40"/>
                      <a:gd name="T8" fmla="*/ 1 w 24"/>
                      <a:gd name="T9" fmla="*/ 12 h 40"/>
                      <a:gd name="T10" fmla="*/ 1 w 24"/>
                      <a:gd name="T11" fmla="*/ 13 h 40"/>
                      <a:gd name="T12" fmla="*/ 1 w 24"/>
                      <a:gd name="T13" fmla="*/ 13 h 40"/>
                      <a:gd name="T14" fmla="*/ 2 w 24"/>
                      <a:gd name="T15" fmla="*/ 12 h 40"/>
                      <a:gd name="T16" fmla="*/ 2 w 24"/>
                      <a:gd name="T17" fmla="*/ 12 h 40"/>
                      <a:gd name="T18" fmla="*/ 8 w 24"/>
                      <a:gd name="T19" fmla="*/ 2 h 40"/>
                      <a:gd name="T20" fmla="*/ 8 w 24"/>
                      <a:gd name="T21" fmla="*/ 2 h 40"/>
                      <a:gd name="T22" fmla="*/ 8 w 24"/>
                      <a:gd name="T23" fmla="*/ 1 h 40"/>
                      <a:gd name="T24" fmla="*/ 8 w 24"/>
                      <a:gd name="T25" fmla="*/ 1 h 40"/>
                      <a:gd name="T26" fmla="*/ 8 w 24"/>
                      <a:gd name="T27" fmla="*/ 0 h 40"/>
                      <a:gd name="T28" fmla="*/ 7 w 24"/>
                      <a:gd name="T29" fmla="*/ 0 h 40"/>
                      <a:gd name="T30" fmla="*/ 7 w 24"/>
                      <a:gd name="T31" fmla="*/ 0 h 40"/>
                      <a:gd name="T32" fmla="*/ 6 w 24"/>
                      <a:gd name="T33" fmla="*/ 0 h 40"/>
                      <a:gd name="T34" fmla="*/ 6 w 24"/>
                      <a:gd name="T35" fmla="*/ 1 h 40"/>
                      <a:gd name="T36" fmla="*/ 0 w 24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40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2" y="38"/>
                        </a:lnTo>
                        <a:lnTo>
                          <a:pt x="3" y="40"/>
                        </a:lnTo>
                        <a:lnTo>
                          <a:pt x="4" y="40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7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425"/>
                  <p:cNvSpPr>
                    <a:spLocks/>
                  </p:cNvSpPr>
                  <p:nvPr/>
                </p:nvSpPr>
                <p:spPr bwMode="auto">
                  <a:xfrm>
                    <a:off x="1372" y="1364"/>
                    <a:ext cx="8" cy="13"/>
                  </a:xfrm>
                  <a:custGeom>
                    <a:avLst/>
                    <a:gdLst>
                      <a:gd name="T0" fmla="*/ 0 w 24"/>
                      <a:gd name="T1" fmla="*/ 11 h 40"/>
                      <a:gd name="T2" fmla="*/ 0 w 24"/>
                      <a:gd name="T3" fmla="*/ 11 h 40"/>
                      <a:gd name="T4" fmla="*/ 0 w 24"/>
                      <a:gd name="T5" fmla="*/ 12 h 40"/>
                      <a:gd name="T6" fmla="*/ 0 w 24"/>
                      <a:gd name="T7" fmla="*/ 12 h 40"/>
                      <a:gd name="T8" fmla="*/ 0 w 24"/>
                      <a:gd name="T9" fmla="*/ 13 h 40"/>
                      <a:gd name="T10" fmla="*/ 1 w 24"/>
                      <a:gd name="T11" fmla="*/ 13 h 40"/>
                      <a:gd name="T12" fmla="*/ 1 w 24"/>
                      <a:gd name="T13" fmla="*/ 13 h 40"/>
                      <a:gd name="T14" fmla="*/ 2 w 24"/>
                      <a:gd name="T15" fmla="*/ 13 h 40"/>
                      <a:gd name="T16" fmla="*/ 2 w 24"/>
                      <a:gd name="T17" fmla="*/ 12 h 40"/>
                      <a:gd name="T18" fmla="*/ 8 w 24"/>
                      <a:gd name="T19" fmla="*/ 2 h 40"/>
                      <a:gd name="T20" fmla="*/ 8 w 24"/>
                      <a:gd name="T21" fmla="*/ 2 h 40"/>
                      <a:gd name="T22" fmla="*/ 8 w 24"/>
                      <a:gd name="T23" fmla="*/ 2 h 40"/>
                      <a:gd name="T24" fmla="*/ 8 w 24"/>
                      <a:gd name="T25" fmla="*/ 1 h 40"/>
                      <a:gd name="T26" fmla="*/ 7 w 24"/>
                      <a:gd name="T27" fmla="*/ 1 h 40"/>
                      <a:gd name="T28" fmla="*/ 7 w 24"/>
                      <a:gd name="T29" fmla="*/ 0 h 40"/>
                      <a:gd name="T30" fmla="*/ 6 w 24"/>
                      <a:gd name="T31" fmla="*/ 0 h 40"/>
                      <a:gd name="T32" fmla="*/ 6 w 24"/>
                      <a:gd name="T33" fmla="*/ 1 h 40"/>
                      <a:gd name="T34" fmla="*/ 5 w 24"/>
                      <a:gd name="T35" fmla="*/ 1 h 40"/>
                      <a:gd name="T36" fmla="*/ 0 w 24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40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9"/>
                        </a:lnTo>
                        <a:lnTo>
                          <a:pt x="3" y="40"/>
                        </a:lnTo>
                        <a:lnTo>
                          <a:pt x="4" y="40"/>
                        </a:lnTo>
                        <a:lnTo>
                          <a:pt x="5" y="39"/>
                        </a:lnTo>
                        <a:lnTo>
                          <a:pt x="7" y="37"/>
                        </a:lnTo>
                        <a:lnTo>
                          <a:pt x="23" y="7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15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426"/>
                  <p:cNvSpPr>
                    <a:spLocks/>
                  </p:cNvSpPr>
                  <p:nvPr/>
                </p:nvSpPr>
                <p:spPr bwMode="auto">
                  <a:xfrm>
                    <a:off x="1381" y="1347"/>
                    <a:ext cx="8" cy="12"/>
                  </a:xfrm>
                  <a:custGeom>
                    <a:avLst/>
                    <a:gdLst>
                      <a:gd name="T0" fmla="*/ 0 w 24"/>
                      <a:gd name="T1" fmla="*/ 10 h 38"/>
                      <a:gd name="T2" fmla="*/ 0 w 24"/>
                      <a:gd name="T3" fmla="*/ 11 h 38"/>
                      <a:gd name="T4" fmla="*/ 0 w 24"/>
                      <a:gd name="T5" fmla="*/ 11 h 38"/>
                      <a:gd name="T6" fmla="*/ 0 w 24"/>
                      <a:gd name="T7" fmla="*/ 12 h 38"/>
                      <a:gd name="T8" fmla="*/ 1 w 24"/>
                      <a:gd name="T9" fmla="*/ 12 h 38"/>
                      <a:gd name="T10" fmla="*/ 1 w 24"/>
                      <a:gd name="T11" fmla="*/ 12 h 38"/>
                      <a:gd name="T12" fmla="*/ 2 w 24"/>
                      <a:gd name="T13" fmla="*/ 12 h 38"/>
                      <a:gd name="T14" fmla="*/ 2 w 24"/>
                      <a:gd name="T15" fmla="*/ 12 h 38"/>
                      <a:gd name="T16" fmla="*/ 3 w 24"/>
                      <a:gd name="T17" fmla="*/ 12 h 38"/>
                      <a:gd name="T18" fmla="*/ 8 w 24"/>
                      <a:gd name="T19" fmla="*/ 2 h 38"/>
                      <a:gd name="T20" fmla="*/ 8 w 24"/>
                      <a:gd name="T21" fmla="*/ 2 h 38"/>
                      <a:gd name="T22" fmla="*/ 8 w 24"/>
                      <a:gd name="T23" fmla="*/ 1 h 38"/>
                      <a:gd name="T24" fmla="*/ 8 w 24"/>
                      <a:gd name="T25" fmla="*/ 1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1 h 38"/>
                      <a:gd name="T36" fmla="*/ 0 w 24"/>
                      <a:gd name="T37" fmla="*/ 10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6" y="38"/>
                        </a:lnTo>
                        <a:lnTo>
                          <a:pt x="7" y="38"/>
                        </a:lnTo>
                        <a:lnTo>
                          <a:pt x="8" y="37"/>
                        </a:lnTo>
                        <a:lnTo>
                          <a:pt x="24" y="7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1"/>
                        </a:lnTo>
                        <a:lnTo>
                          <a:pt x="17" y="2"/>
                        </a:lnTo>
                        <a:lnTo>
                          <a:pt x="1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427"/>
                  <p:cNvSpPr>
                    <a:spLocks/>
                  </p:cNvSpPr>
                  <p:nvPr/>
                </p:nvSpPr>
                <p:spPr bwMode="auto">
                  <a:xfrm>
                    <a:off x="1391" y="1329"/>
                    <a:ext cx="8" cy="13"/>
                  </a:xfrm>
                  <a:custGeom>
                    <a:avLst/>
                    <a:gdLst>
                      <a:gd name="T0" fmla="*/ 0 w 25"/>
                      <a:gd name="T1" fmla="*/ 11 h 38"/>
                      <a:gd name="T2" fmla="*/ 0 w 25"/>
                      <a:gd name="T3" fmla="*/ 12 h 38"/>
                      <a:gd name="T4" fmla="*/ 0 w 25"/>
                      <a:gd name="T5" fmla="*/ 12 h 38"/>
                      <a:gd name="T6" fmla="*/ 0 w 25"/>
                      <a:gd name="T7" fmla="*/ 13 h 38"/>
                      <a:gd name="T8" fmla="*/ 1 w 25"/>
                      <a:gd name="T9" fmla="*/ 13 h 38"/>
                      <a:gd name="T10" fmla="*/ 1 w 25"/>
                      <a:gd name="T11" fmla="*/ 13 h 38"/>
                      <a:gd name="T12" fmla="*/ 2 w 25"/>
                      <a:gd name="T13" fmla="*/ 13 h 38"/>
                      <a:gd name="T14" fmla="*/ 2 w 25"/>
                      <a:gd name="T15" fmla="*/ 13 h 38"/>
                      <a:gd name="T16" fmla="*/ 3 w 25"/>
                      <a:gd name="T17" fmla="*/ 13 h 38"/>
                      <a:gd name="T18" fmla="*/ 8 w 25"/>
                      <a:gd name="T19" fmla="*/ 2 h 38"/>
                      <a:gd name="T20" fmla="*/ 8 w 25"/>
                      <a:gd name="T21" fmla="*/ 2 h 38"/>
                      <a:gd name="T22" fmla="*/ 8 w 25"/>
                      <a:gd name="T23" fmla="*/ 1 h 38"/>
                      <a:gd name="T24" fmla="*/ 8 w 25"/>
                      <a:gd name="T25" fmla="*/ 1 h 38"/>
                      <a:gd name="T26" fmla="*/ 7 w 25"/>
                      <a:gd name="T27" fmla="*/ 0 h 38"/>
                      <a:gd name="T28" fmla="*/ 7 w 25"/>
                      <a:gd name="T29" fmla="*/ 0 h 38"/>
                      <a:gd name="T30" fmla="*/ 6 w 25"/>
                      <a:gd name="T31" fmla="*/ 0 h 38"/>
                      <a:gd name="T32" fmla="*/ 6 w 25"/>
                      <a:gd name="T33" fmla="*/ 0 h 38"/>
                      <a:gd name="T34" fmla="*/ 6 w 25"/>
                      <a:gd name="T35" fmla="*/ 1 h 38"/>
                      <a:gd name="T36" fmla="*/ 0 w 25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2" y="38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8" y="37"/>
                        </a:lnTo>
                        <a:lnTo>
                          <a:pt x="25" y="7"/>
                        </a:lnTo>
                        <a:lnTo>
                          <a:pt x="25" y="5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8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8" name="Freeform 428"/>
                  <p:cNvSpPr>
                    <a:spLocks/>
                  </p:cNvSpPr>
                  <p:nvPr/>
                </p:nvSpPr>
                <p:spPr bwMode="auto">
                  <a:xfrm>
                    <a:off x="1400" y="1311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0 w 24"/>
                      <a:gd name="T9" fmla="*/ 13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3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7 w 24"/>
                      <a:gd name="T27" fmla="*/ 0 h 39"/>
                      <a:gd name="T28" fmla="*/ 7 w 24"/>
                      <a:gd name="T29" fmla="*/ 0 h 39"/>
                      <a:gd name="T30" fmla="*/ 6 w 24"/>
                      <a:gd name="T31" fmla="*/ 0 h 39"/>
                      <a:gd name="T32" fmla="*/ 6 w 24"/>
                      <a:gd name="T33" fmla="*/ 0 h 39"/>
                      <a:gd name="T34" fmla="*/ 5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9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6" y="39"/>
                        </a:lnTo>
                        <a:lnTo>
                          <a:pt x="7" y="37"/>
                        </a:lnTo>
                        <a:lnTo>
                          <a:pt x="23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3" y="3"/>
                        </a:lnTo>
                        <a:lnTo>
                          <a:pt x="21" y="1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16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429"/>
                  <p:cNvSpPr>
                    <a:spLocks/>
                  </p:cNvSpPr>
                  <p:nvPr/>
                </p:nvSpPr>
                <p:spPr bwMode="auto">
                  <a:xfrm>
                    <a:off x="1409" y="1294"/>
                    <a:ext cx="9" cy="13"/>
                  </a:xfrm>
                  <a:custGeom>
                    <a:avLst/>
                    <a:gdLst>
                      <a:gd name="T0" fmla="*/ 1 w 26"/>
                      <a:gd name="T1" fmla="*/ 11 h 39"/>
                      <a:gd name="T2" fmla="*/ 0 w 26"/>
                      <a:gd name="T3" fmla="*/ 12 h 39"/>
                      <a:gd name="T4" fmla="*/ 0 w 26"/>
                      <a:gd name="T5" fmla="*/ 12 h 39"/>
                      <a:gd name="T6" fmla="*/ 1 w 26"/>
                      <a:gd name="T7" fmla="*/ 12 h 39"/>
                      <a:gd name="T8" fmla="*/ 1 w 26"/>
                      <a:gd name="T9" fmla="*/ 13 h 39"/>
                      <a:gd name="T10" fmla="*/ 1 w 26"/>
                      <a:gd name="T11" fmla="*/ 13 h 39"/>
                      <a:gd name="T12" fmla="*/ 2 w 26"/>
                      <a:gd name="T13" fmla="*/ 13 h 39"/>
                      <a:gd name="T14" fmla="*/ 2 w 26"/>
                      <a:gd name="T15" fmla="*/ 13 h 39"/>
                      <a:gd name="T16" fmla="*/ 3 w 26"/>
                      <a:gd name="T17" fmla="*/ 12 h 39"/>
                      <a:gd name="T18" fmla="*/ 8 w 26"/>
                      <a:gd name="T19" fmla="*/ 2 h 39"/>
                      <a:gd name="T20" fmla="*/ 9 w 26"/>
                      <a:gd name="T21" fmla="*/ 2 h 39"/>
                      <a:gd name="T22" fmla="*/ 9 w 26"/>
                      <a:gd name="T23" fmla="*/ 1 h 39"/>
                      <a:gd name="T24" fmla="*/ 8 w 26"/>
                      <a:gd name="T25" fmla="*/ 1 h 39"/>
                      <a:gd name="T26" fmla="*/ 8 w 26"/>
                      <a:gd name="T27" fmla="*/ 0 h 39"/>
                      <a:gd name="T28" fmla="*/ 8 w 26"/>
                      <a:gd name="T29" fmla="*/ 0 h 39"/>
                      <a:gd name="T30" fmla="*/ 7 w 26"/>
                      <a:gd name="T31" fmla="*/ 0 h 39"/>
                      <a:gd name="T32" fmla="*/ 7 w 26"/>
                      <a:gd name="T33" fmla="*/ 0 h 39"/>
                      <a:gd name="T34" fmla="*/ 6 w 26"/>
                      <a:gd name="T35" fmla="*/ 1 h 39"/>
                      <a:gd name="T36" fmla="*/ 1 w 26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2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2" y="37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6" y="39"/>
                        </a:lnTo>
                        <a:lnTo>
                          <a:pt x="7" y="39"/>
                        </a:lnTo>
                        <a:lnTo>
                          <a:pt x="9" y="37"/>
                        </a:lnTo>
                        <a:lnTo>
                          <a:pt x="24" y="6"/>
                        </a:lnTo>
                        <a:lnTo>
                          <a:pt x="26" y="5"/>
                        </a:lnTo>
                        <a:lnTo>
                          <a:pt x="26" y="3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2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0" name="Freeform 430"/>
                  <p:cNvSpPr>
                    <a:spLocks/>
                  </p:cNvSpPr>
                  <p:nvPr/>
                </p:nvSpPr>
                <p:spPr bwMode="auto">
                  <a:xfrm>
                    <a:off x="1419" y="1276"/>
                    <a:ext cx="8" cy="13"/>
                  </a:xfrm>
                  <a:custGeom>
                    <a:avLst/>
                    <a:gdLst>
                      <a:gd name="T0" fmla="*/ 0 w 24"/>
                      <a:gd name="T1" fmla="*/ 11 h 38"/>
                      <a:gd name="T2" fmla="*/ 0 w 24"/>
                      <a:gd name="T3" fmla="*/ 12 h 38"/>
                      <a:gd name="T4" fmla="*/ 0 w 24"/>
                      <a:gd name="T5" fmla="*/ 12 h 38"/>
                      <a:gd name="T6" fmla="*/ 0 w 24"/>
                      <a:gd name="T7" fmla="*/ 13 h 38"/>
                      <a:gd name="T8" fmla="*/ 1 w 24"/>
                      <a:gd name="T9" fmla="*/ 13 h 38"/>
                      <a:gd name="T10" fmla="*/ 1 w 24"/>
                      <a:gd name="T11" fmla="*/ 13 h 38"/>
                      <a:gd name="T12" fmla="*/ 2 w 24"/>
                      <a:gd name="T13" fmla="*/ 13 h 38"/>
                      <a:gd name="T14" fmla="*/ 2 w 24"/>
                      <a:gd name="T15" fmla="*/ 13 h 38"/>
                      <a:gd name="T16" fmla="*/ 3 w 24"/>
                      <a:gd name="T17" fmla="*/ 13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0 h 38"/>
                      <a:gd name="T36" fmla="*/ 0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5" y="38"/>
                        </a:lnTo>
                        <a:lnTo>
                          <a:pt x="7" y="38"/>
                        </a:lnTo>
                        <a:lnTo>
                          <a:pt x="8" y="37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431"/>
                  <p:cNvSpPr>
                    <a:spLocks/>
                  </p:cNvSpPr>
                  <p:nvPr/>
                </p:nvSpPr>
                <p:spPr bwMode="auto">
                  <a:xfrm>
                    <a:off x="1428" y="1259"/>
                    <a:ext cx="8" cy="12"/>
                  </a:xfrm>
                  <a:custGeom>
                    <a:avLst/>
                    <a:gdLst>
                      <a:gd name="T0" fmla="*/ 0 w 24"/>
                      <a:gd name="T1" fmla="*/ 10 h 38"/>
                      <a:gd name="T2" fmla="*/ 0 w 24"/>
                      <a:gd name="T3" fmla="*/ 11 h 38"/>
                      <a:gd name="T4" fmla="*/ 0 w 24"/>
                      <a:gd name="T5" fmla="*/ 11 h 38"/>
                      <a:gd name="T6" fmla="*/ 0 w 24"/>
                      <a:gd name="T7" fmla="*/ 12 h 38"/>
                      <a:gd name="T8" fmla="*/ 1 w 24"/>
                      <a:gd name="T9" fmla="*/ 12 h 38"/>
                      <a:gd name="T10" fmla="*/ 1 w 24"/>
                      <a:gd name="T11" fmla="*/ 12 h 38"/>
                      <a:gd name="T12" fmla="*/ 2 w 24"/>
                      <a:gd name="T13" fmla="*/ 12 h 38"/>
                      <a:gd name="T14" fmla="*/ 2 w 24"/>
                      <a:gd name="T15" fmla="*/ 12 h 38"/>
                      <a:gd name="T16" fmla="*/ 2 w 24"/>
                      <a:gd name="T17" fmla="*/ 12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0 h 38"/>
                      <a:gd name="T36" fmla="*/ 0 w 24"/>
                      <a:gd name="T37" fmla="*/ 10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2" y="38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2" name="Freeform 432"/>
                  <p:cNvSpPr>
                    <a:spLocks/>
                  </p:cNvSpPr>
                  <p:nvPr/>
                </p:nvSpPr>
                <p:spPr bwMode="auto">
                  <a:xfrm>
                    <a:off x="1437" y="1241"/>
                    <a:ext cx="9" cy="13"/>
                  </a:xfrm>
                  <a:custGeom>
                    <a:avLst/>
                    <a:gdLst>
                      <a:gd name="T0" fmla="*/ 1 w 26"/>
                      <a:gd name="T1" fmla="*/ 10 h 39"/>
                      <a:gd name="T2" fmla="*/ 0 w 26"/>
                      <a:gd name="T3" fmla="*/ 11 h 39"/>
                      <a:gd name="T4" fmla="*/ 0 w 26"/>
                      <a:gd name="T5" fmla="*/ 11 h 39"/>
                      <a:gd name="T6" fmla="*/ 1 w 26"/>
                      <a:gd name="T7" fmla="*/ 12 h 39"/>
                      <a:gd name="T8" fmla="*/ 1 w 26"/>
                      <a:gd name="T9" fmla="*/ 12 h 39"/>
                      <a:gd name="T10" fmla="*/ 2 w 26"/>
                      <a:gd name="T11" fmla="*/ 13 h 39"/>
                      <a:gd name="T12" fmla="*/ 2 w 26"/>
                      <a:gd name="T13" fmla="*/ 13 h 39"/>
                      <a:gd name="T14" fmla="*/ 2 w 26"/>
                      <a:gd name="T15" fmla="*/ 12 h 39"/>
                      <a:gd name="T16" fmla="*/ 3 w 26"/>
                      <a:gd name="T17" fmla="*/ 12 h 39"/>
                      <a:gd name="T18" fmla="*/ 9 w 26"/>
                      <a:gd name="T19" fmla="*/ 2 h 39"/>
                      <a:gd name="T20" fmla="*/ 9 w 26"/>
                      <a:gd name="T21" fmla="*/ 1 h 39"/>
                      <a:gd name="T22" fmla="*/ 9 w 26"/>
                      <a:gd name="T23" fmla="*/ 1 h 39"/>
                      <a:gd name="T24" fmla="*/ 9 w 26"/>
                      <a:gd name="T25" fmla="*/ 1 h 39"/>
                      <a:gd name="T26" fmla="*/ 8 w 26"/>
                      <a:gd name="T27" fmla="*/ 0 h 39"/>
                      <a:gd name="T28" fmla="*/ 8 w 26"/>
                      <a:gd name="T29" fmla="*/ 0 h 39"/>
                      <a:gd name="T30" fmla="*/ 7 w 26"/>
                      <a:gd name="T31" fmla="*/ 0 h 39"/>
                      <a:gd name="T32" fmla="*/ 7 w 26"/>
                      <a:gd name="T33" fmla="*/ 0 h 39"/>
                      <a:gd name="T34" fmla="*/ 6 w 26"/>
                      <a:gd name="T35" fmla="*/ 1 h 39"/>
                      <a:gd name="T36" fmla="*/ 1 w 26"/>
                      <a:gd name="T37" fmla="*/ 10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2" y="31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2" y="36"/>
                        </a:lnTo>
                        <a:lnTo>
                          <a:pt x="3" y="37"/>
                        </a:lnTo>
                        <a:lnTo>
                          <a:pt x="5" y="39"/>
                        </a:lnTo>
                        <a:lnTo>
                          <a:pt x="6" y="39"/>
                        </a:lnTo>
                        <a:lnTo>
                          <a:pt x="7" y="37"/>
                        </a:lnTo>
                        <a:lnTo>
                          <a:pt x="9" y="36"/>
                        </a:lnTo>
                        <a:lnTo>
                          <a:pt x="25" y="6"/>
                        </a:lnTo>
                        <a:lnTo>
                          <a:pt x="26" y="4"/>
                        </a:lnTo>
                        <a:lnTo>
                          <a:pt x="26" y="3"/>
                        </a:lnTo>
                        <a:lnTo>
                          <a:pt x="25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2"/>
                        </a:lnTo>
                        <a:lnTo>
                          <a:pt x="2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3" name="Freeform 433"/>
                  <p:cNvSpPr>
                    <a:spLocks/>
                  </p:cNvSpPr>
                  <p:nvPr/>
                </p:nvSpPr>
                <p:spPr bwMode="auto">
                  <a:xfrm>
                    <a:off x="1447" y="1223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1 w 24"/>
                      <a:gd name="T9" fmla="*/ 12 h 39"/>
                      <a:gd name="T10" fmla="*/ 1 w 24"/>
                      <a:gd name="T11" fmla="*/ 13 h 39"/>
                      <a:gd name="T12" fmla="*/ 2 w 24"/>
                      <a:gd name="T13" fmla="*/ 13 h 39"/>
                      <a:gd name="T14" fmla="*/ 2 w 24"/>
                      <a:gd name="T15" fmla="*/ 12 h 39"/>
                      <a:gd name="T16" fmla="*/ 3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8 w 24"/>
                      <a:gd name="T27" fmla="*/ 0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" y="32"/>
                        </a:moveTo>
                        <a:lnTo>
                          <a:pt x="0" y="33"/>
                        </a:lnTo>
                        <a:lnTo>
                          <a:pt x="0" y="35"/>
                        </a:lnTo>
                        <a:lnTo>
                          <a:pt x="1" y="36"/>
                        </a:lnTo>
                        <a:lnTo>
                          <a:pt x="3" y="37"/>
                        </a:lnTo>
                        <a:lnTo>
                          <a:pt x="4" y="39"/>
                        </a:lnTo>
                        <a:lnTo>
                          <a:pt x="6" y="39"/>
                        </a:lnTo>
                        <a:lnTo>
                          <a:pt x="7" y="37"/>
                        </a:lnTo>
                        <a:lnTo>
                          <a:pt x="8" y="36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1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4" name="Freeform 434"/>
                  <p:cNvSpPr>
                    <a:spLocks/>
                  </p:cNvSpPr>
                  <p:nvPr/>
                </p:nvSpPr>
                <p:spPr bwMode="auto">
                  <a:xfrm>
                    <a:off x="1456" y="1206"/>
                    <a:ext cx="9" cy="13"/>
                  </a:xfrm>
                  <a:custGeom>
                    <a:avLst/>
                    <a:gdLst>
                      <a:gd name="T0" fmla="*/ 0 w 25"/>
                      <a:gd name="T1" fmla="*/ 11 h 38"/>
                      <a:gd name="T2" fmla="*/ 0 w 25"/>
                      <a:gd name="T3" fmla="*/ 11 h 38"/>
                      <a:gd name="T4" fmla="*/ 0 w 25"/>
                      <a:gd name="T5" fmla="*/ 12 h 38"/>
                      <a:gd name="T6" fmla="*/ 0 w 25"/>
                      <a:gd name="T7" fmla="*/ 12 h 38"/>
                      <a:gd name="T8" fmla="*/ 1 w 25"/>
                      <a:gd name="T9" fmla="*/ 13 h 38"/>
                      <a:gd name="T10" fmla="*/ 1 w 25"/>
                      <a:gd name="T11" fmla="*/ 13 h 38"/>
                      <a:gd name="T12" fmla="*/ 2 w 25"/>
                      <a:gd name="T13" fmla="*/ 13 h 38"/>
                      <a:gd name="T14" fmla="*/ 2 w 25"/>
                      <a:gd name="T15" fmla="*/ 13 h 38"/>
                      <a:gd name="T16" fmla="*/ 3 w 25"/>
                      <a:gd name="T17" fmla="*/ 12 h 38"/>
                      <a:gd name="T18" fmla="*/ 9 w 25"/>
                      <a:gd name="T19" fmla="*/ 2 h 38"/>
                      <a:gd name="T20" fmla="*/ 9 w 25"/>
                      <a:gd name="T21" fmla="*/ 1 h 38"/>
                      <a:gd name="T22" fmla="*/ 9 w 25"/>
                      <a:gd name="T23" fmla="*/ 1 h 38"/>
                      <a:gd name="T24" fmla="*/ 9 w 25"/>
                      <a:gd name="T25" fmla="*/ 0 h 38"/>
                      <a:gd name="T26" fmla="*/ 8 w 25"/>
                      <a:gd name="T27" fmla="*/ 0 h 38"/>
                      <a:gd name="T28" fmla="*/ 8 w 25"/>
                      <a:gd name="T29" fmla="*/ 0 h 38"/>
                      <a:gd name="T30" fmla="*/ 7 w 25"/>
                      <a:gd name="T31" fmla="*/ 0 h 38"/>
                      <a:gd name="T32" fmla="*/ 7 w 25"/>
                      <a:gd name="T33" fmla="*/ 0 h 38"/>
                      <a:gd name="T34" fmla="*/ 6 w 25"/>
                      <a:gd name="T35" fmla="*/ 0 h 38"/>
                      <a:gd name="T36" fmla="*/ 0 w 25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0" y="31"/>
                        </a:move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7"/>
                        </a:lnTo>
                        <a:lnTo>
                          <a:pt x="8" y="35"/>
                        </a:lnTo>
                        <a:lnTo>
                          <a:pt x="25" y="5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5" name="Freeform 435"/>
                  <p:cNvSpPr>
                    <a:spLocks/>
                  </p:cNvSpPr>
                  <p:nvPr/>
                </p:nvSpPr>
                <p:spPr bwMode="auto">
                  <a:xfrm>
                    <a:off x="1466" y="1188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0 w 24"/>
                      <a:gd name="T9" fmla="*/ 13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3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7 w 24"/>
                      <a:gd name="T27" fmla="*/ 0 h 39"/>
                      <a:gd name="T28" fmla="*/ 7 w 24"/>
                      <a:gd name="T29" fmla="*/ 0 h 39"/>
                      <a:gd name="T30" fmla="*/ 6 w 24"/>
                      <a:gd name="T31" fmla="*/ 0 h 39"/>
                      <a:gd name="T32" fmla="*/ 6 w 24"/>
                      <a:gd name="T33" fmla="*/ 0 h 39"/>
                      <a:gd name="T34" fmla="*/ 5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1" y="38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23" y="7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3" y="2"/>
                        </a:lnTo>
                        <a:lnTo>
                          <a:pt x="21" y="1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16" y="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6" name="Freeform 436"/>
                  <p:cNvSpPr>
                    <a:spLocks/>
                  </p:cNvSpPr>
                  <p:nvPr/>
                </p:nvSpPr>
                <p:spPr bwMode="auto">
                  <a:xfrm>
                    <a:off x="1475" y="1170"/>
                    <a:ext cx="9" cy="14"/>
                  </a:xfrm>
                  <a:custGeom>
                    <a:avLst/>
                    <a:gdLst>
                      <a:gd name="T0" fmla="*/ 1 w 26"/>
                      <a:gd name="T1" fmla="*/ 12 h 40"/>
                      <a:gd name="T2" fmla="*/ 0 w 26"/>
                      <a:gd name="T3" fmla="*/ 12 h 40"/>
                      <a:gd name="T4" fmla="*/ 0 w 26"/>
                      <a:gd name="T5" fmla="*/ 12 h 40"/>
                      <a:gd name="T6" fmla="*/ 1 w 26"/>
                      <a:gd name="T7" fmla="*/ 13 h 40"/>
                      <a:gd name="T8" fmla="*/ 1 w 26"/>
                      <a:gd name="T9" fmla="*/ 13 h 40"/>
                      <a:gd name="T10" fmla="*/ 1 w 26"/>
                      <a:gd name="T11" fmla="*/ 14 h 40"/>
                      <a:gd name="T12" fmla="*/ 2 w 26"/>
                      <a:gd name="T13" fmla="*/ 14 h 40"/>
                      <a:gd name="T14" fmla="*/ 2 w 26"/>
                      <a:gd name="T15" fmla="*/ 13 h 40"/>
                      <a:gd name="T16" fmla="*/ 3 w 26"/>
                      <a:gd name="T17" fmla="*/ 13 h 40"/>
                      <a:gd name="T18" fmla="*/ 8 w 26"/>
                      <a:gd name="T19" fmla="*/ 2 h 40"/>
                      <a:gd name="T20" fmla="*/ 9 w 26"/>
                      <a:gd name="T21" fmla="*/ 2 h 40"/>
                      <a:gd name="T22" fmla="*/ 9 w 26"/>
                      <a:gd name="T23" fmla="*/ 1 h 40"/>
                      <a:gd name="T24" fmla="*/ 8 w 26"/>
                      <a:gd name="T25" fmla="*/ 1 h 40"/>
                      <a:gd name="T26" fmla="*/ 8 w 26"/>
                      <a:gd name="T27" fmla="*/ 0 h 40"/>
                      <a:gd name="T28" fmla="*/ 8 w 26"/>
                      <a:gd name="T29" fmla="*/ 0 h 40"/>
                      <a:gd name="T30" fmla="*/ 7 w 26"/>
                      <a:gd name="T31" fmla="*/ 0 h 40"/>
                      <a:gd name="T32" fmla="*/ 7 w 26"/>
                      <a:gd name="T33" fmla="*/ 0 h 40"/>
                      <a:gd name="T34" fmla="*/ 6 w 26"/>
                      <a:gd name="T35" fmla="*/ 1 h 40"/>
                      <a:gd name="T36" fmla="*/ 1 w 26"/>
                      <a:gd name="T37" fmla="*/ 12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40">
                        <a:moveTo>
                          <a:pt x="2" y="33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4" y="40"/>
                        </a:lnTo>
                        <a:lnTo>
                          <a:pt x="6" y="40"/>
                        </a:lnTo>
                        <a:lnTo>
                          <a:pt x="7" y="38"/>
                        </a:lnTo>
                        <a:lnTo>
                          <a:pt x="9" y="37"/>
                        </a:lnTo>
                        <a:lnTo>
                          <a:pt x="24" y="7"/>
                        </a:lnTo>
                        <a:lnTo>
                          <a:pt x="26" y="5"/>
                        </a:lnTo>
                        <a:lnTo>
                          <a:pt x="26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7" y="3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7" name="Freeform 437"/>
                  <p:cNvSpPr>
                    <a:spLocks/>
                  </p:cNvSpPr>
                  <p:nvPr/>
                </p:nvSpPr>
                <p:spPr bwMode="auto">
                  <a:xfrm>
                    <a:off x="1485" y="1153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0 w 24"/>
                      <a:gd name="T9" fmla="*/ 13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3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8 w 24"/>
                      <a:gd name="T27" fmla="*/ 0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9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1"/>
                        </a:lnTo>
                        <a:lnTo>
                          <a:pt x="17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8" name="Freeform 438"/>
                  <p:cNvSpPr>
                    <a:spLocks/>
                  </p:cNvSpPr>
                  <p:nvPr/>
                </p:nvSpPr>
                <p:spPr bwMode="auto">
                  <a:xfrm>
                    <a:off x="1494" y="1135"/>
                    <a:ext cx="8" cy="13"/>
                  </a:xfrm>
                  <a:custGeom>
                    <a:avLst/>
                    <a:gdLst>
                      <a:gd name="T0" fmla="*/ 0 w 25"/>
                      <a:gd name="T1" fmla="*/ 11 h 39"/>
                      <a:gd name="T2" fmla="*/ 0 w 25"/>
                      <a:gd name="T3" fmla="*/ 12 h 39"/>
                      <a:gd name="T4" fmla="*/ 0 w 25"/>
                      <a:gd name="T5" fmla="*/ 12 h 39"/>
                      <a:gd name="T6" fmla="*/ 0 w 25"/>
                      <a:gd name="T7" fmla="*/ 12 h 39"/>
                      <a:gd name="T8" fmla="*/ 1 w 25"/>
                      <a:gd name="T9" fmla="*/ 13 h 39"/>
                      <a:gd name="T10" fmla="*/ 1 w 25"/>
                      <a:gd name="T11" fmla="*/ 13 h 39"/>
                      <a:gd name="T12" fmla="*/ 2 w 25"/>
                      <a:gd name="T13" fmla="*/ 13 h 39"/>
                      <a:gd name="T14" fmla="*/ 2 w 25"/>
                      <a:gd name="T15" fmla="*/ 13 h 39"/>
                      <a:gd name="T16" fmla="*/ 2 w 25"/>
                      <a:gd name="T17" fmla="*/ 12 h 39"/>
                      <a:gd name="T18" fmla="*/ 7 w 25"/>
                      <a:gd name="T19" fmla="*/ 2 h 39"/>
                      <a:gd name="T20" fmla="*/ 8 w 25"/>
                      <a:gd name="T21" fmla="*/ 2 h 39"/>
                      <a:gd name="T22" fmla="*/ 8 w 25"/>
                      <a:gd name="T23" fmla="*/ 2 h 39"/>
                      <a:gd name="T24" fmla="*/ 7 w 25"/>
                      <a:gd name="T25" fmla="*/ 1 h 39"/>
                      <a:gd name="T26" fmla="*/ 7 w 25"/>
                      <a:gd name="T27" fmla="*/ 1 h 39"/>
                      <a:gd name="T28" fmla="*/ 6 w 25"/>
                      <a:gd name="T29" fmla="*/ 0 h 39"/>
                      <a:gd name="T30" fmla="*/ 6 w 25"/>
                      <a:gd name="T31" fmla="*/ 0 h 39"/>
                      <a:gd name="T32" fmla="*/ 5 w 25"/>
                      <a:gd name="T33" fmla="*/ 1 h 39"/>
                      <a:gd name="T34" fmla="*/ 5 w 25"/>
                      <a:gd name="T35" fmla="*/ 1 h 39"/>
                      <a:gd name="T36" fmla="*/ 0 w 25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0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2" y="39"/>
                        </a:lnTo>
                        <a:lnTo>
                          <a:pt x="3" y="39"/>
                        </a:lnTo>
                        <a:lnTo>
                          <a:pt x="5" y="39"/>
                        </a:lnTo>
                        <a:lnTo>
                          <a:pt x="6" y="39"/>
                        </a:lnTo>
                        <a:lnTo>
                          <a:pt x="7" y="37"/>
                        </a:lnTo>
                        <a:lnTo>
                          <a:pt x="23" y="7"/>
                        </a:lnTo>
                        <a:lnTo>
                          <a:pt x="25" y="6"/>
                        </a:lnTo>
                        <a:lnTo>
                          <a:pt x="25" y="5"/>
                        </a:lnTo>
                        <a:lnTo>
                          <a:pt x="23" y="3"/>
                        </a:lnTo>
                        <a:lnTo>
                          <a:pt x="22" y="2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2"/>
                        </a:lnTo>
                        <a:lnTo>
                          <a:pt x="16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439"/>
                  <p:cNvSpPr>
                    <a:spLocks/>
                  </p:cNvSpPr>
                  <p:nvPr/>
                </p:nvSpPr>
                <p:spPr bwMode="auto">
                  <a:xfrm>
                    <a:off x="1503" y="1118"/>
                    <a:ext cx="9" cy="12"/>
                  </a:xfrm>
                  <a:custGeom>
                    <a:avLst/>
                    <a:gdLst>
                      <a:gd name="T0" fmla="*/ 1 w 26"/>
                      <a:gd name="T1" fmla="*/ 10 h 38"/>
                      <a:gd name="T2" fmla="*/ 0 w 26"/>
                      <a:gd name="T3" fmla="*/ 11 h 38"/>
                      <a:gd name="T4" fmla="*/ 0 w 26"/>
                      <a:gd name="T5" fmla="*/ 11 h 38"/>
                      <a:gd name="T6" fmla="*/ 1 w 26"/>
                      <a:gd name="T7" fmla="*/ 12 h 38"/>
                      <a:gd name="T8" fmla="*/ 1 w 26"/>
                      <a:gd name="T9" fmla="*/ 12 h 38"/>
                      <a:gd name="T10" fmla="*/ 2 w 26"/>
                      <a:gd name="T11" fmla="*/ 12 h 38"/>
                      <a:gd name="T12" fmla="*/ 2 w 26"/>
                      <a:gd name="T13" fmla="*/ 12 h 38"/>
                      <a:gd name="T14" fmla="*/ 3 w 26"/>
                      <a:gd name="T15" fmla="*/ 12 h 38"/>
                      <a:gd name="T16" fmla="*/ 3 w 26"/>
                      <a:gd name="T17" fmla="*/ 12 h 38"/>
                      <a:gd name="T18" fmla="*/ 9 w 26"/>
                      <a:gd name="T19" fmla="*/ 2 h 38"/>
                      <a:gd name="T20" fmla="*/ 9 w 26"/>
                      <a:gd name="T21" fmla="*/ 2 h 38"/>
                      <a:gd name="T22" fmla="*/ 9 w 26"/>
                      <a:gd name="T23" fmla="*/ 1 h 38"/>
                      <a:gd name="T24" fmla="*/ 9 w 26"/>
                      <a:gd name="T25" fmla="*/ 1 h 38"/>
                      <a:gd name="T26" fmla="*/ 8 w 26"/>
                      <a:gd name="T27" fmla="*/ 0 h 38"/>
                      <a:gd name="T28" fmla="*/ 8 w 26"/>
                      <a:gd name="T29" fmla="*/ 0 h 38"/>
                      <a:gd name="T30" fmla="*/ 7 w 26"/>
                      <a:gd name="T31" fmla="*/ 0 h 38"/>
                      <a:gd name="T32" fmla="*/ 7 w 26"/>
                      <a:gd name="T33" fmla="*/ 0 h 38"/>
                      <a:gd name="T34" fmla="*/ 6 w 26"/>
                      <a:gd name="T35" fmla="*/ 1 h 38"/>
                      <a:gd name="T36" fmla="*/ 1 w 26"/>
                      <a:gd name="T37" fmla="*/ 10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2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8" y="38"/>
                        </a:lnTo>
                        <a:lnTo>
                          <a:pt x="9" y="37"/>
                        </a:lnTo>
                        <a:lnTo>
                          <a:pt x="25" y="7"/>
                        </a:lnTo>
                        <a:lnTo>
                          <a:pt x="26" y="5"/>
                        </a:lnTo>
                        <a:lnTo>
                          <a:pt x="26" y="4"/>
                        </a:lnTo>
                        <a:lnTo>
                          <a:pt x="25" y="2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8" y="2"/>
                        </a:lnTo>
                        <a:lnTo>
                          <a:pt x="2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0" name="Freeform 440"/>
                  <p:cNvSpPr>
                    <a:spLocks/>
                  </p:cNvSpPr>
                  <p:nvPr/>
                </p:nvSpPr>
                <p:spPr bwMode="auto">
                  <a:xfrm>
                    <a:off x="1513" y="1100"/>
                    <a:ext cx="8" cy="13"/>
                  </a:xfrm>
                  <a:custGeom>
                    <a:avLst/>
                    <a:gdLst>
                      <a:gd name="T0" fmla="*/ 0 w 24"/>
                      <a:gd name="T1" fmla="*/ 11 h 38"/>
                      <a:gd name="T2" fmla="*/ 0 w 24"/>
                      <a:gd name="T3" fmla="*/ 12 h 38"/>
                      <a:gd name="T4" fmla="*/ 0 w 24"/>
                      <a:gd name="T5" fmla="*/ 12 h 38"/>
                      <a:gd name="T6" fmla="*/ 0 w 24"/>
                      <a:gd name="T7" fmla="*/ 13 h 38"/>
                      <a:gd name="T8" fmla="*/ 1 w 24"/>
                      <a:gd name="T9" fmla="*/ 13 h 38"/>
                      <a:gd name="T10" fmla="*/ 1 w 24"/>
                      <a:gd name="T11" fmla="*/ 13 h 38"/>
                      <a:gd name="T12" fmla="*/ 2 w 24"/>
                      <a:gd name="T13" fmla="*/ 13 h 38"/>
                      <a:gd name="T14" fmla="*/ 2 w 24"/>
                      <a:gd name="T15" fmla="*/ 13 h 38"/>
                      <a:gd name="T16" fmla="*/ 3 w 24"/>
                      <a:gd name="T17" fmla="*/ 13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0 h 38"/>
                      <a:gd name="T36" fmla="*/ 0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6" y="38"/>
                        </a:lnTo>
                        <a:lnTo>
                          <a:pt x="7" y="38"/>
                        </a:lnTo>
                        <a:lnTo>
                          <a:pt x="9" y="3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1" name="Freeform 441"/>
                  <p:cNvSpPr>
                    <a:spLocks/>
                  </p:cNvSpPr>
                  <p:nvPr/>
                </p:nvSpPr>
                <p:spPr bwMode="auto">
                  <a:xfrm>
                    <a:off x="1522" y="1082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0 w 24"/>
                      <a:gd name="T9" fmla="*/ 13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3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1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7 w 24"/>
                      <a:gd name="T27" fmla="*/ 0 h 39"/>
                      <a:gd name="T28" fmla="*/ 7 w 24"/>
                      <a:gd name="T29" fmla="*/ 0 h 39"/>
                      <a:gd name="T30" fmla="*/ 6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9"/>
                        </a:lnTo>
                        <a:lnTo>
                          <a:pt x="2" y="39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2" name="Freeform 442"/>
                  <p:cNvSpPr>
                    <a:spLocks/>
                  </p:cNvSpPr>
                  <p:nvPr/>
                </p:nvSpPr>
                <p:spPr bwMode="auto">
                  <a:xfrm>
                    <a:off x="1531" y="1065"/>
                    <a:ext cx="9" cy="13"/>
                  </a:xfrm>
                  <a:custGeom>
                    <a:avLst/>
                    <a:gdLst>
                      <a:gd name="T0" fmla="*/ 0 w 25"/>
                      <a:gd name="T1" fmla="*/ 11 h 39"/>
                      <a:gd name="T2" fmla="*/ 0 w 25"/>
                      <a:gd name="T3" fmla="*/ 12 h 39"/>
                      <a:gd name="T4" fmla="*/ 0 w 25"/>
                      <a:gd name="T5" fmla="*/ 12 h 39"/>
                      <a:gd name="T6" fmla="*/ 0 w 25"/>
                      <a:gd name="T7" fmla="*/ 12 h 39"/>
                      <a:gd name="T8" fmla="*/ 1 w 25"/>
                      <a:gd name="T9" fmla="*/ 13 h 39"/>
                      <a:gd name="T10" fmla="*/ 1 w 25"/>
                      <a:gd name="T11" fmla="*/ 13 h 39"/>
                      <a:gd name="T12" fmla="*/ 2 w 25"/>
                      <a:gd name="T13" fmla="*/ 13 h 39"/>
                      <a:gd name="T14" fmla="*/ 3 w 25"/>
                      <a:gd name="T15" fmla="*/ 13 h 39"/>
                      <a:gd name="T16" fmla="*/ 3 w 25"/>
                      <a:gd name="T17" fmla="*/ 12 h 39"/>
                      <a:gd name="T18" fmla="*/ 9 w 25"/>
                      <a:gd name="T19" fmla="*/ 2 h 39"/>
                      <a:gd name="T20" fmla="*/ 9 w 25"/>
                      <a:gd name="T21" fmla="*/ 2 h 39"/>
                      <a:gd name="T22" fmla="*/ 9 w 25"/>
                      <a:gd name="T23" fmla="*/ 1 h 39"/>
                      <a:gd name="T24" fmla="*/ 9 w 25"/>
                      <a:gd name="T25" fmla="*/ 1 h 39"/>
                      <a:gd name="T26" fmla="*/ 8 w 25"/>
                      <a:gd name="T27" fmla="*/ 0 h 39"/>
                      <a:gd name="T28" fmla="*/ 8 w 25"/>
                      <a:gd name="T29" fmla="*/ 0 h 39"/>
                      <a:gd name="T30" fmla="*/ 7 w 25"/>
                      <a:gd name="T31" fmla="*/ 0 h 39"/>
                      <a:gd name="T32" fmla="*/ 6 w 25"/>
                      <a:gd name="T33" fmla="*/ 0 h 39"/>
                      <a:gd name="T34" fmla="*/ 6 w 25"/>
                      <a:gd name="T35" fmla="*/ 1 h 39"/>
                      <a:gd name="T36" fmla="*/ 0 w 25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2" y="39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9"/>
                        </a:lnTo>
                        <a:lnTo>
                          <a:pt x="8" y="37"/>
                        </a:lnTo>
                        <a:lnTo>
                          <a:pt x="24" y="6"/>
                        </a:lnTo>
                        <a:lnTo>
                          <a:pt x="25" y="5"/>
                        </a:lnTo>
                        <a:lnTo>
                          <a:pt x="25" y="3"/>
                        </a:lnTo>
                        <a:lnTo>
                          <a:pt x="24" y="2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3" name="Freeform 443"/>
                  <p:cNvSpPr>
                    <a:spLocks/>
                  </p:cNvSpPr>
                  <p:nvPr/>
                </p:nvSpPr>
                <p:spPr bwMode="auto">
                  <a:xfrm>
                    <a:off x="1541" y="1047"/>
                    <a:ext cx="8" cy="13"/>
                  </a:xfrm>
                  <a:custGeom>
                    <a:avLst/>
                    <a:gdLst>
                      <a:gd name="T0" fmla="*/ 1 w 24"/>
                      <a:gd name="T1" fmla="*/ 11 h 38"/>
                      <a:gd name="T2" fmla="*/ 0 w 24"/>
                      <a:gd name="T3" fmla="*/ 11 h 38"/>
                      <a:gd name="T4" fmla="*/ 0 w 24"/>
                      <a:gd name="T5" fmla="*/ 12 h 38"/>
                      <a:gd name="T6" fmla="*/ 1 w 24"/>
                      <a:gd name="T7" fmla="*/ 12 h 38"/>
                      <a:gd name="T8" fmla="*/ 1 w 24"/>
                      <a:gd name="T9" fmla="*/ 13 h 38"/>
                      <a:gd name="T10" fmla="*/ 1 w 24"/>
                      <a:gd name="T11" fmla="*/ 13 h 38"/>
                      <a:gd name="T12" fmla="*/ 2 w 24"/>
                      <a:gd name="T13" fmla="*/ 13 h 38"/>
                      <a:gd name="T14" fmla="*/ 2 w 24"/>
                      <a:gd name="T15" fmla="*/ 13 h 38"/>
                      <a:gd name="T16" fmla="*/ 3 w 24"/>
                      <a:gd name="T17" fmla="*/ 12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0 h 38"/>
                      <a:gd name="T36" fmla="*/ 1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2" y="31"/>
                        </a:move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2" y="35"/>
                        </a:lnTo>
                        <a:lnTo>
                          <a:pt x="3" y="37"/>
                        </a:lnTo>
                        <a:lnTo>
                          <a:pt x="4" y="38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9" y="35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1"/>
                        </a:lnTo>
                        <a:lnTo>
                          <a:pt x="2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4" name="Freeform 444"/>
                  <p:cNvSpPr>
                    <a:spLocks/>
                  </p:cNvSpPr>
                  <p:nvPr/>
                </p:nvSpPr>
                <p:spPr bwMode="auto">
                  <a:xfrm>
                    <a:off x="1550" y="1030"/>
                    <a:ext cx="8" cy="12"/>
                  </a:xfrm>
                  <a:custGeom>
                    <a:avLst/>
                    <a:gdLst>
                      <a:gd name="T0" fmla="*/ 0 w 24"/>
                      <a:gd name="T1" fmla="*/ 10 h 38"/>
                      <a:gd name="T2" fmla="*/ 0 w 24"/>
                      <a:gd name="T3" fmla="*/ 10 h 38"/>
                      <a:gd name="T4" fmla="*/ 0 w 24"/>
                      <a:gd name="T5" fmla="*/ 11 h 38"/>
                      <a:gd name="T6" fmla="*/ 0 w 24"/>
                      <a:gd name="T7" fmla="*/ 11 h 38"/>
                      <a:gd name="T8" fmla="*/ 0 w 24"/>
                      <a:gd name="T9" fmla="*/ 12 h 38"/>
                      <a:gd name="T10" fmla="*/ 1 w 24"/>
                      <a:gd name="T11" fmla="*/ 12 h 38"/>
                      <a:gd name="T12" fmla="*/ 1 w 24"/>
                      <a:gd name="T13" fmla="*/ 12 h 38"/>
                      <a:gd name="T14" fmla="*/ 2 w 24"/>
                      <a:gd name="T15" fmla="*/ 12 h 38"/>
                      <a:gd name="T16" fmla="*/ 2 w 24"/>
                      <a:gd name="T17" fmla="*/ 11 h 38"/>
                      <a:gd name="T18" fmla="*/ 8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8 w 24"/>
                      <a:gd name="T25" fmla="*/ 0 h 38"/>
                      <a:gd name="T26" fmla="*/ 8 w 24"/>
                      <a:gd name="T27" fmla="*/ 0 h 38"/>
                      <a:gd name="T28" fmla="*/ 7 w 24"/>
                      <a:gd name="T29" fmla="*/ 0 h 38"/>
                      <a:gd name="T30" fmla="*/ 7 w 24"/>
                      <a:gd name="T31" fmla="*/ 0 h 38"/>
                      <a:gd name="T32" fmla="*/ 6 w 24"/>
                      <a:gd name="T33" fmla="*/ 0 h 38"/>
                      <a:gd name="T34" fmla="*/ 6 w 24"/>
                      <a:gd name="T35" fmla="*/ 0 h 38"/>
                      <a:gd name="T36" fmla="*/ 0 w 24"/>
                      <a:gd name="T37" fmla="*/ 10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0" y="31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5" y="37"/>
                        </a:lnTo>
                        <a:lnTo>
                          <a:pt x="7" y="36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5" name="Freeform 445"/>
                  <p:cNvSpPr>
                    <a:spLocks/>
                  </p:cNvSpPr>
                  <p:nvPr/>
                </p:nvSpPr>
                <p:spPr bwMode="auto">
                  <a:xfrm>
                    <a:off x="1560" y="1012"/>
                    <a:ext cx="8" cy="13"/>
                  </a:xfrm>
                  <a:custGeom>
                    <a:avLst/>
                    <a:gdLst>
                      <a:gd name="T0" fmla="*/ 0 w 25"/>
                      <a:gd name="T1" fmla="*/ 11 h 39"/>
                      <a:gd name="T2" fmla="*/ 0 w 25"/>
                      <a:gd name="T3" fmla="*/ 11 h 39"/>
                      <a:gd name="T4" fmla="*/ 0 w 25"/>
                      <a:gd name="T5" fmla="*/ 11 h 39"/>
                      <a:gd name="T6" fmla="*/ 0 w 25"/>
                      <a:gd name="T7" fmla="*/ 12 h 39"/>
                      <a:gd name="T8" fmla="*/ 1 w 25"/>
                      <a:gd name="T9" fmla="*/ 12 h 39"/>
                      <a:gd name="T10" fmla="*/ 1 w 25"/>
                      <a:gd name="T11" fmla="*/ 13 h 39"/>
                      <a:gd name="T12" fmla="*/ 2 w 25"/>
                      <a:gd name="T13" fmla="*/ 13 h 39"/>
                      <a:gd name="T14" fmla="*/ 2 w 25"/>
                      <a:gd name="T15" fmla="*/ 12 h 39"/>
                      <a:gd name="T16" fmla="*/ 2 w 25"/>
                      <a:gd name="T17" fmla="*/ 12 h 39"/>
                      <a:gd name="T18" fmla="*/ 7 w 25"/>
                      <a:gd name="T19" fmla="*/ 2 h 39"/>
                      <a:gd name="T20" fmla="*/ 8 w 25"/>
                      <a:gd name="T21" fmla="*/ 2 h 39"/>
                      <a:gd name="T22" fmla="*/ 8 w 25"/>
                      <a:gd name="T23" fmla="*/ 1 h 39"/>
                      <a:gd name="T24" fmla="*/ 7 w 25"/>
                      <a:gd name="T25" fmla="*/ 1 h 39"/>
                      <a:gd name="T26" fmla="*/ 7 w 25"/>
                      <a:gd name="T27" fmla="*/ 0 h 39"/>
                      <a:gd name="T28" fmla="*/ 6 w 25"/>
                      <a:gd name="T29" fmla="*/ 0 h 39"/>
                      <a:gd name="T30" fmla="*/ 6 w 25"/>
                      <a:gd name="T31" fmla="*/ 0 h 39"/>
                      <a:gd name="T32" fmla="*/ 5 w 25"/>
                      <a:gd name="T33" fmla="*/ 0 h 39"/>
                      <a:gd name="T34" fmla="*/ 5 w 25"/>
                      <a:gd name="T35" fmla="*/ 1 h 39"/>
                      <a:gd name="T36" fmla="*/ 0 w 25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0" y="32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2" y="37"/>
                        </a:lnTo>
                        <a:lnTo>
                          <a:pt x="3" y="39"/>
                        </a:lnTo>
                        <a:lnTo>
                          <a:pt x="5" y="39"/>
                        </a:lnTo>
                        <a:lnTo>
                          <a:pt x="6" y="37"/>
                        </a:lnTo>
                        <a:lnTo>
                          <a:pt x="7" y="36"/>
                        </a:lnTo>
                        <a:lnTo>
                          <a:pt x="23" y="6"/>
                        </a:lnTo>
                        <a:lnTo>
                          <a:pt x="25" y="5"/>
                        </a:lnTo>
                        <a:lnTo>
                          <a:pt x="25" y="3"/>
                        </a:lnTo>
                        <a:lnTo>
                          <a:pt x="23" y="2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6" name="Freeform 446"/>
                  <p:cNvSpPr>
                    <a:spLocks/>
                  </p:cNvSpPr>
                  <p:nvPr/>
                </p:nvSpPr>
                <p:spPr bwMode="auto">
                  <a:xfrm>
                    <a:off x="1569" y="994"/>
                    <a:ext cx="8" cy="13"/>
                  </a:xfrm>
                  <a:custGeom>
                    <a:avLst/>
                    <a:gdLst>
                      <a:gd name="T0" fmla="*/ 1 w 26"/>
                      <a:gd name="T1" fmla="*/ 11 h 40"/>
                      <a:gd name="T2" fmla="*/ 0 w 26"/>
                      <a:gd name="T3" fmla="*/ 11 h 40"/>
                      <a:gd name="T4" fmla="*/ 0 w 26"/>
                      <a:gd name="T5" fmla="*/ 12 h 40"/>
                      <a:gd name="T6" fmla="*/ 1 w 26"/>
                      <a:gd name="T7" fmla="*/ 12 h 40"/>
                      <a:gd name="T8" fmla="*/ 1 w 26"/>
                      <a:gd name="T9" fmla="*/ 13 h 40"/>
                      <a:gd name="T10" fmla="*/ 2 w 26"/>
                      <a:gd name="T11" fmla="*/ 13 h 40"/>
                      <a:gd name="T12" fmla="*/ 2 w 26"/>
                      <a:gd name="T13" fmla="*/ 13 h 40"/>
                      <a:gd name="T14" fmla="*/ 2 w 26"/>
                      <a:gd name="T15" fmla="*/ 13 h 40"/>
                      <a:gd name="T16" fmla="*/ 3 w 26"/>
                      <a:gd name="T17" fmla="*/ 12 h 40"/>
                      <a:gd name="T18" fmla="*/ 8 w 26"/>
                      <a:gd name="T19" fmla="*/ 2 h 40"/>
                      <a:gd name="T20" fmla="*/ 8 w 26"/>
                      <a:gd name="T21" fmla="*/ 2 h 40"/>
                      <a:gd name="T22" fmla="*/ 8 w 26"/>
                      <a:gd name="T23" fmla="*/ 1 h 40"/>
                      <a:gd name="T24" fmla="*/ 8 w 26"/>
                      <a:gd name="T25" fmla="*/ 1 h 40"/>
                      <a:gd name="T26" fmla="*/ 7 w 26"/>
                      <a:gd name="T27" fmla="*/ 1 h 40"/>
                      <a:gd name="T28" fmla="*/ 7 w 26"/>
                      <a:gd name="T29" fmla="*/ 0 h 40"/>
                      <a:gd name="T30" fmla="*/ 6 w 26"/>
                      <a:gd name="T31" fmla="*/ 0 h 40"/>
                      <a:gd name="T32" fmla="*/ 6 w 26"/>
                      <a:gd name="T33" fmla="*/ 1 h 40"/>
                      <a:gd name="T34" fmla="*/ 6 w 26"/>
                      <a:gd name="T35" fmla="*/ 1 h 40"/>
                      <a:gd name="T36" fmla="*/ 1 w 26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40">
                        <a:moveTo>
                          <a:pt x="2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2" y="37"/>
                        </a:lnTo>
                        <a:lnTo>
                          <a:pt x="3" y="39"/>
                        </a:lnTo>
                        <a:lnTo>
                          <a:pt x="5" y="40"/>
                        </a:lnTo>
                        <a:lnTo>
                          <a:pt x="6" y="40"/>
                        </a:lnTo>
                        <a:lnTo>
                          <a:pt x="8" y="39"/>
                        </a:lnTo>
                        <a:lnTo>
                          <a:pt x="9" y="37"/>
                        </a:lnTo>
                        <a:lnTo>
                          <a:pt x="25" y="7"/>
                        </a:lnTo>
                        <a:lnTo>
                          <a:pt x="26" y="6"/>
                        </a:lnTo>
                        <a:lnTo>
                          <a:pt x="26" y="4"/>
                        </a:lnTo>
                        <a:lnTo>
                          <a:pt x="25" y="3"/>
                        </a:lnTo>
                        <a:lnTo>
                          <a:pt x="23" y="2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2"/>
                        </a:lnTo>
                        <a:lnTo>
                          <a:pt x="18" y="3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7" name="Freeform 447"/>
                  <p:cNvSpPr>
                    <a:spLocks/>
                  </p:cNvSpPr>
                  <p:nvPr/>
                </p:nvSpPr>
                <p:spPr bwMode="auto">
                  <a:xfrm>
                    <a:off x="1578" y="976"/>
                    <a:ext cx="8" cy="14"/>
                  </a:xfrm>
                  <a:custGeom>
                    <a:avLst/>
                    <a:gdLst>
                      <a:gd name="T0" fmla="*/ 0 w 24"/>
                      <a:gd name="T1" fmla="*/ 12 h 40"/>
                      <a:gd name="T2" fmla="*/ 0 w 24"/>
                      <a:gd name="T3" fmla="*/ 12 h 40"/>
                      <a:gd name="T4" fmla="*/ 0 w 24"/>
                      <a:gd name="T5" fmla="*/ 13 h 40"/>
                      <a:gd name="T6" fmla="*/ 0 w 24"/>
                      <a:gd name="T7" fmla="*/ 13 h 40"/>
                      <a:gd name="T8" fmla="*/ 1 w 24"/>
                      <a:gd name="T9" fmla="*/ 14 h 40"/>
                      <a:gd name="T10" fmla="*/ 1 w 24"/>
                      <a:gd name="T11" fmla="*/ 14 h 40"/>
                      <a:gd name="T12" fmla="*/ 2 w 24"/>
                      <a:gd name="T13" fmla="*/ 14 h 40"/>
                      <a:gd name="T14" fmla="*/ 2 w 24"/>
                      <a:gd name="T15" fmla="*/ 14 h 40"/>
                      <a:gd name="T16" fmla="*/ 3 w 24"/>
                      <a:gd name="T17" fmla="*/ 13 h 40"/>
                      <a:gd name="T18" fmla="*/ 8 w 24"/>
                      <a:gd name="T19" fmla="*/ 2 h 40"/>
                      <a:gd name="T20" fmla="*/ 8 w 24"/>
                      <a:gd name="T21" fmla="*/ 2 h 40"/>
                      <a:gd name="T22" fmla="*/ 8 w 24"/>
                      <a:gd name="T23" fmla="*/ 2 h 40"/>
                      <a:gd name="T24" fmla="*/ 8 w 24"/>
                      <a:gd name="T25" fmla="*/ 1 h 40"/>
                      <a:gd name="T26" fmla="*/ 8 w 24"/>
                      <a:gd name="T27" fmla="*/ 1 h 40"/>
                      <a:gd name="T28" fmla="*/ 7 w 24"/>
                      <a:gd name="T29" fmla="*/ 0 h 40"/>
                      <a:gd name="T30" fmla="*/ 7 w 24"/>
                      <a:gd name="T31" fmla="*/ 0 h 40"/>
                      <a:gd name="T32" fmla="*/ 6 w 24"/>
                      <a:gd name="T33" fmla="*/ 1 h 40"/>
                      <a:gd name="T34" fmla="*/ 6 w 24"/>
                      <a:gd name="T35" fmla="*/ 1 h 40"/>
                      <a:gd name="T36" fmla="*/ 0 w 24"/>
                      <a:gd name="T37" fmla="*/ 12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40">
                        <a:moveTo>
                          <a:pt x="1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9"/>
                        </a:lnTo>
                        <a:lnTo>
                          <a:pt x="4" y="40"/>
                        </a:lnTo>
                        <a:lnTo>
                          <a:pt x="6" y="40"/>
                        </a:lnTo>
                        <a:lnTo>
                          <a:pt x="7" y="39"/>
                        </a:lnTo>
                        <a:lnTo>
                          <a:pt x="9" y="3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2"/>
                        </a:lnTo>
                        <a:lnTo>
                          <a:pt x="17" y="3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Freeform 448"/>
                  <p:cNvSpPr>
                    <a:spLocks/>
                  </p:cNvSpPr>
                  <p:nvPr/>
                </p:nvSpPr>
                <p:spPr bwMode="auto">
                  <a:xfrm>
                    <a:off x="1588" y="959"/>
                    <a:ext cx="8" cy="13"/>
                  </a:xfrm>
                  <a:custGeom>
                    <a:avLst/>
                    <a:gdLst>
                      <a:gd name="T0" fmla="*/ 0 w 24"/>
                      <a:gd name="T1" fmla="*/ 11 h 38"/>
                      <a:gd name="T2" fmla="*/ 0 w 24"/>
                      <a:gd name="T3" fmla="*/ 12 h 38"/>
                      <a:gd name="T4" fmla="*/ 0 w 24"/>
                      <a:gd name="T5" fmla="*/ 12 h 38"/>
                      <a:gd name="T6" fmla="*/ 0 w 24"/>
                      <a:gd name="T7" fmla="*/ 13 h 38"/>
                      <a:gd name="T8" fmla="*/ 0 w 24"/>
                      <a:gd name="T9" fmla="*/ 13 h 38"/>
                      <a:gd name="T10" fmla="*/ 1 w 24"/>
                      <a:gd name="T11" fmla="*/ 13 h 38"/>
                      <a:gd name="T12" fmla="*/ 1 w 24"/>
                      <a:gd name="T13" fmla="*/ 13 h 38"/>
                      <a:gd name="T14" fmla="*/ 2 w 24"/>
                      <a:gd name="T15" fmla="*/ 13 h 38"/>
                      <a:gd name="T16" fmla="*/ 2 w 24"/>
                      <a:gd name="T17" fmla="*/ 13 h 38"/>
                      <a:gd name="T18" fmla="*/ 7 w 24"/>
                      <a:gd name="T19" fmla="*/ 2 h 38"/>
                      <a:gd name="T20" fmla="*/ 8 w 24"/>
                      <a:gd name="T21" fmla="*/ 2 h 38"/>
                      <a:gd name="T22" fmla="*/ 8 w 24"/>
                      <a:gd name="T23" fmla="*/ 1 h 38"/>
                      <a:gd name="T24" fmla="*/ 7 w 24"/>
                      <a:gd name="T25" fmla="*/ 1 h 38"/>
                      <a:gd name="T26" fmla="*/ 7 w 24"/>
                      <a:gd name="T27" fmla="*/ 0 h 38"/>
                      <a:gd name="T28" fmla="*/ 7 w 24"/>
                      <a:gd name="T29" fmla="*/ 0 h 38"/>
                      <a:gd name="T30" fmla="*/ 6 w 24"/>
                      <a:gd name="T31" fmla="*/ 0 h 38"/>
                      <a:gd name="T32" fmla="*/ 6 w 24"/>
                      <a:gd name="T33" fmla="*/ 0 h 38"/>
                      <a:gd name="T34" fmla="*/ 5 w 24"/>
                      <a:gd name="T35" fmla="*/ 1 h 38"/>
                      <a:gd name="T36" fmla="*/ 0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0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1" y="38"/>
                        </a:lnTo>
                        <a:lnTo>
                          <a:pt x="2" y="38"/>
                        </a:lnTo>
                        <a:lnTo>
                          <a:pt x="4" y="38"/>
                        </a:lnTo>
                        <a:lnTo>
                          <a:pt x="5" y="38"/>
                        </a:lnTo>
                        <a:lnTo>
                          <a:pt x="7" y="37"/>
                        </a:lnTo>
                        <a:lnTo>
                          <a:pt x="22" y="7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2" y="2"/>
                        </a:lnTo>
                        <a:lnTo>
                          <a:pt x="21" y="1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5" y="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9" name="Freeform 449"/>
                  <p:cNvSpPr>
                    <a:spLocks/>
                  </p:cNvSpPr>
                  <p:nvPr/>
                </p:nvSpPr>
                <p:spPr bwMode="auto">
                  <a:xfrm>
                    <a:off x="1597" y="941"/>
                    <a:ext cx="8" cy="13"/>
                  </a:xfrm>
                  <a:custGeom>
                    <a:avLst/>
                    <a:gdLst>
                      <a:gd name="T0" fmla="*/ 0 w 25"/>
                      <a:gd name="T1" fmla="*/ 11 h 38"/>
                      <a:gd name="T2" fmla="*/ 0 w 25"/>
                      <a:gd name="T3" fmla="*/ 12 h 38"/>
                      <a:gd name="T4" fmla="*/ 0 w 25"/>
                      <a:gd name="T5" fmla="*/ 12 h 38"/>
                      <a:gd name="T6" fmla="*/ 0 w 25"/>
                      <a:gd name="T7" fmla="*/ 13 h 38"/>
                      <a:gd name="T8" fmla="*/ 1 w 25"/>
                      <a:gd name="T9" fmla="*/ 13 h 38"/>
                      <a:gd name="T10" fmla="*/ 1 w 25"/>
                      <a:gd name="T11" fmla="*/ 13 h 38"/>
                      <a:gd name="T12" fmla="*/ 2 w 25"/>
                      <a:gd name="T13" fmla="*/ 13 h 38"/>
                      <a:gd name="T14" fmla="*/ 2 w 25"/>
                      <a:gd name="T15" fmla="*/ 13 h 38"/>
                      <a:gd name="T16" fmla="*/ 3 w 25"/>
                      <a:gd name="T17" fmla="*/ 13 h 38"/>
                      <a:gd name="T18" fmla="*/ 8 w 25"/>
                      <a:gd name="T19" fmla="*/ 2 h 38"/>
                      <a:gd name="T20" fmla="*/ 8 w 25"/>
                      <a:gd name="T21" fmla="*/ 2 h 38"/>
                      <a:gd name="T22" fmla="*/ 8 w 25"/>
                      <a:gd name="T23" fmla="*/ 1 h 38"/>
                      <a:gd name="T24" fmla="*/ 8 w 25"/>
                      <a:gd name="T25" fmla="*/ 1 h 38"/>
                      <a:gd name="T26" fmla="*/ 7 w 25"/>
                      <a:gd name="T27" fmla="*/ 0 h 38"/>
                      <a:gd name="T28" fmla="*/ 7 w 25"/>
                      <a:gd name="T29" fmla="*/ 0 h 38"/>
                      <a:gd name="T30" fmla="*/ 6 w 25"/>
                      <a:gd name="T31" fmla="*/ 0 h 38"/>
                      <a:gd name="T32" fmla="*/ 6 w 25"/>
                      <a:gd name="T33" fmla="*/ 0 h 38"/>
                      <a:gd name="T34" fmla="*/ 5 w 25"/>
                      <a:gd name="T35" fmla="*/ 1 h 38"/>
                      <a:gd name="T36" fmla="*/ 0 w 25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5" y="38"/>
                        </a:lnTo>
                        <a:lnTo>
                          <a:pt x="7" y="38"/>
                        </a:lnTo>
                        <a:lnTo>
                          <a:pt x="8" y="37"/>
                        </a:lnTo>
                        <a:lnTo>
                          <a:pt x="24" y="7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1"/>
                        </a:lnTo>
                        <a:lnTo>
                          <a:pt x="17" y="3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0" name="Freeform 450"/>
                  <p:cNvSpPr>
                    <a:spLocks/>
                  </p:cNvSpPr>
                  <p:nvPr/>
                </p:nvSpPr>
                <p:spPr bwMode="auto">
                  <a:xfrm>
                    <a:off x="1606" y="924"/>
                    <a:ext cx="8" cy="13"/>
                  </a:xfrm>
                  <a:custGeom>
                    <a:avLst/>
                    <a:gdLst>
                      <a:gd name="T0" fmla="*/ 1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2 h 39"/>
                      <a:gd name="T6" fmla="*/ 1 w 24"/>
                      <a:gd name="T7" fmla="*/ 12 h 39"/>
                      <a:gd name="T8" fmla="*/ 1 w 24"/>
                      <a:gd name="T9" fmla="*/ 13 h 39"/>
                      <a:gd name="T10" fmla="*/ 2 w 24"/>
                      <a:gd name="T11" fmla="*/ 13 h 39"/>
                      <a:gd name="T12" fmla="*/ 2 w 24"/>
                      <a:gd name="T13" fmla="*/ 13 h 39"/>
                      <a:gd name="T14" fmla="*/ 2 w 24"/>
                      <a:gd name="T15" fmla="*/ 13 h 39"/>
                      <a:gd name="T16" fmla="*/ 3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8 w 24"/>
                      <a:gd name="T27" fmla="*/ 1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1 h 39"/>
                      <a:gd name="T34" fmla="*/ 6 w 24"/>
                      <a:gd name="T35" fmla="*/ 1 h 39"/>
                      <a:gd name="T36" fmla="*/ 1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2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2" y="37"/>
                        </a:lnTo>
                        <a:lnTo>
                          <a:pt x="3" y="39"/>
                        </a:lnTo>
                        <a:lnTo>
                          <a:pt x="5" y="39"/>
                        </a:lnTo>
                        <a:lnTo>
                          <a:pt x="6" y="39"/>
                        </a:lnTo>
                        <a:lnTo>
                          <a:pt x="7" y="39"/>
                        </a:lnTo>
                        <a:lnTo>
                          <a:pt x="9" y="3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2"/>
                        </a:lnTo>
                        <a:lnTo>
                          <a:pt x="17" y="3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1" name="Freeform 451"/>
                  <p:cNvSpPr>
                    <a:spLocks/>
                  </p:cNvSpPr>
                  <p:nvPr/>
                </p:nvSpPr>
                <p:spPr bwMode="auto">
                  <a:xfrm>
                    <a:off x="1616" y="906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2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0 w 24"/>
                      <a:gd name="T9" fmla="*/ 13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3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8 w 24"/>
                      <a:gd name="T27" fmla="*/ 0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9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7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2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2" name="Freeform 452"/>
                  <p:cNvSpPr>
                    <a:spLocks/>
                  </p:cNvSpPr>
                  <p:nvPr/>
                </p:nvSpPr>
                <p:spPr bwMode="auto">
                  <a:xfrm>
                    <a:off x="1625" y="889"/>
                    <a:ext cx="9" cy="12"/>
                  </a:xfrm>
                  <a:custGeom>
                    <a:avLst/>
                    <a:gdLst>
                      <a:gd name="T0" fmla="*/ 0 w 25"/>
                      <a:gd name="T1" fmla="*/ 10 h 38"/>
                      <a:gd name="T2" fmla="*/ 0 w 25"/>
                      <a:gd name="T3" fmla="*/ 11 h 38"/>
                      <a:gd name="T4" fmla="*/ 0 w 25"/>
                      <a:gd name="T5" fmla="*/ 11 h 38"/>
                      <a:gd name="T6" fmla="*/ 0 w 25"/>
                      <a:gd name="T7" fmla="*/ 12 h 38"/>
                      <a:gd name="T8" fmla="*/ 1 w 25"/>
                      <a:gd name="T9" fmla="*/ 12 h 38"/>
                      <a:gd name="T10" fmla="*/ 1 w 25"/>
                      <a:gd name="T11" fmla="*/ 12 h 38"/>
                      <a:gd name="T12" fmla="*/ 2 w 25"/>
                      <a:gd name="T13" fmla="*/ 12 h 38"/>
                      <a:gd name="T14" fmla="*/ 2 w 25"/>
                      <a:gd name="T15" fmla="*/ 12 h 38"/>
                      <a:gd name="T16" fmla="*/ 3 w 25"/>
                      <a:gd name="T17" fmla="*/ 12 h 38"/>
                      <a:gd name="T18" fmla="*/ 8 w 25"/>
                      <a:gd name="T19" fmla="*/ 2 h 38"/>
                      <a:gd name="T20" fmla="*/ 9 w 25"/>
                      <a:gd name="T21" fmla="*/ 1 h 38"/>
                      <a:gd name="T22" fmla="*/ 9 w 25"/>
                      <a:gd name="T23" fmla="*/ 1 h 38"/>
                      <a:gd name="T24" fmla="*/ 8 w 25"/>
                      <a:gd name="T25" fmla="*/ 0 h 38"/>
                      <a:gd name="T26" fmla="*/ 8 w 25"/>
                      <a:gd name="T27" fmla="*/ 0 h 38"/>
                      <a:gd name="T28" fmla="*/ 7 w 25"/>
                      <a:gd name="T29" fmla="*/ 0 h 38"/>
                      <a:gd name="T30" fmla="*/ 7 w 25"/>
                      <a:gd name="T31" fmla="*/ 0 h 38"/>
                      <a:gd name="T32" fmla="*/ 6 w 25"/>
                      <a:gd name="T33" fmla="*/ 0 h 38"/>
                      <a:gd name="T34" fmla="*/ 6 w 25"/>
                      <a:gd name="T35" fmla="*/ 0 h 38"/>
                      <a:gd name="T36" fmla="*/ 0 w 25"/>
                      <a:gd name="T37" fmla="*/ 10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0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2" y="38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23" y="5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1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3" name="Freeform 453"/>
                  <p:cNvSpPr>
                    <a:spLocks/>
                  </p:cNvSpPr>
                  <p:nvPr/>
                </p:nvSpPr>
                <p:spPr bwMode="auto">
                  <a:xfrm>
                    <a:off x="1634" y="871"/>
                    <a:ext cx="9" cy="13"/>
                  </a:xfrm>
                  <a:custGeom>
                    <a:avLst/>
                    <a:gdLst>
                      <a:gd name="T0" fmla="*/ 1 w 26"/>
                      <a:gd name="T1" fmla="*/ 11 h 38"/>
                      <a:gd name="T2" fmla="*/ 0 w 26"/>
                      <a:gd name="T3" fmla="*/ 12 h 38"/>
                      <a:gd name="T4" fmla="*/ 0 w 26"/>
                      <a:gd name="T5" fmla="*/ 12 h 38"/>
                      <a:gd name="T6" fmla="*/ 1 w 26"/>
                      <a:gd name="T7" fmla="*/ 13 h 38"/>
                      <a:gd name="T8" fmla="*/ 1 w 26"/>
                      <a:gd name="T9" fmla="*/ 13 h 38"/>
                      <a:gd name="T10" fmla="*/ 2 w 26"/>
                      <a:gd name="T11" fmla="*/ 13 h 38"/>
                      <a:gd name="T12" fmla="*/ 2 w 26"/>
                      <a:gd name="T13" fmla="*/ 13 h 38"/>
                      <a:gd name="T14" fmla="*/ 3 w 26"/>
                      <a:gd name="T15" fmla="*/ 13 h 38"/>
                      <a:gd name="T16" fmla="*/ 3 w 26"/>
                      <a:gd name="T17" fmla="*/ 13 h 38"/>
                      <a:gd name="T18" fmla="*/ 9 w 26"/>
                      <a:gd name="T19" fmla="*/ 2 h 38"/>
                      <a:gd name="T20" fmla="*/ 9 w 26"/>
                      <a:gd name="T21" fmla="*/ 1 h 38"/>
                      <a:gd name="T22" fmla="*/ 9 w 26"/>
                      <a:gd name="T23" fmla="*/ 1 h 38"/>
                      <a:gd name="T24" fmla="*/ 9 w 26"/>
                      <a:gd name="T25" fmla="*/ 0 h 38"/>
                      <a:gd name="T26" fmla="*/ 8 w 26"/>
                      <a:gd name="T27" fmla="*/ 0 h 38"/>
                      <a:gd name="T28" fmla="*/ 8 w 26"/>
                      <a:gd name="T29" fmla="*/ 0 h 38"/>
                      <a:gd name="T30" fmla="*/ 7 w 26"/>
                      <a:gd name="T31" fmla="*/ 0 h 38"/>
                      <a:gd name="T32" fmla="*/ 7 w 26"/>
                      <a:gd name="T33" fmla="*/ 0 h 38"/>
                      <a:gd name="T34" fmla="*/ 6 w 26"/>
                      <a:gd name="T35" fmla="*/ 0 h 38"/>
                      <a:gd name="T36" fmla="*/ 1 w 26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2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8" y="38"/>
                        </a:lnTo>
                        <a:lnTo>
                          <a:pt x="9" y="37"/>
                        </a:lnTo>
                        <a:lnTo>
                          <a:pt x="25" y="6"/>
                        </a:lnTo>
                        <a:lnTo>
                          <a:pt x="26" y="4"/>
                        </a:lnTo>
                        <a:lnTo>
                          <a:pt x="26" y="3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1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4" name="Freeform 454"/>
                  <p:cNvSpPr>
                    <a:spLocks/>
                  </p:cNvSpPr>
                  <p:nvPr/>
                </p:nvSpPr>
                <p:spPr bwMode="auto">
                  <a:xfrm>
                    <a:off x="1644" y="853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1 h 39"/>
                      <a:gd name="T4" fmla="*/ 0 w 24"/>
                      <a:gd name="T5" fmla="*/ 11 h 39"/>
                      <a:gd name="T6" fmla="*/ 0 w 24"/>
                      <a:gd name="T7" fmla="*/ 12 h 39"/>
                      <a:gd name="T8" fmla="*/ 0 w 24"/>
                      <a:gd name="T9" fmla="*/ 12 h 39"/>
                      <a:gd name="T10" fmla="*/ 1 w 24"/>
                      <a:gd name="T11" fmla="*/ 13 h 39"/>
                      <a:gd name="T12" fmla="*/ 1 w 24"/>
                      <a:gd name="T13" fmla="*/ 13 h 39"/>
                      <a:gd name="T14" fmla="*/ 2 w 24"/>
                      <a:gd name="T15" fmla="*/ 12 h 39"/>
                      <a:gd name="T16" fmla="*/ 2 w 24"/>
                      <a:gd name="T17" fmla="*/ 12 h 39"/>
                      <a:gd name="T18" fmla="*/ 8 w 24"/>
                      <a:gd name="T19" fmla="*/ 2 h 39"/>
                      <a:gd name="T20" fmla="*/ 8 w 24"/>
                      <a:gd name="T21" fmla="*/ 2 h 39"/>
                      <a:gd name="T22" fmla="*/ 8 w 24"/>
                      <a:gd name="T23" fmla="*/ 1 h 39"/>
                      <a:gd name="T24" fmla="*/ 8 w 24"/>
                      <a:gd name="T25" fmla="*/ 1 h 39"/>
                      <a:gd name="T26" fmla="*/ 8 w 24"/>
                      <a:gd name="T27" fmla="*/ 0 h 39"/>
                      <a:gd name="T28" fmla="*/ 7 w 24"/>
                      <a:gd name="T29" fmla="*/ 0 h 39"/>
                      <a:gd name="T30" fmla="*/ 7 w 24"/>
                      <a:gd name="T31" fmla="*/ 0 h 39"/>
                      <a:gd name="T32" fmla="*/ 6 w 24"/>
                      <a:gd name="T33" fmla="*/ 0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0" y="32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6" y="37"/>
                        </a:lnTo>
                        <a:lnTo>
                          <a:pt x="7" y="36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7" y="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455"/>
                  <p:cNvSpPr>
                    <a:spLocks/>
                  </p:cNvSpPr>
                  <p:nvPr/>
                </p:nvSpPr>
                <p:spPr bwMode="auto">
                  <a:xfrm>
                    <a:off x="1654" y="836"/>
                    <a:ext cx="8" cy="13"/>
                  </a:xfrm>
                  <a:custGeom>
                    <a:avLst/>
                    <a:gdLst>
                      <a:gd name="T0" fmla="*/ 0 w 24"/>
                      <a:gd name="T1" fmla="*/ 11 h 38"/>
                      <a:gd name="T2" fmla="*/ 0 w 24"/>
                      <a:gd name="T3" fmla="*/ 11 h 38"/>
                      <a:gd name="T4" fmla="*/ 0 w 24"/>
                      <a:gd name="T5" fmla="*/ 12 h 38"/>
                      <a:gd name="T6" fmla="*/ 0 w 24"/>
                      <a:gd name="T7" fmla="*/ 12 h 38"/>
                      <a:gd name="T8" fmla="*/ 0 w 24"/>
                      <a:gd name="T9" fmla="*/ 13 h 38"/>
                      <a:gd name="T10" fmla="*/ 1 w 24"/>
                      <a:gd name="T11" fmla="*/ 13 h 38"/>
                      <a:gd name="T12" fmla="*/ 1 w 24"/>
                      <a:gd name="T13" fmla="*/ 13 h 38"/>
                      <a:gd name="T14" fmla="*/ 2 w 24"/>
                      <a:gd name="T15" fmla="*/ 13 h 38"/>
                      <a:gd name="T16" fmla="*/ 2 w 24"/>
                      <a:gd name="T17" fmla="*/ 12 h 38"/>
                      <a:gd name="T18" fmla="*/ 7 w 24"/>
                      <a:gd name="T19" fmla="*/ 2 h 38"/>
                      <a:gd name="T20" fmla="*/ 8 w 24"/>
                      <a:gd name="T21" fmla="*/ 1 h 38"/>
                      <a:gd name="T22" fmla="*/ 8 w 24"/>
                      <a:gd name="T23" fmla="*/ 1 h 38"/>
                      <a:gd name="T24" fmla="*/ 7 w 24"/>
                      <a:gd name="T25" fmla="*/ 0 h 38"/>
                      <a:gd name="T26" fmla="*/ 7 w 24"/>
                      <a:gd name="T27" fmla="*/ 0 h 38"/>
                      <a:gd name="T28" fmla="*/ 7 w 24"/>
                      <a:gd name="T29" fmla="*/ 0 h 38"/>
                      <a:gd name="T30" fmla="*/ 6 w 24"/>
                      <a:gd name="T31" fmla="*/ 0 h 38"/>
                      <a:gd name="T32" fmla="*/ 6 w 24"/>
                      <a:gd name="T33" fmla="*/ 0 h 38"/>
                      <a:gd name="T34" fmla="*/ 5 w 24"/>
                      <a:gd name="T35" fmla="*/ 0 h 38"/>
                      <a:gd name="T36" fmla="*/ 0 w 24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0" y="31"/>
                        </a:move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1" y="37"/>
                        </a:lnTo>
                        <a:lnTo>
                          <a:pt x="2" y="38"/>
                        </a:lnTo>
                        <a:lnTo>
                          <a:pt x="4" y="38"/>
                        </a:lnTo>
                        <a:lnTo>
                          <a:pt x="5" y="37"/>
                        </a:lnTo>
                        <a:lnTo>
                          <a:pt x="7" y="35"/>
                        </a:lnTo>
                        <a:lnTo>
                          <a:pt x="22" y="5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2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Freeform 456"/>
                  <p:cNvSpPr>
                    <a:spLocks/>
                  </p:cNvSpPr>
                  <p:nvPr/>
                </p:nvSpPr>
                <p:spPr bwMode="auto">
                  <a:xfrm>
                    <a:off x="1663" y="818"/>
                    <a:ext cx="8" cy="13"/>
                  </a:xfrm>
                  <a:custGeom>
                    <a:avLst/>
                    <a:gdLst>
                      <a:gd name="T0" fmla="*/ 0 w 25"/>
                      <a:gd name="T1" fmla="*/ 11 h 38"/>
                      <a:gd name="T2" fmla="*/ 0 w 25"/>
                      <a:gd name="T3" fmla="*/ 11 h 38"/>
                      <a:gd name="T4" fmla="*/ 0 w 25"/>
                      <a:gd name="T5" fmla="*/ 12 h 38"/>
                      <a:gd name="T6" fmla="*/ 0 w 25"/>
                      <a:gd name="T7" fmla="*/ 12 h 38"/>
                      <a:gd name="T8" fmla="*/ 1 w 25"/>
                      <a:gd name="T9" fmla="*/ 13 h 38"/>
                      <a:gd name="T10" fmla="*/ 1 w 25"/>
                      <a:gd name="T11" fmla="*/ 13 h 38"/>
                      <a:gd name="T12" fmla="*/ 2 w 25"/>
                      <a:gd name="T13" fmla="*/ 13 h 38"/>
                      <a:gd name="T14" fmla="*/ 2 w 25"/>
                      <a:gd name="T15" fmla="*/ 13 h 38"/>
                      <a:gd name="T16" fmla="*/ 3 w 25"/>
                      <a:gd name="T17" fmla="*/ 12 h 38"/>
                      <a:gd name="T18" fmla="*/ 8 w 25"/>
                      <a:gd name="T19" fmla="*/ 2 h 38"/>
                      <a:gd name="T20" fmla="*/ 8 w 25"/>
                      <a:gd name="T21" fmla="*/ 1 h 38"/>
                      <a:gd name="T22" fmla="*/ 8 w 25"/>
                      <a:gd name="T23" fmla="*/ 1 h 38"/>
                      <a:gd name="T24" fmla="*/ 8 w 25"/>
                      <a:gd name="T25" fmla="*/ 0 h 38"/>
                      <a:gd name="T26" fmla="*/ 7 w 25"/>
                      <a:gd name="T27" fmla="*/ 0 h 38"/>
                      <a:gd name="T28" fmla="*/ 7 w 25"/>
                      <a:gd name="T29" fmla="*/ 0 h 38"/>
                      <a:gd name="T30" fmla="*/ 6 w 25"/>
                      <a:gd name="T31" fmla="*/ 0 h 38"/>
                      <a:gd name="T32" fmla="*/ 6 w 25"/>
                      <a:gd name="T33" fmla="*/ 0 h 38"/>
                      <a:gd name="T34" fmla="*/ 5 w 25"/>
                      <a:gd name="T35" fmla="*/ 0 h 38"/>
                      <a:gd name="T36" fmla="*/ 0 w 25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" y="31"/>
                        </a:move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1" y="35"/>
                        </a:lnTo>
                        <a:lnTo>
                          <a:pt x="3" y="37"/>
                        </a:lnTo>
                        <a:lnTo>
                          <a:pt x="4" y="38"/>
                        </a:lnTo>
                        <a:lnTo>
                          <a:pt x="5" y="38"/>
                        </a:lnTo>
                        <a:lnTo>
                          <a:pt x="7" y="37"/>
                        </a:lnTo>
                        <a:lnTo>
                          <a:pt x="8" y="3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7" name="Freeform 457"/>
                  <p:cNvSpPr>
                    <a:spLocks/>
                  </p:cNvSpPr>
                  <p:nvPr/>
                </p:nvSpPr>
                <p:spPr bwMode="auto">
                  <a:xfrm>
                    <a:off x="1672" y="800"/>
                    <a:ext cx="8" cy="14"/>
                  </a:xfrm>
                  <a:custGeom>
                    <a:avLst/>
                    <a:gdLst>
                      <a:gd name="T0" fmla="*/ 1 w 25"/>
                      <a:gd name="T1" fmla="*/ 11 h 40"/>
                      <a:gd name="T2" fmla="*/ 0 w 25"/>
                      <a:gd name="T3" fmla="*/ 12 h 40"/>
                      <a:gd name="T4" fmla="*/ 0 w 25"/>
                      <a:gd name="T5" fmla="*/ 12 h 40"/>
                      <a:gd name="T6" fmla="*/ 1 w 25"/>
                      <a:gd name="T7" fmla="*/ 13 h 40"/>
                      <a:gd name="T8" fmla="*/ 1 w 25"/>
                      <a:gd name="T9" fmla="*/ 13 h 40"/>
                      <a:gd name="T10" fmla="*/ 2 w 25"/>
                      <a:gd name="T11" fmla="*/ 14 h 40"/>
                      <a:gd name="T12" fmla="*/ 2 w 25"/>
                      <a:gd name="T13" fmla="*/ 14 h 40"/>
                      <a:gd name="T14" fmla="*/ 2 w 25"/>
                      <a:gd name="T15" fmla="*/ 13 h 40"/>
                      <a:gd name="T16" fmla="*/ 3 w 25"/>
                      <a:gd name="T17" fmla="*/ 13 h 40"/>
                      <a:gd name="T18" fmla="*/ 8 w 25"/>
                      <a:gd name="T19" fmla="*/ 2 h 40"/>
                      <a:gd name="T20" fmla="*/ 8 w 25"/>
                      <a:gd name="T21" fmla="*/ 2 h 40"/>
                      <a:gd name="T22" fmla="*/ 8 w 25"/>
                      <a:gd name="T23" fmla="*/ 1 h 40"/>
                      <a:gd name="T24" fmla="*/ 8 w 25"/>
                      <a:gd name="T25" fmla="*/ 1 h 40"/>
                      <a:gd name="T26" fmla="*/ 7 w 25"/>
                      <a:gd name="T27" fmla="*/ 0 h 40"/>
                      <a:gd name="T28" fmla="*/ 7 w 25"/>
                      <a:gd name="T29" fmla="*/ 0 h 40"/>
                      <a:gd name="T30" fmla="*/ 6 w 25"/>
                      <a:gd name="T31" fmla="*/ 0 h 40"/>
                      <a:gd name="T32" fmla="*/ 6 w 25"/>
                      <a:gd name="T33" fmla="*/ 0 h 40"/>
                      <a:gd name="T34" fmla="*/ 5 w 25"/>
                      <a:gd name="T35" fmla="*/ 1 h 40"/>
                      <a:gd name="T36" fmla="*/ 1 w 25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40">
                        <a:moveTo>
                          <a:pt x="2" y="32"/>
                        </a:move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5" y="40"/>
                        </a:lnTo>
                        <a:lnTo>
                          <a:pt x="6" y="40"/>
                        </a:lnTo>
                        <a:lnTo>
                          <a:pt x="7" y="38"/>
                        </a:lnTo>
                        <a:lnTo>
                          <a:pt x="9" y="37"/>
                        </a:lnTo>
                        <a:lnTo>
                          <a:pt x="25" y="7"/>
                        </a:lnTo>
                        <a:lnTo>
                          <a:pt x="25" y="5"/>
                        </a:lnTo>
                        <a:lnTo>
                          <a:pt x="25" y="4"/>
                        </a:lnTo>
                        <a:lnTo>
                          <a:pt x="25" y="2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7" y="2"/>
                        </a:lnTo>
                        <a:lnTo>
                          <a:pt x="2" y="3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8" name="Freeform 458"/>
                  <p:cNvSpPr>
                    <a:spLocks/>
                  </p:cNvSpPr>
                  <p:nvPr/>
                </p:nvSpPr>
                <p:spPr bwMode="auto">
                  <a:xfrm>
                    <a:off x="1682" y="783"/>
                    <a:ext cx="8" cy="13"/>
                  </a:xfrm>
                  <a:custGeom>
                    <a:avLst/>
                    <a:gdLst>
                      <a:gd name="T0" fmla="*/ 0 w 24"/>
                      <a:gd name="T1" fmla="*/ 11 h 40"/>
                      <a:gd name="T2" fmla="*/ 0 w 24"/>
                      <a:gd name="T3" fmla="*/ 11 h 40"/>
                      <a:gd name="T4" fmla="*/ 0 w 24"/>
                      <a:gd name="T5" fmla="*/ 12 h 40"/>
                      <a:gd name="T6" fmla="*/ 0 w 24"/>
                      <a:gd name="T7" fmla="*/ 12 h 40"/>
                      <a:gd name="T8" fmla="*/ 0 w 24"/>
                      <a:gd name="T9" fmla="*/ 12 h 40"/>
                      <a:gd name="T10" fmla="*/ 1 w 24"/>
                      <a:gd name="T11" fmla="*/ 13 h 40"/>
                      <a:gd name="T12" fmla="*/ 1 w 24"/>
                      <a:gd name="T13" fmla="*/ 13 h 40"/>
                      <a:gd name="T14" fmla="*/ 2 w 24"/>
                      <a:gd name="T15" fmla="*/ 12 h 40"/>
                      <a:gd name="T16" fmla="*/ 2 w 24"/>
                      <a:gd name="T17" fmla="*/ 12 h 40"/>
                      <a:gd name="T18" fmla="*/ 8 w 24"/>
                      <a:gd name="T19" fmla="*/ 2 h 40"/>
                      <a:gd name="T20" fmla="*/ 8 w 24"/>
                      <a:gd name="T21" fmla="*/ 2 h 40"/>
                      <a:gd name="T22" fmla="*/ 8 w 24"/>
                      <a:gd name="T23" fmla="*/ 1 h 40"/>
                      <a:gd name="T24" fmla="*/ 8 w 24"/>
                      <a:gd name="T25" fmla="*/ 1 h 40"/>
                      <a:gd name="T26" fmla="*/ 8 w 24"/>
                      <a:gd name="T27" fmla="*/ 0 h 40"/>
                      <a:gd name="T28" fmla="*/ 7 w 24"/>
                      <a:gd name="T29" fmla="*/ 0 h 40"/>
                      <a:gd name="T30" fmla="*/ 7 w 24"/>
                      <a:gd name="T31" fmla="*/ 0 h 40"/>
                      <a:gd name="T32" fmla="*/ 6 w 24"/>
                      <a:gd name="T33" fmla="*/ 0 h 40"/>
                      <a:gd name="T34" fmla="*/ 6 w 24"/>
                      <a:gd name="T35" fmla="*/ 1 h 40"/>
                      <a:gd name="T36" fmla="*/ 0 w 24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40">
                        <a:moveTo>
                          <a:pt x="0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1" y="38"/>
                        </a:lnTo>
                        <a:lnTo>
                          <a:pt x="3" y="40"/>
                        </a:lnTo>
                        <a:lnTo>
                          <a:pt x="4" y="40"/>
                        </a:lnTo>
                        <a:lnTo>
                          <a:pt x="6" y="38"/>
                        </a:lnTo>
                        <a:lnTo>
                          <a:pt x="7" y="3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8" y="1"/>
                        </a:lnTo>
                        <a:lnTo>
                          <a:pt x="17" y="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9" name="Freeform 459"/>
                  <p:cNvSpPr>
                    <a:spLocks/>
                  </p:cNvSpPr>
                  <p:nvPr/>
                </p:nvSpPr>
                <p:spPr bwMode="auto">
                  <a:xfrm>
                    <a:off x="1691" y="765"/>
                    <a:ext cx="8" cy="13"/>
                  </a:xfrm>
                  <a:custGeom>
                    <a:avLst/>
                    <a:gdLst>
                      <a:gd name="T0" fmla="*/ 0 w 26"/>
                      <a:gd name="T1" fmla="*/ 11 h 39"/>
                      <a:gd name="T2" fmla="*/ 0 w 26"/>
                      <a:gd name="T3" fmla="*/ 11 h 39"/>
                      <a:gd name="T4" fmla="*/ 0 w 26"/>
                      <a:gd name="T5" fmla="*/ 12 h 39"/>
                      <a:gd name="T6" fmla="*/ 0 w 26"/>
                      <a:gd name="T7" fmla="*/ 12 h 39"/>
                      <a:gd name="T8" fmla="*/ 1 w 26"/>
                      <a:gd name="T9" fmla="*/ 13 h 39"/>
                      <a:gd name="T10" fmla="*/ 1 w 26"/>
                      <a:gd name="T11" fmla="*/ 13 h 39"/>
                      <a:gd name="T12" fmla="*/ 2 w 26"/>
                      <a:gd name="T13" fmla="*/ 13 h 39"/>
                      <a:gd name="T14" fmla="*/ 2 w 26"/>
                      <a:gd name="T15" fmla="*/ 13 h 39"/>
                      <a:gd name="T16" fmla="*/ 3 w 26"/>
                      <a:gd name="T17" fmla="*/ 12 h 39"/>
                      <a:gd name="T18" fmla="*/ 7 w 26"/>
                      <a:gd name="T19" fmla="*/ 2 h 39"/>
                      <a:gd name="T20" fmla="*/ 8 w 26"/>
                      <a:gd name="T21" fmla="*/ 2 h 39"/>
                      <a:gd name="T22" fmla="*/ 8 w 26"/>
                      <a:gd name="T23" fmla="*/ 1 h 39"/>
                      <a:gd name="T24" fmla="*/ 7 w 26"/>
                      <a:gd name="T25" fmla="*/ 1 h 39"/>
                      <a:gd name="T26" fmla="*/ 7 w 26"/>
                      <a:gd name="T27" fmla="*/ 1 h 39"/>
                      <a:gd name="T28" fmla="*/ 6 w 26"/>
                      <a:gd name="T29" fmla="*/ 0 h 39"/>
                      <a:gd name="T30" fmla="*/ 6 w 26"/>
                      <a:gd name="T31" fmla="*/ 0 h 39"/>
                      <a:gd name="T32" fmla="*/ 6 w 26"/>
                      <a:gd name="T33" fmla="*/ 1 h 39"/>
                      <a:gd name="T34" fmla="*/ 5 w 26"/>
                      <a:gd name="T35" fmla="*/ 1 h 39"/>
                      <a:gd name="T36" fmla="*/ 0 w 26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1" y="33"/>
                        </a:move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3" y="39"/>
                        </a:lnTo>
                        <a:lnTo>
                          <a:pt x="4" y="39"/>
                        </a:lnTo>
                        <a:lnTo>
                          <a:pt x="6" y="39"/>
                        </a:lnTo>
                        <a:lnTo>
                          <a:pt x="7" y="39"/>
                        </a:lnTo>
                        <a:lnTo>
                          <a:pt x="9" y="37"/>
                        </a:lnTo>
                        <a:lnTo>
                          <a:pt x="24" y="7"/>
                        </a:lnTo>
                        <a:lnTo>
                          <a:pt x="26" y="6"/>
                        </a:lnTo>
                        <a:lnTo>
                          <a:pt x="26" y="4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19" y="2"/>
                        </a:lnTo>
                        <a:lnTo>
                          <a:pt x="17" y="3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0" name="Freeform 460"/>
                  <p:cNvSpPr>
                    <a:spLocks/>
                  </p:cNvSpPr>
                  <p:nvPr/>
                </p:nvSpPr>
                <p:spPr bwMode="auto">
                  <a:xfrm>
                    <a:off x="1700" y="747"/>
                    <a:ext cx="8" cy="13"/>
                  </a:xfrm>
                  <a:custGeom>
                    <a:avLst/>
                    <a:gdLst>
                      <a:gd name="T0" fmla="*/ 0 w 24"/>
                      <a:gd name="T1" fmla="*/ 11 h 39"/>
                      <a:gd name="T2" fmla="*/ 0 w 24"/>
                      <a:gd name="T3" fmla="*/ 12 h 39"/>
                      <a:gd name="T4" fmla="*/ 0 w 24"/>
                      <a:gd name="T5" fmla="*/ 12 h 39"/>
                      <a:gd name="T6" fmla="*/ 0 w 24"/>
                      <a:gd name="T7" fmla="*/ 12 h 39"/>
                      <a:gd name="T8" fmla="*/ 1 w 24"/>
                      <a:gd name="T9" fmla="*/ 13 h 39"/>
                      <a:gd name="T10" fmla="*/ 1 w 24"/>
                      <a:gd name="T11" fmla="*/ 13 h 39"/>
                      <a:gd name="T12" fmla="*/ 2 w 24"/>
                      <a:gd name="T13" fmla="*/ 13 h 39"/>
                      <a:gd name="T14" fmla="*/ 2 w 24"/>
                      <a:gd name="T15" fmla="*/ 13 h 39"/>
                      <a:gd name="T16" fmla="*/ 3 w 24"/>
                      <a:gd name="T17" fmla="*/ 12 h 39"/>
                      <a:gd name="T18" fmla="*/ 8 w 24"/>
                      <a:gd name="T19" fmla="*/ 3 h 39"/>
                      <a:gd name="T20" fmla="*/ 8 w 24"/>
                      <a:gd name="T21" fmla="*/ 2 h 39"/>
                      <a:gd name="T22" fmla="*/ 8 w 24"/>
                      <a:gd name="T23" fmla="*/ 2 h 39"/>
                      <a:gd name="T24" fmla="*/ 8 w 24"/>
                      <a:gd name="T25" fmla="*/ 1 h 39"/>
                      <a:gd name="T26" fmla="*/ 7 w 24"/>
                      <a:gd name="T27" fmla="*/ 1 h 39"/>
                      <a:gd name="T28" fmla="*/ 7 w 24"/>
                      <a:gd name="T29" fmla="*/ 0 h 39"/>
                      <a:gd name="T30" fmla="*/ 6 w 24"/>
                      <a:gd name="T31" fmla="*/ 0 h 39"/>
                      <a:gd name="T32" fmla="*/ 6 w 24"/>
                      <a:gd name="T33" fmla="*/ 1 h 39"/>
                      <a:gd name="T34" fmla="*/ 6 w 24"/>
                      <a:gd name="T35" fmla="*/ 1 h 39"/>
                      <a:gd name="T36" fmla="*/ 0 w 24"/>
                      <a:gd name="T37" fmla="*/ 11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" y="33"/>
                        </a:moveTo>
                        <a:lnTo>
                          <a:pt x="0" y="35"/>
                        </a:lnTo>
                        <a:lnTo>
                          <a:pt x="0" y="36"/>
                        </a:lnTo>
                        <a:lnTo>
                          <a:pt x="1" y="37"/>
                        </a:lnTo>
                        <a:lnTo>
                          <a:pt x="2" y="39"/>
                        </a:lnTo>
                        <a:lnTo>
                          <a:pt x="4" y="39"/>
                        </a:lnTo>
                        <a:lnTo>
                          <a:pt x="5" y="39"/>
                        </a:lnTo>
                        <a:lnTo>
                          <a:pt x="7" y="39"/>
                        </a:lnTo>
                        <a:lnTo>
                          <a:pt x="8" y="37"/>
                        </a:lnTo>
                        <a:lnTo>
                          <a:pt x="24" y="8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22" y="2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8" y="2"/>
                        </a:lnTo>
                        <a:lnTo>
                          <a:pt x="17" y="3"/>
                        </a:lnTo>
                        <a:lnTo>
                          <a:pt x="1" y="3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1" name="Freeform 461"/>
                  <p:cNvSpPr>
                    <a:spLocks/>
                  </p:cNvSpPr>
                  <p:nvPr/>
                </p:nvSpPr>
                <p:spPr bwMode="auto">
                  <a:xfrm>
                    <a:off x="1710" y="733"/>
                    <a:ext cx="6" cy="10"/>
                  </a:xfrm>
                  <a:custGeom>
                    <a:avLst/>
                    <a:gdLst>
                      <a:gd name="T0" fmla="*/ 0 w 20"/>
                      <a:gd name="T1" fmla="*/ 8 h 30"/>
                      <a:gd name="T2" fmla="*/ 0 w 20"/>
                      <a:gd name="T3" fmla="*/ 9 h 30"/>
                      <a:gd name="T4" fmla="*/ 0 w 20"/>
                      <a:gd name="T5" fmla="*/ 9 h 30"/>
                      <a:gd name="T6" fmla="*/ 0 w 20"/>
                      <a:gd name="T7" fmla="*/ 10 h 30"/>
                      <a:gd name="T8" fmla="*/ 0 w 20"/>
                      <a:gd name="T9" fmla="*/ 10 h 30"/>
                      <a:gd name="T10" fmla="*/ 1 w 20"/>
                      <a:gd name="T11" fmla="*/ 10 h 30"/>
                      <a:gd name="T12" fmla="*/ 1 w 20"/>
                      <a:gd name="T13" fmla="*/ 10 h 30"/>
                      <a:gd name="T14" fmla="*/ 2 w 20"/>
                      <a:gd name="T15" fmla="*/ 10 h 30"/>
                      <a:gd name="T16" fmla="*/ 2 w 20"/>
                      <a:gd name="T17" fmla="*/ 10 h 30"/>
                      <a:gd name="T18" fmla="*/ 6 w 20"/>
                      <a:gd name="T19" fmla="*/ 2 h 30"/>
                      <a:gd name="T20" fmla="*/ 6 w 20"/>
                      <a:gd name="T21" fmla="*/ 2 h 30"/>
                      <a:gd name="T22" fmla="*/ 6 w 20"/>
                      <a:gd name="T23" fmla="*/ 2 h 30"/>
                      <a:gd name="T24" fmla="*/ 6 w 20"/>
                      <a:gd name="T25" fmla="*/ 1 h 30"/>
                      <a:gd name="T26" fmla="*/ 5 w 20"/>
                      <a:gd name="T27" fmla="*/ 1 h 30"/>
                      <a:gd name="T28" fmla="*/ 5 w 20"/>
                      <a:gd name="T29" fmla="*/ 0 h 30"/>
                      <a:gd name="T30" fmla="*/ 5 w 20"/>
                      <a:gd name="T31" fmla="*/ 0 h 30"/>
                      <a:gd name="T32" fmla="*/ 4 w 20"/>
                      <a:gd name="T33" fmla="*/ 1 h 30"/>
                      <a:gd name="T34" fmla="*/ 4 w 20"/>
                      <a:gd name="T35" fmla="*/ 1 h 30"/>
                      <a:gd name="T36" fmla="*/ 0 w 20"/>
                      <a:gd name="T37" fmla="*/ 8 h 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0" h="30">
                        <a:moveTo>
                          <a:pt x="0" y="24"/>
                        </a:move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9"/>
                        </a:lnTo>
                        <a:lnTo>
                          <a:pt x="1" y="30"/>
                        </a:lnTo>
                        <a:lnTo>
                          <a:pt x="3" y="30"/>
                        </a:lnTo>
                        <a:lnTo>
                          <a:pt x="4" y="30"/>
                        </a:lnTo>
                        <a:lnTo>
                          <a:pt x="6" y="30"/>
                        </a:lnTo>
                        <a:lnTo>
                          <a:pt x="7" y="29"/>
                        </a:lnTo>
                        <a:lnTo>
                          <a:pt x="20" y="7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3" y="3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8" name="Group 504"/>
                <p:cNvGrpSpPr>
                  <a:grpSpLocks/>
                </p:cNvGrpSpPr>
                <p:nvPr/>
              </p:nvGrpSpPr>
              <p:grpSpPr bwMode="auto">
                <a:xfrm>
                  <a:off x="940" y="754"/>
                  <a:ext cx="388" cy="715"/>
                  <a:chOff x="940" y="754"/>
                  <a:chExt cx="388" cy="715"/>
                </a:xfrm>
              </p:grpSpPr>
              <p:sp>
                <p:nvSpPr>
                  <p:cNvPr id="18489" name="Freeform 463"/>
                  <p:cNvSpPr>
                    <a:spLocks/>
                  </p:cNvSpPr>
                  <p:nvPr/>
                </p:nvSpPr>
                <p:spPr bwMode="auto">
                  <a:xfrm>
                    <a:off x="1320" y="1456"/>
                    <a:ext cx="8" cy="13"/>
                  </a:xfrm>
                  <a:custGeom>
                    <a:avLst/>
                    <a:gdLst>
                      <a:gd name="T0" fmla="*/ 6 w 24"/>
                      <a:gd name="T1" fmla="*/ 13 h 38"/>
                      <a:gd name="T2" fmla="*/ 6 w 24"/>
                      <a:gd name="T3" fmla="*/ 13 h 38"/>
                      <a:gd name="T4" fmla="*/ 7 w 24"/>
                      <a:gd name="T5" fmla="*/ 13 h 38"/>
                      <a:gd name="T6" fmla="*/ 7 w 24"/>
                      <a:gd name="T7" fmla="*/ 13 h 38"/>
                      <a:gd name="T8" fmla="*/ 7 w 24"/>
                      <a:gd name="T9" fmla="*/ 13 h 38"/>
                      <a:gd name="T10" fmla="*/ 8 w 24"/>
                      <a:gd name="T11" fmla="*/ 12 h 38"/>
                      <a:gd name="T12" fmla="*/ 8 w 24"/>
                      <a:gd name="T13" fmla="*/ 12 h 38"/>
                      <a:gd name="T14" fmla="*/ 8 w 24"/>
                      <a:gd name="T15" fmla="*/ 12 h 38"/>
                      <a:gd name="T16" fmla="*/ 8 w 24"/>
                      <a:gd name="T17" fmla="*/ 11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7"/>
                        </a:moveTo>
                        <a:lnTo>
                          <a:pt x="18" y="37"/>
                        </a:lnTo>
                        <a:lnTo>
                          <a:pt x="20" y="38"/>
                        </a:lnTo>
                        <a:lnTo>
                          <a:pt x="21" y="37"/>
                        </a:lnTo>
                        <a:lnTo>
                          <a:pt x="23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0" name="Freeform 464"/>
                  <p:cNvSpPr>
                    <a:spLocks/>
                  </p:cNvSpPr>
                  <p:nvPr/>
                </p:nvSpPr>
                <p:spPr bwMode="auto">
                  <a:xfrm>
                    <a:off x="1310" y="1439"/>
                    <a:ext cx="8" cy="12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2 h 38"/>
                      <a:gd name="T4" fmla="*/ 7 w 24"/>
                      <a:gd name="T5" fmla="*/ 12 h 38"/>
                      <a:gd name="T6" fmla="*/ 7 w 24"/>
                      <a:gd name="T7" fmla="*/ 12 h 38"/>
                      <a:gd name="T8" fmla="*/ 7 w 24"/>
                      <a:gd name="T9" fmla="*/ 12 h 38"/>
                      <a:gd name="T10" fmla="*/ 8 w 24"/>
                      <a:gd name="T11" fmla="*/ 11 h 38"/>
                      <a:gd name="T12" fmla="*/ 8 w 24"/>
                      <a:gd name="T13" fmla="*/ 11 h 38"/>
                      <a:gd name="T14" fmla="*/ 8 w 24"/>
                      <a:gd name="T15" fmla="*/ 11 h 38"/>
                      <a:gd name="T16" fmla="*/ 8 w 24"/>
                      <a:gd name="T17" fmla="*/ 10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1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7"/>
                        </a:moveTo>
                        <a:lnTo>
                          <a:pt x="19" y="37"/>
                        </a:lnTo>
                        <a:lnTo>
                          <a:pt x="20" y="38"/>
                        </a:lnTo>
                        <a:lnTo>
                          <a:pt x="22" y="37"/>
                        </a:lnTo>
                        <a:lnTo>
                          <a:pt x="23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1" name="Freeform 465"/>
                  <p:cNvSpPr>
                    <a:spLocks/>
                  </p:cNvSpPr>
                  <p:nvPr/>
                </p:nvSpPr>
                <p:spPr bwMode="auto">
                  <a:xfrm>
                    <a:off x="1301" y="1421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3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7 w 24"/>
                      <a:gd name="T9" fmla="*/ 13 h 39"/>
                      <a:gd name="T10" fmla="*/ 8 w 24"/>
                      <a:gd name="T11" fmla="*/ 12 h 39"/>
                      <a:gd name="T12" fmla="*/ 8 w 24"/>
                      <a:gd name="T13" fmla="*/ 12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2 w 24"/>
                      <a:gd name="T19" fmla="*/ 1 h 39"/>
                      <a:gd name="T20" fmla="*/ 2 w 24"/>
                      <a:gd name="T21" fmla="*/ 0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0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7"/>
                        </a:moveTo>
                        <a:lnTo>
                          <a:pt x="18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2" y="39"/>
                        </a:lnTo>
                        <a:lnTo>
                          <a:pt x="24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2" name="Freeform 466"/>
                  <p:cNvSpPr>
                    <a:spLocks/>
                  </p:cNvSpPr>
                  <p:nvPr/>
                </p:nvSpPr>
                <p:spPr bwMode="auto">
                  <a:xfrm>
                    <a:off x="1291" y="1404"/>
                    <a:ext cx="8" cy="12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2 h 38"/>
                      <a:gd name="T4" fmla="*/ 7 w 24"/>
                      <a:gd name="T5" fmla="*/ 12 h 38"/>
                      <a:gd name="T6" fmla="*/ 7 w 24"/>
                      <a:gd name="T7" fmla="*/ 12 h 38"/>
                      <a:gd name="T8" fmla="*/ 8 w 24"/>
                      <a:gd name="T9" fmla="*/ 12 h 38"/>
                      <a:gd name="T10" fmla="*/ 8 w 24"/>
                      <a:gd name="T11" fmla="*/ 12 h 38"/>
                      <a:gd name="T12" fmla="*/ 8 w 24"/>
                      <a:gd name="T13" fmla="*/ 11 h 38"/>
                      <a:gd name="T14" fmla="*/ 8 w 24"/>
                      <a:gd name="T15" fmla="*/ 11 h 38"/>
                      <a:gd name="T16" fmla="*/ 8 w 24"/>
                      <a:gd name="T17" fmla="*/ 10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3" name="Freeform 467"/>
                  <p:cNvSpPr>
                    <a:spLocks/>
                  </p:cNvSpPr>
                  <p:nvPr/>
                </p:nvSpPr>
                <p:spPr bwMode="auto">
                  <a:xfrm>
                    <a:off x="1282" y="1386"/>
                    <a:ext cx="8" cy="13"/>
                  </a:xfrm>
                  <a:custGeom>
                    <a:avLst/>
                    <a:gdLst>
                      <a:gd name="T0" fmla="*/ 6 w 25"/>
                      <a:gd name="T1" fmla="*/ 13 h 38"/>
                      <a:gd name="T2" fmla="*/ 6 w 25"/>
                      <a:gd name="T3" fmla="*/ 13 h 38"/>
                      <a:gd name="T4" fmla="*/ 6 w 25"/>
                      <a:gd name="T5" fmla="*/ 13 h 38"/>
                      <a:gd name="T6" fmla="*/ 7 w 25"/>
                      <a:gd name="T7" fmla="*/ 13 h 38"/>
                      <a:gd name="T8" fmla="*/ 7 w 25"/>
                      <a:gd name="T9" fmla="*/ 13 h 38"/>
                      <a:gd name="T10" fmla="*/ 8 w 25"/>
                      <a:gd name="T11" fmla="*/ 13 h 38"/>
                      <a:gd name="T12" fmla="*/ 8 w 25"/>
                      <a:gd name="T13" fmla="*/ 12 h 38"/>
                      <a:gd name="T14" fmla="*/ 8 w 25"/>
                      <a:gd name="T15" fmla="*/ 12 h 38"/>
                      <a:gd name="T16" fmla="*/ 8 w 25"/>
                      <a:gd name="T17" fmla="*/ 11 h 38"/>
                      <a:gd name="T18" fmla="*/ 3 w 25"/>
                      <a:gd name="T19" fmla="*/ 1 h 38"/>
                      <a:gd name="T20" fmla="*/ 2 w 25"/>
                      <a:gd name="T21" fmla="*/ 0 h 38"/>
                      <a:gd name="T22" fmla="*/ 2 w 25"/>
                      <a:gd name="T23" fmla="*/ 0 h 38"/>
                      <a:gd name="T24" fmla="*/ 1 w 25"/>
                      <a:gd name="T25" fmla="*/ 0 h 38"/>
                      <a:gd name="T26" fmla="*/ 1 w 25"/>
                      <a:gd name="T27" fmla="*/ 0 h 38"/>
                      <a:gd name="T28" fmla="*/ 0 w 25"/>
                      <a:gd name="T29" fmla="*/ 1 h 38"/>
                      <a:gd name="T30" fmla="*/ 0 w 25"/>
                      <a:gd name="T31" fmla="*/ 1 h 38"/>
                      <a:gd name="T32" fmla="*/ 0 w 25"/>
                      <a:gd name="T33" fmla="*/ 2 h 38"/>
                      <a:gd name="T34" fmla="*/ 0 w 25"/>
                      <a:gd name="T35" fmla="*/ 2 h 38"/>
                      <a:gd name="T36" fmla="*/ 6 w 25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8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8"/>
                        </a:lnTo>
                        <a:lnTo>
                          <a:pt x="25" y="37"/>
                        </a:lnTo>
                        <a:lnTo>
                          <a:pt x="25" y="35"/>
                        </a:lnTo>
                        <a:lnTo>
                          <a:pt x="25" y="34"/>
                        </a:lnTo>
                        <a:lnTo>
                          <a:pt x="25" y="33"/>
                        </a:lnTo>
                        <a:lnTo>
                          <a:pt x="8" y="3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8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4" name="Freeform 468"/>
                  <p:cNvSpPr>
                    <a:spLocks/>
                  </p:cNvSpPr>
                  <p:nvPr/>
                </p:nvSpPr>
                <p:spPr bwMode="auto">
                  <a:xfrm>
                    <a:off x="1272" y="1368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3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8 w 24"/>
                      <a:gd name="T9" fmla="*/ 13 h 39"/>
                      <a:gd name="T10" fmla="*/ 8 w 24"/>
                      <a:gd name="T11" fmla="*/ 12 h 39"/>
                      <a:gd name="T12" fmla="*/ 8 w 24"/>
                      <a:gd name="T13" fmla="*/ 12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2 w 24"/>
                      <a:gd name="T19" fmla="*/ 1 h 39"/>
                      <a:gd name="T20" fmla="*/ 2 w 24"/>
                      <a:gd name="T21" fmla="*/ 0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0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7"/>
                        </a:moveTo>
                        <a:lnTo>
                          <a:pt x="18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7" y="3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5" name="Freeform 469"/>
                  <p:cNvSpPr>
                    <a:spLocks/>
                  </p:cNvSpPr>
                  <p:nvPr/>
                </p:nvSpPr>
                <p:spPr bwMode="auto">
                  <a:xfrm>
                    <a:off x="1263" y="1351"/>
                    <a:ext cx="8" cy="13"/>
                  </a:xfrm>
                  <a:custGeom>
                    <a:avLst/>
                    <a:gdLst>
                      <a:gd name="T0" fmla="*/ 5 w 25"/>
                      <a:gd name="T1" fmla="*/ 12 h 39"/>
                      <a:gd name="T2" fmla="*/ 6 w 25"/>
                      <a:gd name="T3" fmla="*/ 13 h 39"/>
                      <a:gd name="T4" fmla="*/ 6 w 25"/>
                      <a:gd name="T5" fmla="*/ 13 h 39"/>
                      <a:gd name="T6" fmla="*/ 7 w 25"/>
                      <a:gd name="T7" fmla="*/ 13 h 39"/>
                      <a:gd name="T8" fmla="*/ 7 w 25"/>
                      <a:gd name="T9" fmla="*/ 13 h 39"/>
                      <a:gd name="T10" fmla="*/ 8 w 25"/>
                      <a:gd name="T11" fmla="*/ 12 h 39"/>
                      <a:gd name="T12" fmla="*/ 8 w 25"/>
                      <a:gd name="T13" fmla="*/ 12 h 39"/>
                      <a:gd name="T14" fmla="*/ 8 w 25"/>
                      <a:gd name="T15" fmla="*/ 12 h 39"/>
                      <a:gd name="T16" fmla="*/ 8 w 25"/>
                      <a:gd name="T17" fmla="*/ 11 h 39"/>
                      <a:gd name="T18" fmla="*/ 2 w 25"/>
                      <a:gd name="T19" fmla="*/ 1 h 39"/>
                      <a:gd name="T20" fmla="*/ 2 w 25"/>
                      <a:gd name="T21" fmla="*/ 1 h 39"/>
                      <a:gd name="T22" fmla="*/ 2 w 25"/>
                      <a:gd name="T23" fmla="*/ 0 h 39"/>
                      <a:gd name="T24" fmla="*/ 1 w 25"/>
                      <a:gd name="T25" fmla="*/ 0 h 39"/>
                      <a:gd name="T26" fmla="*/ 1 w 25"/>
                      <a:gd name="T27" fmla="*/ 1 h 39"/>
                      <a:gd name="T28" fmla="*/ 0 w 25"/>
                      <a:gd name="T29" fmla="*/ 1 h 39"/>
                      <a:gd name="T30" fmla="*/ 0 w 25"/>
                      <a:gd name="T31" fmla="*/ 2 h 39"/>
                      <a:gd name="T32" fmla="*/ 0 w 25"/>
                      <a:gd name="T33" fmla="*/ 2 h 39"/>
                      <a:gd name="T34" fmla="*/ 0 w 25"/>
                      <a:gd name="T35" fmla="*/ 2 h 39"/>
                      <a:gd name="T36" fmla="*/ 5 w 25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7" y="37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5" y="37"/>
                        </a:lnTo>
                        <a:lnTo>
                          <a:pt x="25" y="36"/>
                        </a:lnTo>
                        <a:lnTo>
                          <a:pt x="25" y="35"/>
                        </a:lnTo>
                        <a:lnTo>
                          <a:pt x="25" y="33"/>
                        </a:lnTo>
                        <a:lnTo>
                          <a:pt x="7" y="3"/>
                        </a:lnTo>
                        <a:lnTo>
                          <a:pt x="6" y="2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6" name="Freeform 470"/>
                  <p:cNvSpPr>
                    <a:spLocks/>
                  </p:cNvSpPr>
                  <p:nvPr/>
                </p:nvSpPr>
                <p:spPr bwMode="auto">
                  <a:xfrm>
                    <a:off x="1253" y="1333"/>
                    <a:ext cx="8" cy="13"/>
                  </a:xfrm>
                  <a:custGeom>
                    <a:avLst/>
                    <a:gdLst>
                      <a:gd name="T0" fmla="*/ 6 w 24"/>
                      <a:gd name="T1" fmla="*/ 13 h 38"/>
                      <a:gd name="T2" fmla="*/ 6 w 24"/>
                      <a:gd name="T3" fmla="*/ 13 h 38"/>
                      <a:gd name="T4" fmla="*/ 7 w 24"/>
                      <a:gd name="T5" fmla="*/ 13 h 38"/>
                      <a:gd name="T6" fmla="*/ 7 w 24"/>
                      <a:gd name="T7" fmla="*/ 13 h 38"/>
                      <a:gd name="T8" fmla="*/ 8 w 24"/>
                      <a:gd name="T9" fmla="*/ 13 h 38"/>
                      <a:gd name="T10" fmla="*/ 8 w 24"/>
                      <a:gd name="T11" fmla="*/ 13 h 38"/>
                      <a:gd name="T12" fmla="*/ 8 w 24"/>
                      <a:gd name="T13" fmla="*/ 12 h 38"/>
                      <a:gd name="T14" fmla="*/ 8 w 24"/>
                      <a:gd name="T15" fmla="*/ 12 h 38"/>
                      <a:gd name="T16" fmla="*/ 8 w 24"/>
                      <a:gd name="T17" fmla="*/ 11 h 38"/>
                      <a:gd name="T18" fmla="*/ 2 w 24"/>
                      <a:gd name="T19" fmla="*/ 1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1 h 38"/>
                      <a:gd name="T30" fmla="*/ 0 w 24"/>
                      <a:gd name="T31" fmla="*/ 1 h 38"/>
                      <a:gd name="T32" fmla="*/ 0 w 24"/>
                      <a:gd name="T33" fmla="*/ 2 h 38"/>
                      <a:gd name="T34" fmla="*/ 0 w 24"/>
                      <a:gd name="T35" fmla="*/ 2 h 38"/>
                      <a:gd name="T36" fmla="*/ 6 w 24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7" y="2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Freeform 471"/>
                  <p:cNvSpPr>
                    <a:spLocks/>
                  </p:cNvSpPr>
                  <p:nvPr/>
                </p:nvSpPr>
                <p:spPr bwMode="auto">
                  <a:xfrm>
                    <a:off x="1244" y="1316"/>
                    <a:ext cx="8" cy="12"/>
                  </a:xfrm>
                  <a:custGeom>
                    <a:avLst/>
                    <a:gdLst>
                      <a:gd name="T0" fmla="*/ 5 w 25"/>
                      <a:gd name="T1" fmla="*/ 12 h 38"/>
                      <a:gd name="T2" fmla="*/ 6 w 25"/>
                      <a:gd name="T3" fmla="*/ 12 h 38"/>
                      <a:gd name="T4" fmla="*/ 6 w 25"/>
                      <a:gd name="T5" fmla="*/ 12 h 38"/>
                      <a:gd name="T6" fmla="*/ 7 w 25"/>
                      <a:gd name="T7" fmla="*/ 12 h 38"/>
                      <a:gd name="T8" fmla="*/ 7 w 25"/>
                      <a:gd name="T9" fmla="*/ 12 h 38"/>
                      <a:gd name="T10" fmla="*/ 8 w 25"/>
                      <a:gd name="T11" fmla="*/ 12 h 38"/>
                      <a:gd name="T12" fmla="*/ 8 w 25"/>
                      <a:gd name="T13" fmla="*/ 11 h 38"/>
                      <a:gd name="T14" fmla="*/ 8 w 25"/>
                      <a:gd name="T15" fmla="*/ 11 h 38"/>
                      <a:gd name="T16" fmla="*/ 8 w 25"/>
                      <a:gd name="T17" fmla="*/ 10 h 38"/>
                      <a:gd name="T18" fmla="*/ 3 w 25"/>
                      <a:gd name="T19" fmla="*/ 1 h 38"/>
                      <a:gd name="T20" fmla="*/ 2 w 25"/>
                      <a:gd name="T21" fmla="*/ 0 h 38"/>
                      <a:gd name="T22" fmla="*/ 2 w 25"/>
                      <a:gd name="T23" fmla="*/ 0 h 38"/>
                      <a:gd name="T24" fmla="*/ 2 w 25"/>
                      <a:gd name="T25" fmla="*/ 0 h 38"/>
                      <a:gd name="T26" fmla="*/ 1 w 25"/>
                      <a:gd name="T27" fmla="*/ 0 h 38"/>
                      <a:gd name="T28" fmla="*/ 1 w 25"/>
                      <a:gd name="T29" fmla="*/ 1 h 38"/>
                      <a:gd name="T30" fmla="*/ 0 w 25"/>
                      <a:gd name="T31" fmla="*/ 1 h 38"/>
                      <a:gd name="T32" fmla="*/ 0 w 25"/>
                      <a:gd name="T33" fmla="*/ 2 h 38"/>
                      <a:gd name="T34" fmla="*/ 1 w 25"/>
                      <a:gd name="T35" fmla="*/ 2 h 38"/>
                      <a:gd name="T36" fmla="*/ 5 w 25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8"/>
                        </a:lnTo>
                        <a:lnTo>
                          <a:pt x="25" y="37"/>
                        </a:lnTo>
                        <a:lnTo>
                          <a:pt x="25" y="36"/>
                        </a:lnTo>
                        <a:lnTo>
                          <a:pt x="25" y="34"/>
                        </a:lnTo>
                        <a:lnTo>
                          <a:pt x="25" y="33"/>
                        </a:lnTo>
                        <a:lnTo>
                          <a:pt x="9" y="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8" name="Freeform 472"/>
                  <p:cNvSpPr>
                    <a:spLocks/>
                  </p:cNvSpPr>
                  <p:nvPr/>
                </p:nvSpPr>
                <p:spPr bwMode="auto">
                  <a:xfrm>
                    <a:off x="1234" y="1298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3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8 w 24"/>
                      <a:gd name="T9" fmla="*/ 13 h 39"/>
                      <a:gd name="T10" fmla="*/ 8 w 24"/>
                      <a:gd name="T11" fmla="*/ 12 h 39"/>
                      <a:gd name="T12" fmla="*/ 8 w 24"/>
                      <a:gd name="T13" fmla="*/ 12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3 w 24"/>
                      <a:gd name="T19" fmla="*/ 1 h 39"/>
                      <a:gd name="T20" fmla="*/ 2 w 24"/>
                      <a:gd name="T21" fmla="*/ 1 h 39"/>
                      <a:gd name="T22" fmla="*/ 2 w 24"/>
                      <a:gd name="T23" fmla="*/ 0 h 39"/>
                      <a:gd name="T24" fmla="*/ 1 w 24"/>
                      <a:gd name="T25" fmla="*/ 0 h 39"/>
                      <a:gd name="T26" fmla="*/ 1 w 24"/>
                      <a:gd name="T27" fmla="*/ 1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7"/>
                        </a:moveTo>
                        <a:lnTo>
                          <a:pt x="18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8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9" name="Freeform 473"/>
                  <p:cNvSpPr>
                    <a:spLocks/>
                  </p:cNvSpPr>
                  <p:nvPr/>
                </p:nvSpPr>
                <p:spPr bwMode="auto">
                  <a:xfrm>
                    <a:off x="1225" y="1280"/>
                    <a:ext cx="8" cy="13"/>
                  </a:xfrm>
                  <a:custGeom>
                    <a:avLst/>
                    <a:gdLst>
                      <a:gd name="T0" fmla="*/ 5 w 26"/>
                      <a:gd name="T1" fmla="*/ 12 h 39"/>
                      <a:gd name="T2" fmla="*/ 6 w 26"/>
                      <a:gd name="T3" fmla="*/ 13 h 39"/>
                      <a:gd name="T4" fmla="*/ 6 w 26"/>
                      <a:gd name="T5" fmla="*/ 13 h 39"/>
                      <a:gd name="T6" fmla="*/ 7 w 26"/>
                      <a:gd name="T7" fmla="*/ 13 h 39"/>
                      <a:gd name="T8" fmla="*/ 7 w 26"/>
                      <a:gd name="T9" fmla="*/ 13 h 39"/>
                      <a:gd name="T10" fmla="*/ 7 w 26"/>
                      <a:gd name="T11" fmla="*/ 12 h 39"/>
                      <a:gd name="T12" fmla="*/ 8 w 26"/>
                      <a:gd name="T13" fmla="*/ 12 h 39"/>
                      <a:gd name="T14" fmla="*/ 8 w 26"/>
                      <a:gd name="T15" fmla="*/ 12 h 39"/>
                      <a:gd name="T16" fmla="*/ 7 w 26"/>
                      <a:gd name="T17" fmla="*/ 11 h 39"/>
                      <a:gd name="T18" fmla="*/ 3 w 26"/>
                      <a:gd name="T19" fmla="*/ 1 h 39"/>
                      <a:gd name="T20" fmla="*/ 2 w 26"/>
                      <a:gd name="T21" fmla="*/ 1 h 39"/>
                      <a:gd name="T22" fmla="*/ 2 w 26"/>
                      <a:gd name="T23" fmla="*/ 0 h 39"/>
                      <a:gd name="T24" fmla="*/ 1 w 26"/>
                      <a:gd name="T25" fmla="*/ 0 h 39"/>
                      <a:gd name="T26" fmla="*/ 1 w 26"/>
                      <a:gd name="T27" fmla="*/ 1 h 39"/>
                      <a:gd name="T28" fmla="*/ 1 w 26"/>
                      <a:gd name="T29" fmla="*/ 1 h 39"/>
                      <a:gd name="T30" fmla="*/ 0 w 26"/>
                      <a:gd name="T31" fmla="*/ 2 h 39"/>
                      <a:gd name="T32" fmla="*/ 0 w 26"/>
                      <a:gd name="T33" fmla="*/ 2 h 39"/>
                      <a:gd name="T34" fmla="*/ 1 w 26"/>
                      <a:gd name="T35" fmla="*/ 3 h 39"/>
                      <a:gd name="T36" fmla="*/ 5 w 26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17" y="37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6" y="36"/>
                        </a:lnTo>
                        <a:lnTo>
                          <a:pt x="26" y="35"/>
                        </a:lnTo>
                        <a:lnTo>
                          <a:pt x="24" y="33"/>
                        </a:lnTo>
                        <a:lnTo>
                          <a:pt x="9" y="3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8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0" name="Freeform 474"/>
                  <p:cNvSpPr>
                    <a:spLocks/>
                  </p:cNvSpPr>
                  <p:nvPr/>
                </p:nvSpPr>
                <p:spPr bwMode="auto">
                  <a:xfrm>
                    <a:off x="1215" y="1263"/>
                    <a:ext cx="9" cy="13"/>
                  </a:xfrm>
                  <a:custGeom>
                    <a:avLst/>
                    <a:gdLst>
                      <a:gd name="T0" fmla="*/ 6 w 25"/>
                      <a:gd name="T1" fmla="*/ 13 h 38"/>
                      <a:gd name="T2" fmla="*/ 6 w 25"/>
                      <a:gd name="T3" fmla="*/ 13 h 38"/>
                      <a:gd name="T4" fmla="*/ 7 w 25"/>
                      <a:gd name="T5" fmla="*/ 13 h 38"/>
                      <a:gd name="T6" fmla="*/ 8 w 25"/>
                      <a:gd name="T7" fmla="*/ 13 h 38"/>
                      <a:gd name="T8" fmla="*/ 8 w 25"/>
                      <a:gd name="T9" fmla="*/ 13 h 38"/>
                      <a:gd name="T10" fmla="*/ 9 w 25"/>
                      <a:gd name="T11" fmla="*/ 13 h 38"/>
                      <a:gd name="T12" fmla="*/ 9 w 25"/>
                      <a:gd name="T13" fmla="*/ 12 h 38"/>
                      <a:gd name="T14" fmla="*/ 9 w 25"/>
                      <a:gd name="T15" fmla="*/ 12 h 38"/>
                      <a:gd name="T16" fmla="*/ 9 w 25"/>
                      <a:gd name="T17" fmla="*/ 11 h 38"/>
                      <a:gd name="T18" fmla="*/ 3 w 25"/>
                      <a:gd name="T19" fmla="*/ 1 h 38"/>
                      <a:gd name="T20" fmla="*/ 3 w 25"/>
                      <a:gd name="T21" fmla="*/ 0 h 38"/>
                      <a:gd name="T22" fmla="*/ 2 w 25"/>
                      <a:gd name="T23" fmla="*/ 0 h 38"/>
                      <a:gd name="T24" fmla="*/ 1 w 25"/>
                      <a:gd name="T25" fmla="*/ 0 h 38"/>
                      <a:gd name="T26" fmla="*/ 1 w 25"/>
                      <a:gd name="T27" fmla="*/ 0 h 38"/>
                      <a:gd name="T28" fmla="*/ 0 w 25"/>
                      <a:gd name="T29" fmla="*/ 1 h 38"/>
                      <a:gd name="T30" fmla="*/ 0 w 25"/>
                      <a:gd name="T31" fmla="*/ 1 h 38"/>
                      <a:gd name="T32" fmla="*/ 0 w 25"/>
                      <a:gd name="T33" fmla="*/ 2 h 38"/>
                      <a:gd name="T34" fmla="*/ 0 w 25"/>
                      <a:gd name="T35" fmla="*/ 2 h 38"/>
                      <a:gd name="T36" fmla="*/ 6 w 25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2" y="38"/>
                        </a:lnTo>
                        <a:lnTo>
                          <a:pt x="24" y="37"/>
                        </a:lnTo>
                        <a:lnTo>
                          <a:pt x="25" y="35"/>
                        </a:lnTo>
                        <a:lnTo>
                          <a:pt x="25" y="34"/>
                        </a:lnTo>
                        <a:lnTo>
                          <a:pt x="24" y="32"/>
                        </a:lnTo>
                        <a:lnTo>
                          <a:pt x="8" y="3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Freeform 475"/>
                  <p:cNvSpPr>
                    <a:spLocks/>
                  </p:cNvSpPr>
                  <p:nvPr/>
                </p:nvSpPr>
                <p:spPr bwMode="auto">
                  <a:xfrm>
                    <a:off x="1206" y="1245"/>
                    <a:ext cx="8" cy="13"/>
                  </a:xfrm>
                  <a:custGeom>
                    <a:avLst/>
                    <a:gdLst>
                      <a:gd name="T0" fmla="*/ 5 w 26"/>
                      <a:gd name="T1" fmla="*/ 13 h 38"/>
                      <a:gd name="T2" fmla="*/ 6 w 26"/>
                      <a:gd name="T3" fmla="*/ 13 h 38"/>
                      <a:gd name="T4" fmla="*/ 6 w 26"/>
                      <a:gd name="T5" fmla="*/ 13 h 38"/>
                      <a:gd name="T6" fmla="*/ 6 w 26"/>
                      <a:gd name="T7" fmla="*/ 13 h 38"/>
                      <a:gd name="T8" fmla="*/ 7 w 26"/>
                      <a:gd name="T9" fmla="*/ 13 h 38"/>
                      <a:gd name="T10" fmla="*/ 7 w 26"/>
                      <a:gd name="T11" fmla="*/ 13 h 38"/>
                      <a:gd name="T12" fmla="*/ 8 w 26"/>
                      <a:gd name="T13" fmla="*/ 12 h 38"/>
                      <a:gd name="T14" fmla="*/ 8 w 26"/>
                      <a:gd name="T15" fmla="*/ 12 h 38"/>
                      <a:gd name="T16" fmla="*/ 7 w 26"/>
                      <a:gd name="T17" fmla="*/ 11 h 38"/>
                      <a:gd name="T18" fmla="*/ 3 w 26"/>
                      <a:gd name="T19" fmla="*/ 1 h 38"/>
                      <a:gd name="T20" fmla="*/ 2 w 26"/>
                      <a:gd name="T21" fmla="*/ 0 h 38"/>
                      <a:gd name="T22" fmla="*/ 2 w 26"/>
                      <a:gd name="T23" fmla="*/ 0 h 38"/>
                      <a:gd name="T24" fmla="*/ 1 w 26"/>
                      <a:gd name="T25" fmla="*/ 0 h 38"/>
                      <a:gd name="T26" fmla="*/ 1 w 26"/>
                      <a:gd name="T27" fmla="*/ 0 h 38"/>
                      <a:gd name="T28" fmla="*/ 0 w 26"/>
                      <a:gd name="T29" fmla="*/ 1 h 38"/>
                      <a:gd name="T30" fmla="*/ 0 w 26"/>
                      <a:gd name="T31" fmla="*/ 1 h 38"/>
                      <a:gd name="T32" fmla="*/ 0 w 26"/>
                      <a:gd name="T33" fmla="*/ 2 h 38"/>
                      <a:gd name="T34" fmla="*/ 0 w 26"/>
                      <a:gd name="T35" fmla="*/ 2 h 38"/>
                      <a:gd name="T36" fmla="*/ 5 w 26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6" y="36"/>
                        </a:lnTo>
                        <a:lnTo>
                          <a:pt x="26" y="34"/>
                        </a:lnTo>
                        <a:lnTo>
                          <a:pt x="24" y="33"/>
                        </a:lnTo>
                        <a:lnTo>
                          <a:pt x="9" y="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2" name="Freeform 476"/>
                  <p:cNvSpPr>
                    <a:spLocks/>
                  </p:cNvSpPr>
                  <p:nvPr/>
                </p:nvSpPr>
                <p:spPr bwMode="auto">
                  <a:xfrm>
                    <a:off x="1196" y="1228"/>
                    <a:ext cx="9" cy="13"/>
                  </a:xfrm>
                  <a:custGeom>
                    <a:avLst/>
                    <a:gdLst>
                      <a:gd name="T0" fmla="*/ 6 w 26"/>
                      <a:gd name="T1" fmla="*/ 12 h 40"/>
                      <a:gd name="T2" fmla="*/ 7 w 26"/>
                      <a:gd name="T3" fmla="*/ 13 h 40"/>
                      <a:gd name="T4" fmla="*/ 7 w 26"/>
                      <a:gd name="T5" fmla="*/ 13 h 40"/>
                      <a:gd name="T6" fmla="*/ 8 w 26"/>
                      <a:gd name="T7" fmla="*/ 13 h 40"/>
                      <a:gd name="T8" fmla="*/ 8 w 26"/>
                      <a:gd name="T9" fmla="*/ 13 h 40"/>
                      <a:gd name="T10" fmla="*/ 9 w 26"/>
                      <a:gd name="T11" fmla="*/ 12 h 40"/>
                      <a:gd name="T12" fmla="*/ 9 w 26"/>
                      <a:gd name="T13" fmla="*/ 12 h 40"/>
                      <a:gd name="T14" fmla="*/ 9 w 26"/>
                      <a:gd name="T15" fmla="*/ 11 h 40"/>
                      <a:gd name="T16" fmla="*/ 9 w 26"/>
                      <a:gd name="T17" fmla="*/ 11 h 40"/>
                      <a:gd name="T18" fmla="*/ 3 w 26"/>
                      <a:gd name="T19" fmla="*/ 1 h 40"/>
                      <a:gd name="T20" fmla="*/ 3 w 26"/>
                      <a:gd name="T21" fmla="*/ 1 h 40"/>
                      <a:gd name="T22" fmla="*/ 2 w 26"/>
                      <a:gd name="T23" fmla="*/ 0 h 40"/>
                      <a:gd name="T24" fmla="*/ 2 w 26"/>
                      <a:gd name="T25" fmla="*/ 0 h 40"/>
                      <a:gd name="T26" fmla="*/ 1 w 26"/>
                      <a:gd name="T27" fmla="*/ 1 h 40"/>
                      <a:gd name="T28" fmla="*/ 1 w 26"/>
                      <a:gd name="T29" fmla="*/ 1 h 40"/>
                      <a:gd name="T30" fmla="*/ 0 w 26"/>
                      <a:gd name="T31" fmla="*/ 2 h 40"/>
                      <a:gd name="T32" fmla="*/ 0 w 26"/>
                      <a:gd name="T33" fmla="*/ 2 h 40"/>
                      <a:gd name="T34" fmla="*/ 1 w 26"/>
                      <a:gd name="T35" fmla="*/ 2 h 40"/>
                      <a:gd name="T36" fmla="*/ 6 w 26"/>
                      <a:gd name="T37" fmla="*/ 12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40">
                        <a:moveTo>
                          <a:pt x="18" y="37"/>
                        </a:moveTo>
                        <a:lnTo>
                          <a:pt x="19" y="39"/>
                        </a:lnTo>
                        <a:lnTo>
                          <a:pt x="20" y="40"/>
                        </a:lnTo>
                        <a:lnTo>
                          <a:pt x="22" y="40"/>
                        </a:lnTo>
                        <a:lnTo>
                          <a:pt x="23" y="39"/>
                        </a:lnTo>
                        <a:lnTo>
                          <a:pt x="25" y="37"/>
                        </a:lnTo>
                        <a:lnTo>
                          <a:pt x="26" y="36"/>
                        </a:lnTo>
                        <a:lnTo>
                          <a:pt x="26" y="34"/>
                        </a:lnTo>
                        <a:lnTo>
                          <a:pt x="25" y="33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7"/>
                        </a:lnTo>
                        <a:lnTo>
                          <a:pt x="18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3" name="Freeform 477"/>
                  <p:cNvSpPr>
                    <a:spLocks/>
                  </p:cNvSpPr>
                  <p:nvPr/>
                </p:nvSpPr>
                <p:spPr bwMode="auto">
                  <a:xfrm>
                    <a:off x="1187" y="1210"/>
                    <a:ext cx="8" cy="13"/>
                  </a:xfrm>
                  <a:custGeom>
                    <a:avLst/>
                    <a:gdLst>
                      <a:gd name="T0" fmla="*/ 5 w 26"/>
                      <a:gd name="T1" fmla="*/ 12 h 39"/>
                      <a:gd name="T2" fmla="*/ 6 w 26"/>
                      <a:gd name="T3" fmla="*/ 13 h 39"/>
                      <a:gd name="T4" fmla="*/ 6 w 26"/>
                      <a:gd name="T5" fmla="*/ 13 h 39"/>
                      <a:gd name="T6" fmla="*/ 6 w 26"/>
                      <a:gd name="T7" fmla="*/ 13 h 39"/>
                      <a:gd name="T8" fmla="*/ 7 w 26"/>
                      <a:gd name="T9" fmla="*/ 13 h 39"/>
                      <a:gd name="T10" fmla="*/ 7 w 26"/>
                      <a:gd name="T11" fmla="*/ 12 h 39"/>
                      <a:gd name="T12" fmla="*/ 8 w 26"/>
                      <a:gd name="T13" fmla="*/ 12 h 39"/>
                      <a:gd name="T14" fmla="*/ 8 w 26"/>
                      <a:gd name="T15" fmla="*/ 11 h 39"/>
                      <a:gd name="T16" fmla="*/ 7 w 26"/>
                      <a:gd name="T17" fmla="*/ 11 h 39"/>
                      <a:gd name="T18" fmla="*/ 2 w 26"/>
                      <a:gd name="T19" fmla="*/ 1 h 39"/>
                      <a:gd name="T20" fmla="*/ 2 w 26"/>
                      <a:gd name="T21" fmla="*/ 0 h 39"/>
                      <a:gd name="T22" fmla="*/ 2 w 26"/>
                      <a:gd name="T23" fmla="*/ 0 h 39"/>
                      <a:gd name="T24" fmla="*/ 1 w 26"/>
                      <a:gd name="T25" fmla="*/ 0 h 39"/>
                      <a:gd name="T26" fmla="*/ 1 w 26"/>
                      <a:gd name="T27" fmla="*/ 0 h 39"/>
                      <a:gd name="T28" fmla="*/ 0 w 26"/>
                      <a:gd name="T29" fmla="*/ 1 h 39"/>
                      <a:gd name="T30" fmla="*/ 0 w 26"/>
                      <a:gd name="T31" fmla="*/ 1 h 39"/>
                      <a:gd name="T32" fmla="*/ 0 w 26"/>
                      <a:gd name="T33" fmla="*/ 2 h 39"/>
                      <a:gd name="T34" fmla="*/ 0 w 26"/>
                      <a:gd name="T35" fmla="*/ 2 h 39"/>
                      <a:gd name="T36" fmla="*/ 5 w 26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6" y="35"/>
                        </a:lnTo>
                        <a:lnTo>
                          <a:pt x="26" y="34"/>
                        </a:lnTo>
                        <a:lnTo>
                          <a:pt x="24" y="32"/>
                        </a:lnTo>
                        <a:lnTo>
                          <a:pt x="8" y="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Freeform 478"/>
                  <p:cNvSpPr>
                    <a:spLocks/>
                  </p:cNvSpPr>
                  <p:nvPr/>
                </p:nvSpPr>
                <p:spPr bwMode="auto">
                  <a:xfrm>
                    <a:off x="1177" y="1193"/>
                    <a:ext cx="9" cy="13"/>
                  </a:xfrm>
                  <a:custGeom>
                    <a:avLst/>
                    <a:gdLst>
                      <a:gd name="T0" fmla="*/ 6 w 26"/>
                      <a:gd name="T1" fmla="*/ 12 h 40"/>
                      <a:gd name="T2" fmla="*/ 7 w 26"/>
                      <a:gd name="T3" fmla="*/ 12 h 40"/>
                      <a:gd name="T4" fmla="*/ 7 w 26"/>
                      <a:gd name="T5" fmla="*/ 13 h 40"/>
                      <a:gd name="T6" fmla="*/ 8 w 26"/>
                      <a:gd name="T7" fmla="*/ 13 h 40"/>
                      <a:gd name="T8" fmla="*/ 8 w 26"/>
                      <a:gd name="T9" fmla="*/ 12 h 40"/>
                      <a:gd name="T10" fmla="*/ 9 w 26"/>
                      <a:gd name="T11" fmla="*/ 12 h 40"/>
                      <a:gd name="T12" fmla="*/ 9 w 26"/>
                      <a:gd name="T13" fmla="*/ 11 h 40"/>
                      <a:gd name="T14" fmla="*/ 9 w 26"/>
                      <a:gd name="T15" fmla="*/ 11 h 40"/>
                      <a:gd name="T16" fmla="*/ 9 w 26"/>
                      <a:gd name="T17" fmla="*/ 11 h 40"/>
                      <a:gd name="T18" fmla="*/ 3 w 26"/>
                      <a:gd name="T19" fmla="*/ 1 h 40"/>
                      <a:gd name="T20" fmla="*/ 2 w 26"/>
                      <a:gd name="T21" fmla="*/ 0 h 40"/>
                      <a:gd name="T22" fmla="*/ 2 w 26"/>
                      <a:gd name="T23" fmla="*/ 0 h 40"/>
                      <a:gd name="T24" fmla="*/ 2 w 26"/>
                      <a:gd name="T25" fmla="*/ 0 h 40"/>
                      <a:gd name="T26" fmla="*/ 1 w 26"/>
                      <a:gd name="T27" fmla="*/ 0 h 40"/>
                      <a:gd name="T28" fmla="*/ 1 w 26"/>
                      <a:gd name="T29" fmla="*/ 1 h 40"/>
                      <a:gd name="T30" fmla="*/ 0 w 26"/>
                      <a:gd name="T31" fmla="*/ 1 h 40"/>
                      <a:gd name="T32" fmla="*/ 0 w 26"/>
                      <a:gd name="T33" fmla="*/ 2 h 40"/>
                      <a:gd name="T34" fmla="*/ 1 w 26"/>
                      <a:gd name="T35" fmla="*/ 2 h 40"/>
                      <a:gd name="T36" fmla="*/ 6 w 26"/>
                      <a:gd name="T37" fmla="*/ 12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40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40"/>
                        </a:lnTo>
                        <a:lnTo>
                          <a:pt x="22" y="40"/>
                        </a:lnTo>
                        <a:lnTo>
                          <a:pt x="23" y="38"/>
                        </a:lnTo>
                        <a:lnTo>
                          <a:pt x="25" y="37"/>
                        </a:lnTo>
                        <a:lnTo>
                          <a:pt x="26" y="35"/>
                        </a:lnTo>
                        <a:lnTo>
                          <a:pt x="26" y="34"/>
                        </a:lnTo>
                        <a:lnTo>
                          <a:pt x="25" y="33"/>
                        </a:lnTo>
                        <a:lnTo>
                          <a:pt x="9" y="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2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479"/>
                  <p:cNvSpPr>
                    <a:spLocks/>
                  </p:cNvSpPr>
                  <p:nvPr/>
                </p:nvSpPr>
                <p:spPr bwMode="auto">
                  <a:xfrm>
                    <a:off x="1168" y="1175"/>
                    <a:ext cx="8" cy="13"/>
                  </a:xfrm>
                  <a:custGeom>
                    <a:avLst/>
                    <a:gdLst>
                      <a:gd name="T0" fmla="*/ 5 w 25"/>
                      <a:gd name="T1" fmla="*/ 12 h 39"/>
                      <a:gd name="T2" fmla="*/ 6 w 25"/>
                      <a:gd name="T3" fmla="*/ 13 h 39"/>
                      <a:gd name="T4" fmla="*/ 6 w 25"/>
                      <a:gd name="T5" fmla="*/ 13 h 39"/>
                      <a:gd name="T6" fmla="*/ 7 w 25"/>
                      <a:gd name="T7" fmla="*/ 13 h 39"/>
                      <a:gd name="T8" fmla="*/ 7 w 25"/>
                      <a:gd name="T9" fmla="*/ 13 h 39"/>
                      <a:gd name="T10" fmla="*/ 8 w 25"/>
                      <a:gd name="T11" fmla="*/ 12 h 39"/>
                      <a:gd name="T12" fmla="*/ 8 w 25"/>
                      <a:gd name="T13" fmla="*/ 12 h 39"/>
                      <a:gd name="T14" fmla="*/ 8 w 25"/>
                      <a:gd name="T15" fmla="*/ 11 h 39"/>
                      <a:gd name="T16" fmla="*/ 8 w 25"/>
                      <a:gd name="T17" fmla="*/ 11 h 39"/>
                      <a:gd name="T18" fmla="*/ 3 w 25"/>
                      <a:gd name="T19" fmla="*/ 1 h 39"/>
                      <a:gd name="T20" fmla="*/ 2 w 25"/>
                      <a:gd name="T21" fmla="*/ 0 h 39"/>
                      <a:gd name="T22" fmla="*/ 2 w 25"/>
                      <a:gd name="T23" fmla="*/ 0 h 39"/>
                      <a:gd name="T24" fmla="*/ 1 w 25"/>
                      <a:gd name="T25" fmla="*/ 0 h 39"/>
                      <a:gd name="T26" fmla="*/ 1 w 25"/>
                      <a:gd name="T27" fmla="*/ 0 h 39"/>
                      <a:gd name="T28" fmla="*/ 0 w 25"/>
                      <a:gd name="T29" fmla="*/ 1 h 39"/>
                      <a:gd name="T30" fmla="*/ 0 w 25"/>
                      <a:gd name="T31" fmla="*/ 1 h 39"/>
                      <a:gd name="T32" fmla="*/ 0 w 25"/>
                      <a:gd name="T33" fmla="*/ 2 h 39"/>
                      <a:gd name="T34" fmla="*/ 0 w 25"/>
                      <a:gd name="T35" fmla="*/ 2 h 39"/>
                      <a:gd name="T36" fmla="*/ 5 w 25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7" y="36"/>
                        </a:moveTo>
                        <a:lnTo>
                          <a:pt x="18" y="38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5" y="35"/>
                        </a:lnTo>
                        <a:lnTo>
                          <a:pt x="25" y="33"/>
                        </a:lnTo>
                        <a:lnTo>
                          <a:pt x="24" y="32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17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Freeform 480"/>
                  <p:cNvSpPr>
                    <a:spLocks/>
                  </p:cNvSpPr>
                  <p:nvPr/>
                </p:nvSpPr>
                <p:spPr bwMode="auto">
                  <a:xfrm>
                    <a:off x="1158" y="1158"/>
                    <a:ext cx="9" cy="13"/>
                  </a:xfrm>
                  <a:custGeom>
                    <a:avLst/>
                    <a:gdLst>
                      <a:gd name="T0" fmla="*/ 6 w 26"/>
                      <a:gd name="T1" fmla="*/ 12 h 38"/>
                      <a:gd name="T2" fmla="*/ 7 w 26"/>
                      <a:gd name="T3" fmla="*/ 13 h 38"/>
                      <a:gd name="T4" fmla="*/ 7 w 26"/>
                      <a:gd name="T5" fmla="*/ 13 h 38"/>
                      <a:gd name="T6" fmla="*/ 8 w 26"/>
                      <a:gd name="T7" fmla="*/ 13 h 38"/>
                      <a:gd name="T8" fmla="*/ 8 w 26"/>
                      <a:gd name="T9" fmla="*/ 13 h 38"/>
                      <a:gd name="T10" fmla="*/ 9 w 26"/>
                      <a:gd name="T11" fmla="*/ 12 h 38"/>
                      <a:gd name="T12" fmla="*/ 9 w 26"/>
                      <a:gd name="T13" fmla="*/ 12 h 38"/>
                      <a:gd name="T14" fmla="*/ 9 w 26"/>
                      <a:gd name="T15" fmla="*/ 11 h 38"/>
                      <a:gd name="T16" fmla="*/ 9 w 26"/>
                      <a:gd name="T17" fmla="*/ 11 h 38"/>
                      <a:gd name="T18" fmla="*/ 3 w 26"/>
                      <a:gd name="T19" fmla="*/ 0 h 38"/>
                      <a:gd name="T20" fmla="*/ 2 w 26"/>
                      <a:gd name="T21" fmla="*/ 0 h 38"/>
                      <a:gd name="T22" fmla="*/ 2 w 26"/>
                      <a:gd name="T23" fmla="*/ 0 h 38"/>
                      <a:gd name="T24" fmla="*/ 2 w 26"/>
                      <a:gd name="T25" fmla="*/ 0 h 38"/>
                      <a:gd name="T26" fmla="*/ 1 w 26"/>
                      <a:gd name="T27" fmla="*/ 0 h 38"/>
                      <a:gd name="T28" fmla="*/ 1 w 26"/>
                      <a:gd name="T29" fmla="*/ 0 h 38"/>
                      <a:gd name="T30" fmla="*/ 0 w 26"/>
                      <a:gd name="T31" fmla="*/ 1 h 38"/>
                      <a:gd name="T32" fmla="*/ 0 w 26"/>
                      <a:gd name="T33" fmla="*/ 1 h 38"/>
                      <a:gd name="T34" fmla="*/ 1 w 26"/>
                      <a:gd name="T35" fmla="*/ 2 h 38"/>
                      <a:gd name="T36" fmla="*/ 6 w 26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17" y="35"/>
                        </a:moveTo>
                        <a:lnTo>
                          <a:pt x="19" y="37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7"/>
                        </a:lnTo>
                        <a:lnTo>
                          <a:pt x="25" y="35"/>
                        </a:lnTo>
                        <a:lnTo>
                          <a:pt x="26" y="34"/>
                        </a:lnTo>
                        <a:lnTo>
                          <a:pt x="26" y="33"/>
                        </a:lnTo>
                        <a:lnTo>
                          <a:pt x="25" y="31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2" y="5"/>
                        </a:lnTo>
                        <a:lnTo>
                          <a:pt x="17" y="3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481"/>
                  <p:cNvSpPr>
                    <a:spLocks/>
                  </p:cNvSpPr>
                  <p:nvPr/>
                </p:nvSpPr>
                <p:spPr bwMode="auto">
                  <a:xfrm>
                    <a:off x="1149" y="1140"/>
                    <a:ext cx="8" cy="13"/>
                  </a:xfrm>
                  <a:custGeom>
                    <a:avLst/>
                    <a:gdLst>
                      <a:gd name="T0" fmla="*/ 5 w 24"/>
                      <a:gd name="T1" fmla="*/ 12 h 38"/>
                      <a:gd name="T2" fmla="*/ 6 w 24"/>
                      <a:gd name="T3" fmla="*/ 13 h 38"/>
                      <a:gd name="T4" fmla="*/ 6 w 24"/>
                      <a:gd name="T5" fmla="*/ 13 h 38"/>
                      <a:gd name="T6" fmla="*/ 7 w 24"/>
                      <a:gd name="T7" fmla="*/ 13 h 38"/>
                      <a:gd name="T8" fmla="*/ 7 w 24"/>
                      <a:gd name="T9" fmla="*/ 13 h 38"/>
                      <a:gd name="T10" fmla="*/ 8 w 24"/>
                      <a:gd name="T11" fmla="*/ 12 h 38"/>
                      <a:gd name="T12" fmla="*/ 8 w 24"/>
                      <a:gd name="T13" fmla="*/ 12 h 38"/>
                      <a:gd name="T14" fmla="*/ 8 w 24"/>
                      <a:gd name="T15" fmla="*/ 11 h 38"/>
                      <a:gd name="T16" fmla="*/ 8 w 24"/>
                      <a:gd name="T17" fmla="*/ 11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1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5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6" y="36"/>
                        </a:moveTo>
                        <a:lnTo>
                          <a:pt x="17" y="37"/>
                        </a:ln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2" y="37"/>
                        </a:lnTo>
                        <a:lnTo>
                          <a:pt x="23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23" y="31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6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8" name="Freeform 482"/>
                  <p:cNvSpPr>
                    <a:spLocks/>
                  </p:cNvSpPr>
                  <p:nvPr/>
                </p:nvSpPr>
                <p:spPr bwMode="auto">
                  <a:xfrm>
                    <a:off x="1140" y="1123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2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7 w 24"/>
                      <a:gd name="T9" fmla="*/ 12 h 39"/>
                      <a:gd name="T10" fmla="*/ 8 w 24"/>
                      <a:gd name="T11" fmla="*/ 12 h 39"/>
                      <a:gd name="T12" fmla="*/ 8 w 24"/>
                      <a:gd name="T13" fmla="*/ 11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2 w 24"/>
                      <a:gd name="T19" fmla="*/ 1 h 39"/>
                      <a:gd name="T20" fmla="*/ 2 w 24"/>
                      <a:gd name="T21" fmla="*/ 0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0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6"/>
                        </a:moveTo>
                        <a:lnTo>
                          <a:pt x="18" y="37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2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24" y="32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7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483"/>
                  <p:cNvSpPr>
                    <a:spLocks/>
                  </p:cNvSpPr>
                  <p:nvPr/>
                </p:nvSpPr>
                <p:spPr bwMode="auto">
                  <a:xfrm>
                    <a:off x="1130" y="1105"/>
                    <a:ext cx="8" cy="13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3 h 38"/>
                      <a:gd name="T4" fmla="*/ 7 w 24"/>
                      <a:gd name="T5" fmla="*/ 13 h 38"/>
                      <a:gd name="T6" fmla="*/ 7 w 24"/>
                      <a:gd name="T7" fmla="*/ 13 h 38"/>
                      <a:gd name="T8" fmla="*/ 8 w 24"/>
                      <a:gd name="T9" fmla="*/ 13 h 38"/>
                      <a:gd name="T10" fmla="*/ 8 w 24"/>
                      <a:gd name="T11" fmla="*/ 12 h 38"/>
                      <a:gd name="T12" fmla="*/ 8 w 24"/>
                      <a:gd name="T13" fmla="*/ 12 h 38"/>
                      <a:gd name="T14" fmla="*/ 8 w 24"/>
                      <a:gd name="T15" fmla="*/ 11 h 38"/>
                      <a:gd name="T16" fmla="*/ 8 w 24"/>
                      <a:gd name="T17" fmla="*/ 11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5"/>
                        </a:moveTo>
                        <a:lnTo>
                          <a:pt x="19" y="37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31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7" y="3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0" name="Freeform 484"/>
                  <p:cNvSpPr>
                    <a:spLocks/>
                  </p:cNvSpPr>
                  <p:nvPr/>
                </p:nvSpPr>
                <p:spPr bwMode="auto">
                  <a:xfrm>
                    <a:off x="1120" y="1088"/>
                    <a:ext cx="9" cy="12"/>
                  </a:xfrm>
                  <a:custGeom>
                    <a:avLst/>
                    <a:gdLst>
                      <a:gd name="T0" fmla="*/ 6 w 25"/>
                      <a:gd name="T1" fmla="*/ 11 h 38"/>
                      <a:gd name="T2" fmla="*/ 7 w 25"/>
                      <a:gd name="T3" fmla="*/ 12 h 38"/>
                      <a:gd name="T4" fmla="*/ 7 w 25"/>
                      <a:gd name="T5" fmla="*/ 12 h 38"/>
                      <a:gd name="T6" fmla="*/ 8 w 25"/>
                      <a:gd name="T7" fmla="*/ 12 h 38"/>
                      <a:gd name="T8" fmla="*/ 8 w 25"/>
                      <a:gd name="T9" fmla="*/ 12 h 38"/>
                      <a:gd name="T10" fmla="*/ 9 w 25"/>
                      <a:gd name="T11" fmla="*/ 11 h 38"/>
                      <a:gd name="T12" fmla="*/ 9 w 25"/>
                      <a:gd name="T13" fmla="*/ 11 h 38"/>
                      <a:gd name="T14" fmla="*/ 9 w 25"/>
                      <a:gd name="T15" fmla="*/ 10 h 38"/>
                      <a:gd name="T16" fmla="*/ 9 w 25"/>
                      <a:gd name="T17" fmla="*/ 10 h 38"/>
                      <a:gd name="T18" fmla="*/ 3 w 25"/>
                      <a:gd name="T19" fmla="*/ 0 h 38"/>
                      <a:gd name="T20" fmla="*/ 2 w 25"/>
                      <a:gd name="T21" fmla="*/ 0 h 38"/>
                      <a:gd name="T22" fmla="*/ 2 w 25"/>
                      <a:gd name="T23" fmla="*/ 0 h 38"/>
                      <a:gd name="T24" fmla="*/ 1 w 25"/>
                      <a:gd name="T25" fmla="*/ 0 h 38"/>
                      <a:gd name="T26" fmla="*/ 1 w 25"/>
                      <a:gd name="T27" fmla="*/ 0 h 38"/>
                      <a:gd name="T28" fmla="*/ 0 w 25"/>
                      <a:gd name="T29" fmla="*/ 0 h 38"/>
                      <a:gd name="T30" fmla="*/ 0 w 25"/>
                      <a:gd name="T31" fmla="*/ 1 h 38"/>
                      <a:gd name="T32" fmla="*/ 0 w 25"/>
                      <a:gd name="T33" fmla="*/ 1 h 38"/>
                      <a:gd name="T34" fmla="*/ 0 w 25"/>
                      <a:gd name="T35" fmla="*/ 2 h 38"/>
                      <a:gd name="T36" fmla="*/ 6 w 25"/>
                      <a:gd name="T37" fmla="*/ 11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8" y="35"/>
                        </a:moveTo>
                        <a:lnTo>
                          <a:pt x="19" y="37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7"/>
                        </a:lnTo>
                        <a:lnTo>
                          <a:pt x="25" y="35"/>
                        </a:lnTo>
                        <a:lnTo>
                          <a:pt x="25" y="34"/>
                        </a:lnTo>
                        <a:lnTo>
                          <a:pt x="25" y="33"/>
                        </a:lnTo>
                        <a:lnTo>
                          <a:pt x="25" y="3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8" y="3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485"/>
                  <p:cNvSpPr>
                    <a:spLocks/>
                  </p:cNvSpPr>
                  <p:nvPr/>
                </p:nvSpPr>
                <p:spPr bwMode="auto">
                  <a:xfrm>
                    <a:off x="1111" y="1070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2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8 w 24"/>
                      <a:gd name="T9" fmla="*/ 12 h 39"/>
                      <a:gd name="T10" fmla="*/ 8 w 24"/>
                      <a:gd name="T11" fmla="*/ 12 h 39"/>
                      <a:gd name="T12" fmla="*/ 8 w 24"/>
                      <a:gd name="T13" fmla="*/ 11 h 39"/>
                      <a:gd name="T14" fmla="*/ 8 w 24"/>
                      <a:gd name="T15" fmla="*/ 11 h 39"/>
                      <a:gd name="T16" fmla="*/ 8 w 24"/>
                      <a:gd name="T17" fmla="*/ 10 h 39"/>
                      <a:gd name="T18" fmla="*/ 2 w 24"/>
                      <a:gd name="T19" fmla="*/ 1 h 39"/>
                      <a:gd name="T20" fmla="*/ 2 w 24"/>
                      <a:gd name="T21" fmla="*/ 0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0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1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6"/>
                        </a:moveTo>
                        <a:lnTo>
                          <a:pt x="18" y="37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24" y="3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7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2" name="Freeform 486"/>
                  <p:cNvSpPr>
                    <a:spLocks/>
                  </p:cNvSpPr>
                  <p:nvPr/>
                </p:nvSpPr>
                <p:spPr bwMode="auto">
                  <a:xfrm>
                    <a:off x="1101" y="1052"/>
                    <a:ext cx="9" cy="13"/>
                  </a:xfrm>
                  <a:custGeom>
                    <a:avLst/>
                    <a:gdLst>
                      <a:gd name="T0" fmla="*/ 6 w 25"/>
                      <a:gd name="T1" fmla="*/ 12 h 39"/>
                      <a:gd name="T2" fmla="*/ 7 w 25"/>
                      <a:gd name="T3" fmla="*/ 12 h 39"/>
                      <a:gd name="T4" fmla="*/ 7 w 25"/>
                      <a:gd name="T5" fmla="*/ 13 h 39"/>
                      <a:gd name="T6" fmla="*/ 8 w 25"/>
                      <a:gd name="T7" fmla="*/ 13 h 39"/>
                      <a:gd name="T8" fmla="*/ 8 w 25"/>
                      <a:gd name="T9" fmla="*/ 12 h 39"/>
                      <a:gd name="T10" fmla="*/ 9 w 25"/>
                      <a:gd name="T11" fmla="*/ 12 h 39"/>
                      <a:gd name="T12" fmla="*/ 9 w 25"/>
                      <a:gd name="T13" fmla="*/ 12 h 39"/>
                      <a:gd name="T14" fmla="*/ 9 w 25"/>
                      <a:gd name="T15" fmla="*/ 11 h 39"/>
                      <a:gd name="T16" fmla="*/ 9 w 25"/>
                      <a:gd name="T17" fmla="*/ 11 h 39"/>
                      <a:gd name="T18" fmla="*/ 3 w 25"/>
                      <a:gd name="T19" fmla="*/ 1 h 39"/>
                      <a:gd name="T20" fmla="*/ 2 w 25"/>
                      <a:gd name="T21" fmla="*/ 0 h 39"/>
                      <a:gd name="T22" fmla="*/ 2 w 25"/>
                      <a:gd name="T23" fmla="*/ 0 h 39"/>
                      <a:gd name="T24" fmla="*/ 1 w 25"/>
                      <a:gd name="T25" fmla="*/ 0 h 39"/>
                      <a:gd name="T26" fmla="*/ 1 w 25"/>
                      <a:gd name="T27" fmla="*/ 0 h 39"/>
                      <a:gd name="T28" fmla="*/ 0 w 25"/>
                      <a:gd name="T29" fmla="*/ 1 h 39"/>
                      <a:gd name="T30" fmla="*/ 0 w 25"/>
                      <a:gd name="T31" fmla="*/ 1 h 39"/>
                      <a:gd name="T32" fmla="*/ 0 w 25"/>
                      <a:gd name="T33" fmla="*/ 2 h 39"/>
                      <a:gd name="T34" fmla="*/ 0 w 25"/>
                      <a:gd name="T35" fmla="*/ 2 h 39"/>
                      <a:gd name="T36" fmla="*/ 6 w 25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7" y="36"/>
                        </a:moveTo>
                        <a:lnTo>
                          <a:pt x="19" y="37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7"/>
                        </a:lnTo>
                        <a:lnTo>
                          <a:pt x="25" y="36"/>
                        </a:lnTo>
                        <a:lnTo>
                          <a:pt x="25" y="35"/>
                        </a:lnTo>
                        <a:lnTo>
                          <a:pt x="25" y="33"/>
                        </a:lnTo>
                        <a:lnTo>
                          <a:pt x="25" y="32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7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487"/>
                  <p:cNvSpPr>
                    <a:spLocks/>
                  </p:cNvSpPr>
                  <p:nvPr/>
                </p:nvSpPr>
                <p:spPr bwMode="auto">
                  <a:xfrm>
                    <a:off x="1092" y="1035"/>
                    <a:ext cx="8" cy="13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3 h 38"/>
                      <a:gd name="T4" fmla="*/ 7 w 24"/>
                      <a:gd name="T5" fmla="*/ 13 h 38"/>
                      <a:gd name="T6" fmla="*/ 7 w 24"/>
                      <a:gd name="T7" fmla="*/ 13 h 38"/>
                      <a:gd name="T8" fmla="*/ 8 w 24"/>
                      <a:gd name="T9" fmla="*/ 13 h 38"/>
                      <a:gd name="T10" fmla="*/ 8 w 24"/>
                      <a:gd name="T11" fmla="*/ 12 h 38"/>
                      <a:gd name="T12" fmla="*/ 8 w 24"/>
                      <a:gd name="T13" fmla="*/ 12 h 38"/>
                      <a:gd name="T14" fmla="*/ 8 w 24"/>
                      <a:gd name="T15" fmla="*/ 11 h 38"/>
                      <a:gd name="T16" fmla="*/ 8 w 24"/>
                      <a:gd name="T17" fmla="*/ 11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5"/>
                        </a:moveTo>
                        <a:lnTo>
                          <a:pt x="18" y="37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3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7" y="3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4" name="Freeform 488"/>
                  <p:cNvSpPr>
                    <a:spLocks/>
                  </p:cNvSpPr>
                  <p:nvPr/>
                </p:nvSpPr>
                <p:spPr bwMode="auto">
                  <a:xfrm>
                    <a:off x="1082" y="1017"/>
                    <a:ext cx="8" cy="13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3 h 38"/>
                      <a:gd name="T4" fmla="*/ 7 w 24"/>
                      <a:gd name="T5" fmla="*/ 13 h 38"/>
                      <a:gd name="T6" fmla="*/ 7 w 24"/>
                      <a:gd name="T7" fmla="*/ 13 h 38"/>
                      <a:gd name="T8" fmla="*/ 8 w 24"/>
                      <a:gd name="T9" fmla="*/ 13 h 38"/>
                      <a:gd name="T10" fmla="*/ 8 w 24"/>
                      <a:gd name="T11" fmla="*/ 12 h 38"/>
                      <a:gd name="T12" fmla="*/ 8 w 24"/>
                      <a:gd name="T13" fmla="*/ 12 h 38"/>
                      <a:gd name="T14" fmla="*/ 8 w 24"/>
                      <a:gd name="T15" fmla="*/ 11 h 38"/>
                      <a:gd name="T16" fmla="*/ 8 w 24"/>
                      <a:gd name="T17" fmla="*/ 11 h 38"/>
                      <a:gd name="T18" fmla="*/ 2 w 24"/>
                      <a:gd name="T19" fmla="*/ 0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1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6"/>
                        </a:moveTo>
                        <a:lnTo>
                          <a:pt x="19" y="37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24" y="31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7" y="3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5" name="Freeform 489"/>
                  <p:cNvSpPr>
                    <a:spLocks/>
                  </p:cNvSpPr>
                  <p:nvPr/>
                </p:nvSpPr>
                <p:spPr bwMode="auto">
                  <a:xfrm>
                    <a:off x="1073" y="1000"/>
                    <a:ext cx="8" cy="13"/>
                  </a:xfrm>
                  <a:custGeom>
                    <a:avLst/>
                    <a:gdLst>
                      <a:gd name="T0" fmla="*/ 6 w 24"/>
                      <a:gd name="T1" fmla="*/ 12 h 39"/>
                      <a:gd name="T2" fmla="*/ 6 w 24"/>
                      <a:gd name="T3" fmla="*/ 13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8 w 24"/>
                      <a:gd name="T9" fmla="*/ 13 h 39"/>
                      <a:gd name="T10" fmla="*/ 8 w 24"/>
                      <a:gd name="T11" fmla="*/ 12 h 39"/>
                      <a:gd name="T12" fmla="*/ 8 w 24"/>
                      <a:gd name="T13" fmla="*/ 12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2 w 24"/>
                      <a:gd name="T19" fmla="*/ 1 h 39"/>
                      <a:gd name="T20" fmla="*/ 2 w 24"/>
                      <a:gd name="T21" fmla="*/ 0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0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1 h 39"/>
                      <a:gd name="T34" fmla="*/ 0 w 24"/>
                      <a:gd name="T35" fmla="*/ 2 h 39"/>
                      <a:gd name="T36" fmla="*/ 6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7"/>
                        </a:moveTo>
                        <a:lnTo>
                          <a:pt x="18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6" name="Freeform 490"/>
                  <p:cNvSpPr>
                    <a:spLocks/>
                  </p:cNvSpPr>
                  <p:nvPr/>
                </p:nvSpPr>
                <p:spPr bwMode="auto">
                  <a:xfrm>
                    <a:off x="1063" y="982"/>
                    <a:ext cx="8" cy="13"/>
                  </a:xfrm>
                  <a:custGeom>
                    <a:avLst/>
                    <a:gdLst>
                      <a:gd name="T0" fmla="*/ 6 w 24"/>
                      <a:gd name="T1" fmla="*/ 13 h 39"/>
                      <a:gd name="T2" fmla="*/ 6 w 24"/>
                      <a:gd name="T3" fmla="*/ 13 h 39"/>
                      <a:gd name="T4" fmla="*/ 7 w 24"/>
                      <a:gd name="T5" fmla="*/ 13 h 39"/>
                      <a:gd name="T6" fmla="*/ 7 w 24"/>
                      <a:gd name="T7" fmla="*/ 13 h 39"/>
                      <a:gd name="T8" fmla="*/ 8 w 24"/>
                      <a:gd name="T9" fmla="*/ 13 h 39"/>
                      <a:gd name="T10" fmla="*/ 8 w 24"/>
                      <a:gd name="T11" fmla="*/ 13 h 39"/>
                      <a:gd name="T12" fmla="*/ 8 w 24"/>
                      <a:gd name="T13" fmla="*/ 12 h 39"/>
                      <a:gd name="T14" fmla="*/ 8 w 24"/>
                      <a:gd name="T15" fmla="*/ 12 h 39"/>
                      <a:gd name="T16" fmla="*/ 8 w 24"/>
                      <a:gd name="T17" fmla="*/ 11 h 39"/>
                      <a:gd name="T18" fmla="*/ 3 w 24"/>
                      <a:gd name="T19" fmla="*/ 1 h 39"/>
                      <a:gd name="T20" fmla="*/ 2 w 24"/>
                      <a:gd name="T21" fmla="*/ 0 h 39"/>
                      <a:gd name="T22" fmla="*/ 2 w 24"/>
                      <a:gd name="T23" fmla="*/ 0 h 39"/>
                      <a:gd name="T24" fmla="*/ 1 w 24"/>
                      <a:gd name="T25" fmla="*/ 0 h 39"/>
                      <a:gd name="T26" fmla="*/ 1 w 24"/>
                      <a:gd name="T27" fmla="*/ 0 h 39"/>
                      <a:gd name="T28" fmla="*/ 1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1 w 24"/>
                      <a:gd name="T35" fmla="*/ 2 h 39"/>
                      <a:gd name="T36" fmla="*/ 6 w 24"/>
                      <a:gd name="T37" fmla="*/ 13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7" y="38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4" y="38"/>
                        </a:lnTo>
                        <a:lnTo>
                          <a:pt x="24" y="36"/>
                        </a:lnTo>
                        <a:lnTo>
                          <a:pt x="24" y="35"/>
                        </a:lnTo>
                        <a:lnTo>
                          <a:pt x="24" y="3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6"/>
                        </a:lnTo>
                        <a:lnTo>
                          <a:pt x="17" y="38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7" name="Freeform 491"/>
                  <p:cNvSpPr>
                    <a:spLocks/>
                  </p:cNvSpPr>
                  <p:nvPr/>
                </p:nvSpPr>
                <p:spPr bwMode="auto">
                  <a:xfrm>
                    <a:off x="1054" y="965"/>
                    <a:ext cx="8" cy="12"/>
                  </a:xfrm>
                  <a:custGeom>
                    <a:avLst/>
                    <a:gdLst>
                      <a:gd name="T0" fmla="*/ 6 w 24"/>
                      <a:gd name="T1" fmla="*/ 12 h 38"/>
                      <a:gd name="T2" fmla="*/ 6 w 24"/>
                      <a:gd name="T3" fmla="*/ 12 h 38"/>
                      <a:gd name="T4" fmla="*/ 7 w 24"/>
                      <a:gd name="T5" fmla="*/ 12 h 38"/>
                      <a:gd name="T6" fmla="*/ 7 w 24"/>
                      <a:gd name="T7" fmla="*/ 12 h 38"/>
                      <a:gd name="T8" fmla="*/ 7 w 24"/>
                      <a:gd name="T9" fmla="*/ 12 h 38"/>
                      <a:gd name="T10" fmla="*/ 8 w 24"/>
                      <a:gd name="T11" fmla="*/ 12 h 38"/>
                      <a:gd name="T12" fmla="*/ 8 w 24"/>
                      <a:gd name="T13" fmla="*/ 11 h 38"/>
                      <a:gd name="T14" fmla="*/ 8 w 24"/>
                      <a:gd name="T15" fmla="*/ 11 h 38"/>
                      <a:gd name="T16" fmla="*/ 8 w 24"/>
                      <a:gd name="T17" fmla="*/ 10 h 38"/>
                      <a:gd name="T18" fmla="*/ 3 w 24"/>
                      <a:gd name="T19" fmla="*/ 0 h 38"/>
                      <a:gd name="T20" fmla="*/ 2 w 24"/>
                      <a:gd name="T21" fmla="*/ 0 h 38"/>
                      <a:gd name="T22" fmla="*/ 2 w 24"/>
                      <a:gd name="T23" fmla="*/ 0 h 38"/>
                      <a:gd name="T24" fmla="*/ 1 w 24"/>
                      <a:gd name="T25" fmla="*/ 0 h 38"/>
                      <a:gd name="T26" fmla="*/ 1 w 24"/>
                      <a:gd name="T27" fmla="*/ 0 h 38"/>
                      <a:gd name="T28" fmla="*/ 0 w 24"/>
                      <a:gd name="T29" fmla="*/ 0 h 38"/>
                      <a:gd name="T30" fmla="*/ 0 w 24"/>
                      <a:gd name="T31" fmla="*/ 1 h 38"/>
                      <a:gd name="T32" fmla="*/ 0 w 24"/>
                      <a:gd name="T33" fmla="*/ 1 h 38"/>
                      <a:gd name="T34" fmla="*/ 0 w 24"/>
                      <a:gd name="T35" fmla="*/ 2 h 38"/>
                      <a:gd name="T36" fmla="*/ 6 w 24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2" y="38"/>
                        </a:lnTo>
                        <a:lnTo>
                          <a:pt x="24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8" name="Freeform 492"/>
                  <p:cNvSpPr>
                    <a:spLocks/>
                  </p:cNvSpPr>
                  <p:nvPr/>
                </p:nvSpPr>
                <p:spPr bwMode="auto">
                  <a:xfrm>
                    <a:off x="1044" y="947"/>
                    <a:ext cx="9" cy="13"/>
                  </a:xfrm>
                  <a:custGeom>
                    <a:avLst/>
                    <a:gdLst>
                      <a:gd name="T0" fmla="*/ 6 w 26"/>
                      <a:gd name="T1" fmla="*/ 13 h 38"/>
                      <a:gd name="T2" fmla="*/ 7 w 26"/>
                      <a:gd name="T3" fmla="*/ 13 h 38"/>
                      <a:gd name="T4" fmla="*/ 7 w 26"/>
                      <a:gd name="T5" fmla="*/ 13 h 38"/>
                      <a:gd name="T6" fmla="*/ 7 w 26"/>
                      <a:gd name="T7" fmla="*/ 13 h 38"/>
                      <a:gd name="T8" fmla="*/ 8 w 26"/>
                      <a:gd name="T9" fmla="*/ 13 h 38"/>
                      <a:gd name="T10" fmla="*/ 8 w 26"/>
                      <a:gd name="T11" fmla="*/ 13 h 38"/>
                      <a:gd name="T12" fmla="*/ 9 w 26"/>
                      <a:gd name="T13" fmla="*/ 12 h 38"/>
                      <a:gd name="T14" fmla="*/ 9 w 26"/>
                      <a:gd name="T15" fmla="*/ 12 h 38"/>
                      <a:gd name="T16" fmla="*/ 8 w 26"/>
                      <a:gd name="T17" fmla="*/ 11 h 38"/>
                      <a:gd name="T18" fmla="*/ 3 w 26"/>
                      <a:gd name="T19" fmla="*/ 1 h 38"/>
                      <a:gd name="T20" fmla="*/ 2 w 26"/>
                      <a:gd name="T21" fmla="*/ 0 h 38"/>
                      <a:gd name="T22" fmla="*/ 2 w 26"/>
                      <a:gd name="T23" fmla="*/ 0 h 38"/>
                      <a:gd name="T24" fmla="*/ 1 w 26"/>
                      <a:gd name="T25" fmla="*/ 0 h 38"/>
                      <a:gd name="T26" fmla="*/ 1 w 26"/>
                      <a:gd name="T27" fmla="*/ 0 h 38"/>
                      <a:gd name="T28" fmla="*/ 0 w 26"/>
                      <a:gd name="T29" fmla="*/ 1 h 38"/>
                      <a:gd name="T30" fmla="*/ 0 w 26"/>
                      <a:gd name="T31" fmla="*/ 1 h 38"/>
                      <a:gd name="T32" fmla="*/ 0 w 26"/>
                      <a:gd name="T33" fmla="*/ 2 h 38"/>
                      <a:gd name="T34" fmla="*/ 0 w 26"/>
                      <a:gd name="T35" fmla="*/ 2 h 38"/>
                      <a:gd name="T36" fmla="*/ 6 w 26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6" y="36"/>
                        </a:lnTo>
                        <a:lnTo>
                          <a:pt x="26" y="34"/>
                        </a:lnTo>
                        <a:lnTo>
                          <a:pt x="24" y="33"/>
                        </a:lnTo>
                        <a:lnTo>
                          <a:pt x="9" y="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9" name="Freeform 493"/>
                  <p:cNvSpPr>
                    <a:spLocks/>
                  </p:cNvSpPr>
                  <p:nvPr/>
                </p:nvSpPr>
                <p:spPr bwMode="auto">
                  <a:xfrm>
                    <a:off x="1035" y="929"/>
                    <a:ext cx="8" cy="13"/>
                  </a:xfrm>
                  <a:custGeom>
                    <a:avLst/>
                    <a:gdLst>
                      <a:gd name="T0" fmla="*/ 6 w 26"/>
                      <a:gd name="T1" fmla="*/ 12 h 39"/>
                      <a:gd name="T2" fmla="*/ 6 w 26"/>
                      <a:gd name="T3" fmla="*/ 13 h 39"/>
                      <a:gd name="T4" fmla="*/ 6 w 26"/>
                      <a:gd name="T5" fmla="*/ 13 h 39"/>
                      <a:gd name="T6" fmla="*/ 7 w 26"/>
                      <a:gd name="T7" fmla="*/ 13 h 39"/>
                      <a:gd name="T8" fmla="*/ 7 w 26"/>
                      <a:gd name="T9" fmla="*/ 13 h 39"/>
                      <a:gd name="T10" fmla="*/ 8 w 26"/>
                      <a:gd name="T11" fmla="*/ 12 h 39"/>
                      <a:gd name="T12" fmla="*/ 8 w 26"/>
                      <a:gd name="T13" fmla="*/ 12 h 39"/>
                      <a:gd name="T14" fmla="*/ 8 w 26"/>
                      <a:gd name="T15" fmla="*/ 11 h 39"/>
                      <a:gd name="T16" fmla="*/ 8 w 26"/>
                      <a:gd name="T17" fmla="*/ 11 h 39"/>
                      <a:gd name="T18" fmla="*/ 3 w 26"/>
                      <a:gd name="T19" fmla="*/ 1 h 39"/>
                      <a:gd name="T20" fmla="*/ 2 w 26"/>
                      <a:gd name="T21" fmla="*/ 1 h 39"/>
                      <a:gd name="T22" fmla="*/ 2 w 26"/>
                      <a:gd name="T23" fmla="*/ 0 h 39"/>
                      <a:gd name="T24" fmla="*/ 2 w 26"/>
                      <a:gd name="T25" fmla="*/ 0 h 39"/>
                      <a:gd name="T26" fmla="*/ 1 w 26"/>
                      <a:gd name="T27" fmla="*/ 1 h 39"/>
                      <a:gd name="T28" fmla="*/ 1 w 26"/>
                      <a:gd name="T29" fmla="*/ 1 h 39"/>
                      <a:gd name="T30" fmla="*/ 0 w 26"/>
                      <a:gd name="T31" fmla="*/ 2 h 39"/>
                      <a:gd name="T32" fmla="*/ 0 w 26"/>
                      <a:gd name="T33" fmla="*/ 2 h 39"/>
                      <a:gd name="T34" fmla="*/ 1 w 26"/>
                      <a:gd name="T35" fmla="*/ 2 h 39"/>
                      <a:gd name="T36" fmla="*/ 6 w 26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18" y="37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5" y="37"/>
                        </a:lnTo>
                        <a:lnTo>
                          <a:pt x="26" y="36"/>
                        </a:lnTo>
                        <a:lnTo>
                          <a:pt x="26" y="34"/>
                        </a:lnTo>
                        <a:lnTo>
                          <a:pt x="25" y="33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7"/>
                        </a:lnTo>
                        <a:lnTo>
                          <a:pt x="18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0" name="Freeform 494"/>
                  <p:cNvSpPr>
                    <a:spLocks/>
                  </p:cNvSpPr>
                  <p:nvPr/>
                </p:nvSpPr>
                <p:spPr bwMode="auto">
                  <a:xfrm>
                    <a:off x="1025" y="912"/>
                    <a:ext cx="9" cy="13"/>
                  </a:xfrm>
                  <a:custGeom>
                    <a:avLst/>
                    <a:gdLst>
                      <a:gd name="T0" fmla="*/ 6 w 26"/>
                      <a:gd name="T1" fmla="*/ 13 h 38"/>
                      <a:gd name="T2" fmla="*/ 6 w 26"/>
                      <a:gd name="T3" fmla="*/ 13 h 38"/>
                      <a:gd name="T4" fmla="*/ 7 w 26"/>
                      <a:gd name="T5" fmla="*/ 13 h 38"/>
                      <a:gd name="T6" fmla="*/ 7 w 26"/>
                      <a:gd name="T7" fmla="*/ 13 h 38"/>
                      <a:gd name="T8" fmla="*/ 8 w 26"/>
                      <a:gd name="T9" fmla="*/ 13 h 38"/>
                      <a:gd name="T10" fmla="*/ 8 w 26"/>
                      <a:gd name="T11" fmla="*/ 13 h 38"/>
                      <a:gd name="T12" fmla="*/ 9 w 26"/>
                      <a:gd name="T13" fmla="*/ 12 h 38"/>
                      <a:gd name="T14" fmla="*/ 9 w 26"/>
                      <a:gd name="T15" fmla="*/ 12 h 38"/>
                      <a:gd name="T16" fmla="*/ 8 w 26"/>
                      <a:gd name="T17" fmla="*/ 11 h 38"/>
                      <a:gd name="T18" fmla="*/ 3 w 26"/>
                      <a:gd name="T19" fmla="*/ 1 h 38"/>
                      <a:gd name="T20" fmla="*/ 2 w 26"/>
                      <a:gd name="T21" fmla="*/ 0 h 38"/>
                      <a:gd name="T22" fmla="*/ 2 w 26"/>
                      <a:gd name="T23" fmla="*/ 0 h 38"/>
                      <a:gd name="T24" fmla="*/ 1 w 26"/>
                      <a:gd name="T25" fmla="*/ 0 h 38"/>
                      <a:gd name="T26" fmla="*/ 1 w 26"/>
                      <a:gd name="T27" fmla="*/ 0 h 38"/>
                      <a:gd name="T28" fmla="*/ 0 w 26"/>
                      <a:gd name="T29" fmla="*/ 1 h 38"/>
                      <a:gd name="T30" fmla="*/ 0 w 26"/>
                      <a:gd name="T31" fmla="*/ 1 h 38"/>
                      <a:gd name="T32" fmla="*/ 0 w 26"/>
                      <a:gd name="T33" fmla="*/ 2 h 38"/>
                      <a:gd name="T34" fmla="*/ 0 w 26"/>
                      <a:gd name="T35" fmla="*/ 2 h 38"/>
                      <a:gd name="T36" fmla="*/ 6 w 26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6" y="35"/>
                        </a:lnTo>
                        <a:lnTo>
                          <a:pt x="26" y="34"/>
                        </a:lnTo>
                        <a:lnTo>
                          <a:pt x="24" y="32"/>
                        </a:lnTo>
                        <a:lnTo>
                          <a:pt x="8" y="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1" name="Freeform 495"/>
                  <p:cNvSpPr>
                    <a:spLocks/>
                  </p:cNvSpPr>
                  <p:nvPr/>
                </p:nvSpPr>
                <p:spPr bwMode="auto">
                  <a:xfrm>
                    <a:off x="1016" y="894"/>
                    <a:ext cx="8" cy="13"/>
                  </a:xfrm>
                  <a:custGeom>
                    <a:avLst/>
                    <a:gdLst>
                      <a:gd name="T0" fmla="*/ 5 w 26"/>
                      <a:gd name="T1" fmla="*/ 13 h 38"/>
                      <a:gd name="T2" fmla="*/ 6 w 26"/>
                      <a:gd name="T3" fmla="*/ 13 h 38"/>
                      <a:gd name="T4" fmla="*/ 6 w 26"/>
                      <a:gd name="T5" fmla="*/ 13 h 38"/>
                      <a:gd name="T6" fmla="*/ 7 w 26"/>
                      <a:gd name="T7" fmla="*/ 13 h 38"/>
                      <a:gd name="T8" fmla="*/ 7 w 26"/>
                      <a:gd name="T9" fmla="*/ 13 h 38"/>
                      <a:gd name="T10" fmla="*/ 8 w 26"/>
                      <a:gd name="T11" fmla="*/ 13 h 38"/>
                      <a:gd name="T12" fmla="*/ 8 w 26"/>
                      <a:gd name="T13" fmla="*/ 12 h 38"/>
                      <a:gd name="T14" fmla="*/ 8 w 26"/>
                      <a:gd name="T15" fmla="*/ 12 h 38"/>
                      <a:gd name="T16" fmla="*/ 8 w 26"/>
                      <a:gd name="T17" fmla="*/ 11 h 38"/>
                      <a:gd name="T18" fmla="*/ 3 w 26"/>
                      <a:gd name="T19" fmla="*/ 1 h 38"/>
                      <a:gd name="T20" fmla="*/ 2 w 26"/>
                      <a:gd name="T21" fmla="*/ 0 h 38"/>
                      <a:gd name="T22" fmla="*/ 2 w 26"/>
                      <a:gd name="T23" fmla="*/ 0 h 38"/>
                      <a:gd name="T24" fmla="*/ 2 w 26"/>
                      <a:gd name="T25" fmla="*/ 0 h 38"/>
                      <a:gd name="T26" fmla="*/ 1 w 26"/>
                      <a:gd name="T27" fmla="*/ 0 h 38"/>
                      <a:gd name="T28" fmla="*/ 1 w 26"/>
                      <a:gd name="T29" fmla="*/ 1 h 38"/>
                      <a:gd name="T30" fmla="*/ 0 w 26"/>
                      <a:gd name="T31" fmla="*/ 1 h 38"/>
                      <a:gd name="T32" fmla="*/ 0 w 26"/>
                      <a:gd name="T33" fmla="*/ 2 h 38"/>
                      <a:gd name="T34" fmla="*/ 1 w 26"/>
                      <a:gd name="T35" fmla="*/ 2 h 38"/>
                      <a:gd name="T36" fmla="*/ 5 w 26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8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38"/>
                        </a:lnTo>
                        <a:lnTo>
                          <a:pt x="22" y="38"/>
                        </a:lnTo>
                        <a:lnTo>
                          <a:pt x="23" y="38"/>
                        </a:lnTo>
                        <a:lnTo>
                          <a:pt x="25" y="37"/>
                        </a:lnTo>
                        <a:lnTo>
                          <a:pt x="26" y="35"/>
                        </a:lnTo>
                        <a:lnTo>
                          <a:pt x="26" y="34"/>
                        </a:lnTo>
                        <a:lnTo>
                          <a:pt x="25" y="33"/>
                        </a:lnTo>
                        <a:lnTo>
                          <a:pt x="9" y="3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2" name="Freeform 496"/>
                  <p:cNvSpPr>
                    <a:spLocks/>
                  </p:cNvSpPr>
                  <p:nvPr/>
                </p:nvSpPr>
                <p:spPr bwMode="auto">
                  <a:xfrm>
                    <a:off x="1006" y="877"/>
                    <a:ext cx="9" cy="13"/>
                  </a:xfrm>
                  <a:custGeom>
                    <a:avLst/>
                    <a:gdLst>
                      <a:gd name="T0" fmla="*/ 6 w 25"/>
                      <a:gd name="T1" fmla="*/ 12 h 39"/>
                      <a:gd name="T2" fmla="*/ 6 w 25"/>
                      <a:gd name="T3" fmla="*/ 13 h 39"/>
                      <a:gd name="T4" fmla="*/ 7 w 25"/>
                      <a:gd name="T5" fmla="*/ 13 h 39"/>
                      <a:gd name="T6" fmla="*/ 8 w 25"/>
                      <a:gd name="T7" fmla="*/ 13 h 39"/>
                      <a:gd name="T8" fmla="*/ 8 w 25"/>
                      <a:gd name="T9" fmla="*/ 13 h 39"/>
                      <a:gd name="T10" fmla="*/ 9 w 25"/>
                      <a:gd name="T11" fmla="*/ 12 h 39"/>
                      <a:gd name="T12" fmla="*/ 9 w 25"/>
                      <a:gd name="T13" fmla="*/ 12 h 39"/>
                      <a:gd name="T14" fmla="*/ 9 w 25"/>
                      <a:gd name="T15" fmla="*/ 11 h 39"/>
                      <a:gd name="T16" fmla="*/ 9 w 25"/>
                      <a:gd name="T17" fmla="*/ 11 h 39"/>
                      <a:gd name="T18" fmla="*/ 3 w 25"/>
                      <a:gd name="T19" fmla="*/ 1 h 39"/>
                      <a:gd name="T20" fmla="*/ 3 w 25"/>
                      <a:gd name="T21" fmla="*/ 0 h 39"/>
                      <a:gd name="T22" fmla="*/ 2 w 25"/>
                      <a:gd name="T23" fmla="*/ 0 h 39"/>
                      <a:gd name="T24" fmla="*/ 1 w 25"/>
                      <a:gd name="T25" fmla="*/ 0 h 39"/>
                      <a:gd name="T26" fmla="*/ 1 w 25"/>
                      <a:gd name="T27" fmla="*/ 0 h 39"/>
                      <a:gd name="T28" fmla="*/ 0 w 25"/>
                      <a:gd name="T29" fmla="*/ 1 h 39"/>
                      <a:gd name="T30" fmla="*/ 0 w 25"/>
                      <a:gd name="T31" fmla="*/ 1 h 39"/>
                      <a:gd name="T32" fmla="*/ 0 w 25"/>
                      <a:gd name="T33" fmla="*/ 2 h 39"/>
                      <a:gd name="T34" fmla="*/ 0 w 25"/>
                      <a:gd name="T35" fmla="*/ 2 h 39"/>
                      <a:gd name="T36" fmla="*/ 6 w 25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7" y="37"/>
                        </a:moveTo>
                        <a:lnTo>
                          <a:pt x="18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5" y="36"/>
                        </a:lnTo>
                        <a:lnTo>
                          <a:pt x="25" y="34"/>
                        </a:lnTo>
                        <a:lnTo>
                          <a:pt x="24" y="33"/>
                        </a:lnTo>
                        <a:lnTo>
                          <a:pt x="8" y="3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3" name="Freeform 497"/>
                  <p:cNvSpPr>
                    <a:spLocks/>
                  </p:cNvSpPr>
                  <p:nvPr/>
                </p:nvSpPr>
                <p:spPr bwMode="auto">
                  <a:xfrm>
                    <a:off x="997" y="859"/>
                    <a:ext cx="8" cy="13"/>
                  </a:xfrm>
                  <a:custGeom>
                    <a:avLst/>
                    <a:gdLst>
                      <a:gd name="T0" fmla="*/ 5 w 26"/>
                      <a:gd name="T1" fmla="*/ 12 h 39"/>
                      <a:gd name="T2" fmla="*/ 6 w 26"/>
                      <a:gd name="T3" fmla="*/ 13 h 39"/>
                      <a:gd name="T4" fmla="*/ 6 w 26"/>
                      <a:gd name="T5" fmla="*/ 13 h 39"/>
                      <a:gd name="T6" fmla="*/ 7 w 26"/>
                      <a:gd name="T7" fmla="*/ 13 h 39"/>
                      <a:gd name="T8" fmla="*/ 7 w 26"/>
                      <a:gd name="T9" fmla="*/ 13 h 39"/>
                      <a:gd name="T10" fmla="*/ 7 w 26"/>
                      <a:gd name="T11" fmla="*/ 12 h 39"/>
                      <a:gd name="T12" fmla="*/ 8 w 26"/>
                      <a:gd name="T13" fmla="*/ 12 h 39"/>
                      <a:gd name="T14" fmla="*/ 8 w 26"/>
                      <a:gd name="T15" fmla="*/ 12 h 39"/>
                      <a:gd name="T16" fmla="*/ 7 w 26"/>
                      <a:gd name="T17" fmla="*/ 11 h 39"/>
                      <a:gd name="T18" fmla="*/ 3 w 26"/>
                      <a:gd name="T19" fmla="*/ 1 h 39"/>
                      <a:gd name="T20" fmla="*/ 2 w 26"/>
                      <a:gd name="T21" fmla="*/ 1 h 39"/>
                      <a:gd name="T22" fmla="*/ 2 w 26"/>
                      <a:gd name="T23" fmla="*/ 0 h 39"/>
                      <a:gd name="T24" fmla="*/ 1 w 26"/>
                      <a:gd name="T25" fmla="*/ 0 h 39"/>
                      <a:gd name="T26" fmla="*/ 1 w 26"/>
                      <a:gd name="T27" fmla="*/ 1 h 39"/>
                      <a:gd name="T28" fmla="*/ 1 w 26"/>
                      <a:gd name="T29" fmla="*/ 1 h 39"/>
                      <a:gd name="T30" fmla="*/ 0 w 26"/>
                      <a:gd name="T31" fmla="*/ 2 h 39"/>
                      <a:gd name="T32" fmla="*/ 0 w 26"/>
                      <a:gd name="T33" fmla="*/ 2 h 39"/>
                      <a:gd name="T34" fmla="*/ 1 w 26"/>
                      <a:gd name="T35" fmla="*/ 2 h 39"/>
                      <a:gd name="T36" fmla="*/ 5 w 26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6" h="39">
                        <a:moveTo>
                          <a:pt x="17" y="37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4" y="37"/>
                        </a:lnTo>
                        <a:lnTo>
                          <a:pt x="26" y="36"/>
                        </a:lnTo>
                        <a:lnTo>
                          <a:pt x="26" y="35"/>
                        </a:lnTo>
                        <a:lnTo>
                          <a:pt x="24" y="33"/>
                        </a:lnTo>
                        <a:lnTo>
                          <a:pt x="9" y="3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4" name="Freeform 498"/>
                  <p:cNvSpPr>
                    <a:spLocks/>
                  </p:cNvSpPr>
                  <p:nvPr/>
                </p:nvSpPr>
                <p:spPr bwMode="auto">
                  <a:xfrm>
                    <a:off x="987" y="842"/>
                    <a:ext cx="9" cy="12"/>
                  </a:xfrm>
                  <a:custGeom>
                    <a:avLst/>
                    <a:gdLst>
                      <a:gd name="T0" fmla="*/ 6 w 25"/>
                      <a:gd name="T1" fmla="*/ 12 h 38"/>
                      <a:gd name="T2" fmla="*/ 6 w 25"/>
                      <a:gd name="T3" fmla="*/ 12 h 38"/>
                      <a:gd name="T4" fmla="*/ 7 w 25"/>
                      <a:gd name="T5" fmla="*/ 12 h 38"/>
                      <a:gd name="T6" fmla="*/ 8 w 25"/>
                      <a:gd name="T7" fmla="*/ 12 h 38"/>
                      <a:gd name="T8" fmla="*/ 8 w 25"/>
                      <a:gd name="T9" fmla="*/ 12 h 38"/>
                      <a:gd name="T10" fmla="*/ 9 w 25"/>
                      <a:gd name="T11" fmla="*/ 12 h 38"/>
                      <a:gd name="T12" fmla="*/ 9 w 25"/>
                      <a:gd name="T13" fmla="*/ 11 h 38"/>
                      <a:gd name="T14" fmla="*/ 9 w 25"/>
                      <a:gd name="T15" fmla="*/ 11 h 38"/>
                      <a:gd name="T16" fmla="*/ 9 w 25"/>
                      <a:gd name="T17" fmla="*/ 10 h 38"/>
                      <a:gd name="T18" fmla="*/ 3 w 25"/>
                      <a:gd name="T19" fmla="*/ 1 h 38"/>
                      <a:gd name="T20" fmla="*/ 3 w 25"/>
                      <a:gd name="T21" fmla="*/ 0 h 38"/>
                      <a:gd name="T22" fmla="*/ 2 w 25"/>
                      <a:gd name="T23" fmla="*/ 0 h 38"/>
                      <a:gd name="T24" fmla="*/ 1 w 25"/>
                      <a:gd name="T25" fmla="*/ 0 h 38"/>
                      <a:gd name="T26" fmla="*/ 1 w 25"/>
                      <a:gd name="T27" fmla="*/ 0 h 38"/>
                      <a:gd name="T28" fmla="*/ 0 w 25"/>
                      <a:gd name="T29" fmla="*/ 1 h 38"/>
                      <a:gd name="T30" fmla="*/ 0 w 25"/>
                      <a:gd name="T31" fmla="*/ 1 h 38"/>
                      <a:gd name="T32" fmla="*/ 0 w 25"/>
                      <a:gd name="T33" fmla="*/ 2 h 38"/>
                      <a:gd name="T34" fmla="*/ 0 w 25"/>
                      <a:gd name="T35" fmla="*/ 2 h 38"/>
                      <a:gd name="T36" fmla="*/ 6 w 25"/>
                      <a:gd name="T37" fmla="*/ 12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8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2" y="38"/>
                        </a:lnTo>
                        <a:lnTo>
                          <a:pt x="24" y="37"/>
                        </a:lnTo>
                        <a:lnTo>
                          <a:pt x="25" y="35"/>
                        </a:lnTo>
                        <a:lnTo>
                          <a:pt x="25" y="34"/>
                        </a:lnTo>
                        <a:lnTo>
                          <a:pt x="24" y="32"/>
                        </a:lnTo>
                        <a:lnTo>
                          <a:pt x="8" y="2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499"/>
                  <p:cNvSpPr>
                    <a:spLocks/>
                  </p:cNvSpPr>
                  <p:nvPr/>
                </p:nvSpPr>
                <p:spPr bwMode="auto">
                  <a:xfrm>
                    <a:off x="978" y="824"/>
                    <a:ext cx="8" cy="13"/>
                  </a:xfrm>
                  <a:custGeom>
                    <a:avLst/>
                    <a:gdLst>
                      <a:gd name="T0" fmla="*/ 5 w 24"/>
                      <a:gd name="T1" fmla="*/ 13 h 38"/>
                      <a:gd name="T2" fmla="*/ 6 w 24"/>
                      <a:gd name="T3" fmla="*/ 13 h 38"/>
                      <a:gd name="T4" fmla="*/ 6 w 24"/>
                      <a:gd name="T5" fmla="*/ 13 h 38"/>
                      <a:gd name="T6" fmla="*/ 7 w 24"/>
                      <a:gd name="T7" fmla="*/ 13 h 38"/>
                      <a:gd name="T8" fmla="*/ 7 w 24"/>
                      <a:gd name="T9" fmla="*/ 13 h 38"/>
                      <a:gd name="T10" fmla="*/ 7 w 24"/>
                      <a:gd name="T11" fmla="*/ 13 h 38"/>
                      <a:gd name="T12" fmla="*/ 8 w 24"/>
                      <a:gd name="T13" fmla="*/ 12 h 38"/>
                      <a:gd name="T14" fmla="*/ 8 w 24"/>
                      <a:gd name="T15" fmla="*/ 12 h 38"/>
                      <a:gd name="T16" fmla="*/ 7 w 24"/>
                      <a:gd name="T17" fmla="*/ 11 h 38"/>
                      <a:gd name="T18" fmla="*/ 2 w 24"/>
                      <a:gd name="T19" fmla="*/ 1 h 38"/>
                      <a:gd name="T20" fmla="*/ 2 w 24"/>
                      <a:gd name="T21" fmla="*/ 0 h 38"/>
                      <a:gd name="T22" fmla="*/ 1 w 24"/>
                      <a:gd name="T23" fmla="*/ 0 h 38"/>
                      <a:gd name="T24" fmla="*/ 1 w 24"/>
                      <a:gd name="T25" fmla="*/ 0 h 38"/>
                      <a:gd name="T26" fmla="*/ 0 w 24"/>
                      <a:gd name="T27" fmla="*/ 0 h 38"/>
                      <a:gd name="T28" fmla="*/ 0 w 24"/>
                      <a:gd name="T29" fmla="*/ 1 h 38"/>
                      <a:gd name="T30" fmla="*/ 0 w 24"/>
                      <a:gd name="T31" fmla="*/ 1 h 38"/>
                      <a:gd name="T32" fmla="*/ 0 w 24"/>
                      <a:gd name="T33" fmla="*/ 2 h 38"/>
                      <a:gd name="T34" fmla="*/ 0 w 24"/>
                      <a:gd name="T35" fmla="*/ 2 h 38"/>
                      <a:gd name="T36" fmla="*/ 5 w 24"/>
                      <a:gd name="T37" fmla="*/ 13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8">
                        <a:moveTo>
                          <a:pt x="15" y="37"/>
                        </a:moveTo>
                        <a:lnTo>
                          <a:pt x="17" y="38"/>
                        </a:lnTo>
                        <a:lnTo>
                          <a:pt x="18" y="38"/>
                        </a:lnTo>
                        <a:lnTo>
                          <a:pt x="20" y="38"/>
                        </a:lnTo>
                        <a:lnTo>
                          <a:pt x="21" y="38"/>
                        </a:lnTo>
                        <a:lnTo>
                          <a:pt x="22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2" y="33"/>
                        </a:lnTo>
                        <a:lnTo>
                          <a:pt x="7" y="3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5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6" name="Freeform 500"/>
                  <p:cNvSpPr>
                    <a:spLocks/>
                  </p:cNvSpPr>
                  <p:nvPr/>
                </p:nvSpPr>
                <p:spPr bwMode="auto">
                  <a:xfrm>
                    <a:off x="969" y="806"/>
                    <a:ext cx="8" cy="13"/>
                  </a:xfrm>
                  <a:custGeom>
                    <a:avLst/>
                    <a:gdLst>
                      <a:gd name="T0" fmla="*/ 5 w 24"/>
                      <a:gd name="T1" fmla="*/ 12 h 39"/>
                      <a:gd name="T2" fmla="*/ 6 w 24"/>
                      <a:gd name="T3" fmla="*/ 13 h 39"/>
                      <a:gd name="T4" fmla="*/ 6 w 24"/>
                      <a:gd name="T5" fmla="*/ 13 h 39"/>
                      <a:gd name="T6" fmla="*/ 7 w 24"/>
                      <a:gd name="T7" fmla="*/ 13 h 39"/>
                      <a:gd name="T8" fmla="*/ 7 w 24"/>
                      <a:gd name="T9" fmla="*/ 13 h 39"/>
                      <a:gd name="T10" fmla="*/ 8 w 24"/>
                      <a:gd name="T11" fmla="*/ 12 h 39"/>
                      <a:gd name="T12" fmla="*/ 8 w 24"/>
                      <a:gd name="T13" fmla="*/ 12 h 39"/>
                      <a:gd name="T14" fmla="*/ 8 w 24"/>
                      <a:gd name="T15" fmla="*/ 11 h 39"/>
                      <a:gd name="T16" fmla="*/ 8 w 24"/>
                      <a:gd name="T17" fmla="*/ 11 h 39"/>
                      <a:gd name="T18" fmla="*/ 2 w 24"/>
                      <a:gd name="T19" fmla="*/ 1 h 39"/>
                      <a:gd name="T20" fmla="*/ 2 w 24"/>
                      <a:gd name="T21" fmla="*/ 1 h 39"/>
                      <a:gd name="T22" fmla="*/ 1 w 24"/>
                      <a:gd name="T23" fmla="*/ 0 h 39"/>
                      <a:gd name="T24" fmla="*/ 1 w 24"/>
                      <a:gd name="T25" fmla="*/ 0 h 39"/>
                      <a:gd name="T26" fmla="*/ 0 w 24"/>
                      <a:gd name="T27" fmla="*/ 1 h 39"/>
                      <a:gd name="T28" fmla="*/ 0 w 24"/>
                      <a:gd name="T29" fmla="*/ 1 h 39"/>
                      <a:gd name="T30" fmla="*/ 0 w 24"/>
                      <a:gd name="T31" fmla="*/ 1 h 39"/>
                      <a:gd name="T32" fmla="*/ 0 w 24"/>
                      <a:gd name="T33" fmla="*/ 2 h 39"/>
                      <a:gd name="T34" fmla="*/ 0 w 24"/>
                      <a:gd name="T35" fmla="*/ 2 h 39"/>
                      <a:gd name="T36" fmla="*/ 5 w 24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39">
                        <a:moveTo>
                          <a:pt x="16" y="37"/>
                        </a:moveTo>
                        <a:lnTo>
                          <a:pt x="17" y="39"/>
                        </a:ln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1" y="39"/>
                        </a:lnTo>
                        <a:lnTo>
                          <a:pt x="23" y="37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3" y="33"/>
                        </a:lnTo>
                        <a:lnTo>
                          <a:pt x="7" y="3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6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501"/>
                  <p:cNvSpPr>
                    <a:spLocks/>
                  </p:cNvSpPr>
                  <p:nvPr/>
                </p:nvSpPr>
                <p:spPr bwMode="auto">
                  <a:xfrm>
                    <a:off x="959" y="789"/>
                    <a:ext cx="8" cy="13"/>
                  </a:xfrm>
                  <a:custGeom>
                    <a:avLst/>
                    <a:gdLst>
                      <a:gd name="T0" fmla="*/ 6 w 25"/>
                      <a:gd name="T1" fmla="*/ 12 h 39"/>
                      <a:gd name="T2" fmla="*/ 6 w 25"/>
                      <a:gd name="T3" fmla="*/ 13 h 39"/>
                      <a:gd name="T4" fmla="*/ 6 w 25"/>
                      <a:gd name="T5" fmla="*/ 13 h 39"/>
                      <a:gd name="T6" fmla="*/ 7 w 25"/>
                      <a:gd name="T7" fmla="*/ 13 h 39"/>
                      <a:gd name="T8" fmla="*/ 7 w 25"/>
                      <a:gd name="T9" fmla="*/ 13 h 39"/>
                      <a:gd name="T10" fmla="*/ 8 w 25"/>
                      <a:gd name="T11" fmla="*/ 12 h 39"/>
                      <a:gd name="T12" fmla="*/ 8 w 25"/>
                      <a:gd name="T13" fmla="*/ 12 h 39"/>
                      <a:gd name="T14" fmla="*/ 8 w 25"/>
                      <a:gd name="T15" fmla="*/ 12 h 39"/>
                      <a:gd name="T16" fmla="*/ 8 w 25"/>
                      <a:gd name="T17" fmla="*/ 11 h 39"/>
                      <a:gd name="T18" fmla="*/ 3 w 25"/>
                      <a:gd name="T19" fmla="*/ 1 h 39"/>
                      <a:gd name="T20" fmla="*/ 2 w 25"/>
                      <a:gd name="T21" fmla="*/ 1 h 39"/>
                      <a:gd name="T22" fmla="*/ 2 w 25"/>
                      <a:gd name="T23" fmla="*/ 0 h 39"/>
                      <a:gd name="T24" fmla="*/ 1 w 25"/>
                      <a:gd name="T25" fmla="*/ 0 h 39"/>
                      <a:gd name="T26" fmla="*/ 1 w 25"/>
                      <a:gd name="T27" fmla="*/ 1 h 39"/>
                      <a:gd name="T28" fmla="*/ 0 w 25"/>
                      <a:gd name="T29" fmla="*/ 1 h 39"/>
                      <a:gd name="T30" fmla="*/ 0 w 25"/>
                      <a:gd name="T31" fmla="*/ 2 h 39"/>
                      <a:gd name="T32" fmla="*/ 0 w 25"/>
                      <a:gd name="T33" fmla="*/ 2 h 39"/>
                      <a:gd name="T34" fmla="*/ 0 w 25"/>
                      <a:gd name="T35" fmla="*/ 3 h 39"/>
                      <a:gd name="T36" fmla="*/ 6 w 25"/>
                      <a:gd name="T37" fmla="*/ 12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39">
                        <a:moveTo>
                          <a:pt x="18" y="37"/>
                        </a:moveTo>
                        <a:lnTo>
                          <a:pt x="19" y="39"/>
                        </a:lnTo>
                        <a:lnTo>
                          <a:pt x="20" y="39"/>
                        </a:lnTo>
                        <a:lnTo>
                          <a:pt x="22" y="39"/>
                        </a:lnTo>
                        <a:lnTo>
                          <a:pt x="23" y="39"/>
                        </a:lnTo>
                        <a:lnTo>
                          <a:pt x="25" y="37"/>
                        </a:lnTo>
                        <a:lnTo>
                          <a:pt x="25" y="36"/>
                        </a:lnTo>
                        <a:lnTo>
                          <a:pt x="25" y="35"/>
                        </a:lnTo>
                        <a:lnTo>
                          <a:pt x="25" y="33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8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8" name="Freeform 502"/>
                  <p:cNvSpPr>
                    <a:spLocks/>
                  </p:cNvSpPr>
                  <p:nvPr/>
                </p:nvSpPr>
                <p:spPr bwMode="auto">
                  <a:xfrm>
                    <a:off x="950" y="771"/>
                    <a:ext cx="8" cy="14"/>
                  </a:xfrm>
                  <a:custGeom>
                    <a:avLst/>
                    <a:gdLst>
                      <a:gd name="T0" fmla="*/ 6 w 24"/>
                      <a:gd name="T1" fmla="*/ 13 h 40"/>
                      <a:gd name="T2" fmla="*/ 6 w 24"/>
                      <a:gd name="T3" fmla="*/ 13 h 40"/>
                      <a:gd name="T4" fmla="*/ 7 w 24"/>
                      <a:gd name="T5" fmla="*/ 14 h 40"/>
                      <a:gd name="T6" fmla="*/ 7 w 24"/>
                      <a:gd name="T7" fmla="*/ 14 h 40"/>
                      <a:gd name="T8" fmla="*/ 8 w 24"/>
                      <a:gd name="T9" fmla="*/ 13 h 40"/>
                      <a:gd name="T10" fmla="*/ 8 w 24"/>
                      <a:gd name="T11" fmla="*/ 13 h 40"/>
                      <a:gd name="T12" fmla="*/ 8 w 24"/>
                      <a:gd name="T13" fmla="*/ 12 h 40"/>
                      <a:gd name="T14" fmla="*/ 8 w 24"/>
                      <a:gd name="T15" fmla="*/ 12 h 40"/>
                      <a:gd name="T16" fmla="*/ 8 w 24"/>
                      <a:gd name="T17" fmla="*/ 11 h 40"/>
                      <a:gd name="T18" fmla="*/ 2 w 24"/>
                      <a:gd name="T19" fmla="*/ 1 h 40"/>
                      <a:gd name="T20" fmla="*/ 2 w 24"/>
                      <a:gd name="T21" fmla="*/ 0 h 40"/>
                      <a:gd name="T22" fmla="*/ 1 w 24"/>
                      <a:gd name="T23" fmla="*/ 0 h 40"/>
                      <a:gd name="T24" fmla="*/ 1 w 24"/>
                      <a:gd name="T25" fmla="*/ 0 h 40"/>
                      <a:gd name="T26" fmla="*/ 0 w 24"/>
                      <a:gd name="T27" fmla="*/ 0 h 40"/>
                      <a:gd name="T28" fmla="*/ 0 w 24"/>
                      <a:gd name="T29" fmla="*/ 1 h 40"/>
                      <a:gd name="T30" fmla="*/ 0 w 24"/>
                      <a:gd name="T31" fmla="*/ 1 h 40"/>
                      <a:gd name="T32" fmla="*/ 0 w 24"/>
                      <a:gd name="T33" fmla="*/ 2 h 40"/>
                      <a:gd name="T34" fmla="*/ 0 w 24"/>
                      <a:gd name="T35" fmla="*/ 2 h 40"/>
                      <a:gd name="T36" fmla="*/ 6 w 24"/>
                      <a:gd name="T37" fmla="*/ 13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4" h="40">
                        <a:moveTo>
                          <a:pt x="17" y="37"/>
                        </a:moveTo>
                        <a:lnTo>
                          <a:pt x="18" y="38"/>
                        </a:lnTo>
                        <a:lnTo>
                          <a:pt x="20" y="40"/>
                        </a:lnTo>
                        <a:lnTo>
                          <a:pt x="21" y="40"/>
                        </a:lnTo>
                        <a:lnTo>
                          <a:pt x="23" y="38"/>
                        </a:lnTo>
                        <a:lnTo>
                          <a:pt x="24" y="37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7" y="3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503"/>
                  <p:cNvSpPr>
                    <a:spLocks/>
                  </p:cNvSpPr>
                  <p:nvPr/>
                </p:nvSpPr>
                <p:spPr bwMode="auto">
                  <a:xfrm>
                    <a:off x="940" y="754"/>
                    <a:ext cx="8" cy="13"/>
                  </a:xfrm>
                  <a:custGeom>
                    <a:avLst/>
                    <a:gdLst>
                      <a:gd name="T0" fmla="*/ 5 w 25"/>
                      <a:gd name="T1" fmla="*/ 12 h 40"/>
                      <a:gd name="T2" fmla="*/ 6 w 25"/>
                      <a:gd name="T3" fmla="*/ 12 h 40"/>
                      <a:gd name="T4" fmla="*/ 6 w 25"/>
                      <a:gd name="T5" fmla="*/ 13 h 40"/>
                      <a:gd name="T6" fmla="*/ 7 w 25"/>
                      <a:gd name="T7" fmla="*/ 13 h 40"/>
                      <a:gd name="T8" fmla="*/ 7 w 25"/>
                      <a:gd name="T9" fmla="*/ 12 h 40"/>
                      <a:gd name="T10" fmla="*/ 8 w 25"/>
                      <a:gd name="T11" fmla="*/ 12 h 40"/>
                      <a:gd name="T12" fmla="*/ 8 w 25"/>
                      <a:gd name="T13" fmla="*/ 12 h 40"/>
                      <a:gd name="T14" fmla="*/ 8 w 25"/>
                      <a:gd name="T15" fmla="*/ 11 h 40"/>
                      <a:gd name="T16" fmla="*/ 8 w 25"/>
                      <a:gd name="T17" fmla="*/ 11 h 40"/>
                      <a:gd name="T18" fmla="*/ 2 w 25"/>
                      <a:gd name="T19" fmla="*/ 1 h 40"/>
                      <a:gd name="T20" fmla="*/ 2 w 25"/>
                      <a:gd name="T21" fmla="*/ 0 h 40"/>
                      <a:gd name="T22" fmla="*/ 2 w 25"/>
                      <a:gd name="T23" fmla="*/ 0 h 40"/>
                      <a:gd name="T24" fmla="*/ 1 w 25"/>
                      <a:gd name="T25" fmla="*/ 0 h 40"/>
                      <a:gd name="T26" fmla="*/ 1 w 25"/>
                      <a:gd name="T27" fmla="*/ 0 h 40"/>
                      <a:gd name="T28" fmla="*/ 0 w 25"/>
                      <a:gd name="T29" fmla="*/ 1 h 40"/>
                      <a:gd name="T30" fmla="*/ 0 w 25"/>
                      <a:gd name="T31" fmla="*/ 1 h 40"/>
                      <a:gd name="T32" fmla="*/ 0 w 25"/>
                      <a:gd name="T33" fmla="*/ 2 h 40"/>
                      <a:gd name="T34" fmla="*/ 0 w 25"/>
                      <a:gd name="T35" fmla="*/ 2 h 40"/>
                      <a:gd name="T36" fmla="*/ 5 w 25"/>
                      <a:gd name="T37" fmla="*/ 12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5" h="40">
                        <a:moveTo>
                          <a:pt x="17" y="37"/>
                        </a:moveTo>
                        <a:lnTo>
                          <a:pt x="19" y="38"/>
                        </a:lnTo>
                        <a:lnTo>
                          <a:pt x="20" y="40"/>
                        </a:lnTo>
                        <a:lnTo>
                          <a:pt x="22" y="40"/>
                        </a:lnTo>
                        <a:lnTo>
                          <a:pt x="23" y="38"/>
                        </a:lnTo>
                        <a:lnTo>
                          <a:pt x="25" y="37"/>
                        </a:lnTo>
                        <a:lnTo>
                          <a:pt x="25" y="36"/>
                        </a:lnTo>
                        <a:lnTo>
                          <a:pt x="25" y="34"/>
                        </a:lnTo>
                        <a:lnTo>
                          <a:pt x="25" y="33"/>
                        </a:lnTo>
                        <a:lnTo>
                          <a:pt x="7" y="3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7" y="3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459" name="Group 509"/>
            <p:cNvGrpSpPr>
              <a:grpSpLocks/>
            </p:cNvGrpSpPr>
            <p:nvPr/>
          </p:nvGrpSpPr>
          <p:grpSpPr bwMode="auto">
            <a:xfrm>
              <a:off x="626" y="913"/>
              <a:ext cx="1404" cy="558"/>
              <a:chOff x="626" y="913"/>
              <a:chExt cx="1404" cy="558"/>
            </a:xfrm>
          </p:grpSpPr>
          <p:sp>
            <p:nvSpPr>
              <p:cNvPr id="18478" name="Freeform 507"/>
              <p:cNvSpPr>
                <a:spLocks/>
              </p:cNvSpPr>
              <p:nvPr/>
            </p:nvSpPr>
            <p:spPr bwMode="auto">
              <a:xfrm>
                <a:off x="626" y="913"/>
                <a:ext cx="704" cy="557"/>
              </a:xfrm>
              <a:custGeom>
                <a:avLst/>
                <a:gdLst>
                  <a:gd name="T0" fmla="*/ 686 w 2114"/>
                  <a:gd name="T1" fmla="*/ 519 h 1671"/>
                  <a:gd name="T2" fmla="*/ 634 w 2114"/>
                  <a:gd name="T3" fmla="*/ 420 h 1671"/>
                  <a:gd name="T4" fmla="*/ 583 w 2114"/>
                  <a:gd name="T5" fmla="*/ 330 h 1671"/>
                  <a:gd name="T6" fmla="*/ 551 w 2114"/>
                  <a:gd name="T7" fmla="*/ 277 h 1671"/>
                  <a:gd name="T8" fmla="*/ 519 w 2114"/>
                  <a:gd name="T9" fmla="*/ 227 h 1671"/>
                  <a:gd name="T10" fmla="*/ 474 w 2114"/>
                  <a:gd name="T11" fmla="*/ 165 h 1671"/>
                  <a:gd name="T12" fmla="*/ 442 w 2114"/>
                  <a:gd name="T13" fmla="*/ 124 h 1671"/>
                  <a:gd name="T14" fmla="*/ 427 w 2114"/>
                  <a:gd name="T15" fmla="*/ 106 h 1671"/>
                  <a:gd name="T16" fmla="*/ 402 w 2114"/>
                  <a:gd name="T17" fmla="*/ 80 h 1671"/>
                  <a:gd name="T18" fmla="*/ 375 w 2114"/>
                  <a:gd name="T19" fmla="*/ 59 h 1671"/>
                  <a:gd name="T20" fmla="*/ 352 w 2114"/>
                  <a:gd name="T21" fmla="*/ 43 h 1671"/>
                  <a:gd name="T22" fmla="*/ 317 w 2114"/>
                  <a:gd name="T23" fmla="*/ 22 h 1671"/>
                  <a:gd name="T24" fmla="*/ 287 w 2114"/>
                  <a:gd name="T25" fmla="*/ 8 h 1671"/>
                  <a:gd name="T26" fmla="*/ 267 w 2114"/>
                  <a:gd name="T27" fmla="*/ 1 h 1671"/>
                  <a:gd name="T28" fmla="*/ 255 w 2114"/>
                  <a:gd name="T29" fmla="*/ 0 h 1671"/>
                  <a:gd name="T30" fmla="*/ 238 w 2114"/>
                  <a:gd name="T31" fmla="*/ 1 h 1671"/>
                  <a:gd name="T32" fmla="*/ 207 w 2114"/>
                  <a:gd name="T33" fmla="*/ 4 h 1671"/>
                  <a:gd name="T34" fmla="*/ 182 w 2114"/>
                  <a:gd name="T35" fmla="*/ 11 h 1671"/>
                  <a:gd name="T36" fmla="*/ 148 w 2114"/>
                  <a:gd name="T37" fmla="*/ 25 h 1671"/>
                  <a:gd name="T38" fmla="*/ 121 w 2114"/>
                  <a:gd name="T39" fmla="*/ 41 h 1671"/>
                  <a:gd name="T40" fmla="*/ 100 w 2114"/>
                  <a:gd name="T41" fmla="*/ 57 h 1671"/>
                  <a:gd name="T42" fmla="*/ 81 w 2114"/>
                  <a:gd name="T43" fmla="*/ 75 h 1671"/>
                  <a:gd name="T44" fmla="*/ 45 w 2114"/>
                  <a:gd name="T45" fmla="*/ 113 h 1671"/>
                  <a:gd name="T46" fmla="*/ 18 w 2114"/>
                  <a:gd name="T47" fmla="*/ 143 h 1671"/>
                  <a:gd name="T48" fmla="*/ 3 w 2114"/>
                  <a:gd name="T49" fmla="*/ 159 h 1671"/>
                  <a:gd name="T50" fmla="*/ 9 w 2114"/>
                  <a:gd name="T51" fmla="*/ 165 h 1671"/>
                  <a:gd name="T52" fmla="*/ 25 w 2114"/>
                  <a:gd name="T53" fmla="*/ 149 h 1671"/>
                  <a:gd name="T54" fmla="*/ 51 w 2114"/>
                  <a:gd name="T55" fmla="*/ 119 h 1671"/>
                  <a:gd name="T56" fmla="*/ 87 w 2114"/>
                  <a:gd name="T57" fmla="*/ 81 h 1671"/>
                  <a:gd name="T58" fmla="*/ 105 w 2114"/>
                  <a:gd name="T59" fmla="*/ 64 h 1671"/>
                  <a:gd name="T60" fmla="*/ 123 w 2114"/>
                  <a:gd name="T61" fmla="*/ 45 h 1671"/>
                  <a:gd name="T62" fmla="*/ 143 w 2114"/>
                  <a:gd name="T63" fmla="*/ 37 h 1671"/>
                  <a:gd name="T64" fmla="*/ 177 w 2114"/>
                  <a:gd name="T65" fmla="*/ 22 h 1671"/>
                  <a:gd name="T66" fmla="*/ 202 w 2114"/>
                  <a:gd name="T67" fmla="*/ 14 h 1671"/>
                  <a:gd name="T68" fmla="*/ 208 w 2114"/>
                  <a:gd name="T69" fmla="*/ 12 h 1671"/>
                  <a:gd name="T70" fmla="*/ 244 w 2114"/>
                  <a:gd name="T71" fmla="*/ 9 h 1671"/>
                  <a:gd name="T72" fmla="*/ 260 w 2114"/>
                  <a:gd name="T73" fmla="*/ 9 h 1671"/>
                  <a:gd name="T74" fmla="*/ 264 w 2114"/>
                  <a:gd name="T75" fmla="*/ 9 h 1671"/>
                  <a:gd name="T76" fmla="*/ 284 w 2114"/>
                  <a:gd name="T77" fmla="*/ 16 h 1671"/>
                  <a:gd name="T78" fmla="*/ 314 w 2114"/>
                  <a:gd name="T79" fmla="*/ 31 h 1671"/>
                  <a:gd name="T80" fmla="*/ 349 w 2114"/>
                  <a:gd name="T81" fmla="*/ 51 h 1671"/>
                  <a:gd name="T82" fmla="*/ 359 w 2114"/>
                  <a:gd name="T83" fmla="*/ 57 h 1671"/>
                  <a:gd name="T84" fmla="*/ 387 w 2114"/>
                  <a:gd name="T85" fmla="*/ 79 h 1671"/>
                  <a:gd name="T86" fmla="*/ 412 w 2114"/>
                  <a:gd name="T87" fmla="*/ 102 h 1671"/>
                  <a:gd name="T88" fmla="*/ 431 w 2114"/>
                  <a:gd name="T89" fmla="*/ 124 h 1671"/>
                  <a:gd name="T90" fmla="*/ 455 w 2114"/>
                  <a:gd name="T91" fmla="*/ 154 h 1671"/>
                  <a:gd name="T92" fmla="*/ 497 w 2114"/>
                  <a:gd name="T93" fmla="*/ 212 h 1671"/>
                  <a:gd name="T94" fmla="*/ 531 w 2114"/>
                  <a:gd name="T95" fmla="*/ 254 h 1671"/>
                  <a:gd name="T96" fmla="*/ 560 w 2114"/>
                  <a:gd name="T97" fmla="*/ 307 h 1671"/>
                  <a:gd name="T98" fmla="*/ 592 w 2114"/>
                  <a:gd name="T99" fmla="*/ 362 h 1671"/>
                  <a:gd name="T100" fmla="*/ 643 w 2114"/>
                  <a:gd name="T101" fmla="*/ 456 h 1671"/>
                  <a:gd name="T102" fmla="*/ 696 w 2114"/>
                  <a:gd name="T103" fmla="*/ 557 h 16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14" h="1671">
                    <a:moveTo>
                      <a:pt x="2091" y="1671"/>
                    </a:moveTo>
                    <a:lnTo>
                      <a:pt x="2114" y="1659"/>
                    </a:lnTo>
                    <a:lnTo>
                      <a:pt x="2061" y="1558"/>
                    </a:lnTo>
                    <a:lnTo>
                      <a:pt x="2008" y="1457"/>
                    </a:lnTo>
                    <a:lnTo>
                      <a:pt x="1956" y="1357"/>
                    </a:lnTo>
                    <a:lnTo>
                      <a:pt x="1903" y="1260"/>
                    </a:lnTo>
                    <a:lnTo>
                      <a:pt x="1851" y="1166"/>
                    </a:lnTo>
                    <a:lnTo>
                      <a:pt x="1801" y="1075"/>
                    </a:lnTo>
                    <a:lnTo>
                      <a:pt x="1751" y="989"/>
                    </a:lnTo>
                    <a:lnTo>
                      <a:pt x="1727" y="948"/>
                    </a:lnTo>
                    <a:lnTo>
                      <a:pt x="1703" y="907"/>
                    </a:lnTo>
                    <a:lnTo>
                      <a:pt x="1656" y="830"/>
                    </a:lnTo>
                    <a:lnTo>
                      <a:pt x="1609" y="757"/>
                    </a:lnTo>
                    <a:lnTo>
                      <a:pt x="1606" y="753"/>
                    </a:lnTo>
                    <a:lnTo>
                      <a:pt x="1557" y="682"/>
                    </a:lnTo>
                    <a:lnTo>
                      <a:pt x="1512" y="616"/>
                    </a:lnTo>
                    <a:lnTo>
                      <a:pt x="1466" y="553"/>
                    </a:lnTo>
                    <a:lnTo>
                      <a:pt x="1423" y="496"/>
                    </a:lnTo>
                    <a:lnTo>
                      <a:pt x="1383" y="442"/>
                    </a:lnTo>
                    <a:lnTo>
                      <a:pt x="1346" y="397"/>
                    </a:lnTo>
                    <a:lnTo>
                      <a:pt x="1327" y="372"/>
                    </a:lnTo>
                    <a:lnTo>
                      <a:pt x="1312" y="352"/>
                    </a:lnTo>
                    <a:lnTo>
                      <a:pt x="1296" y="335"/>
                    </a:lnTo>
                    <a:lnTo>
                      <a:pt x="1282" y="318"/>
                    </a:lnTo>
                    <a:lnTo>
                      <a:pt x="1255" y="288"/>
                    </a:lnTo>
                    <a:lnTo>
                      <a:pt x="1230" y="263"/>
                    </a:lnTo>
                    <a:lnTo>
                      <a:pt x="1206" y="240"/>
                    </a:lnTo>
                    <a:lnTo>
                      <a:pt x="1182" y="220"/>
                    </a:lnTo>
                    <a:lnTo>
                      <a:pt x="1155" y="198"/>
                    </a:lnTo>
                    <a:lnTo>
                      <a:pt x="1126" y="176"/>
                    </a:lnTo>
                    <a:lnTo>
                      <a:pt x="1096" y="153"/>
                    </a:lnTo>
                    <a:lnTo>
                      <a:pt x="1092" y="150"/>
                    </a:lnTo>
                    <a:lnTo>
                      <a:pt x="1058" y="129"/>
                    </a:lnTo>
                    <a:lnTo>
                      <a:pt x="1022" y="107"/>
                    </a:lnTo>
                    <a:lnTo>
                      <a:pt x="988" y="86"/>
                    </a:lnTo>
                    <a:lnTo>
                      <a:pt x="952" y="67"/>
                    </a:lnTo>
                    <a:lnTo>
                      <a:pt x="919" y="50"/>
                    </a:lnTo>
                    <a:lnTo>
                      <a:pt x="889" y="36"/>
                    </a:lnTo>
                    <a:lnTo>
                      <a:pt x="862" y="25"/>
                    </a:lnTo>
                    <a:lnTo>
                      <a:pt x="838" y="15"/>
                    </a:lnTo>
                    <a:lnTo>
                      <a:pt x="819" y="8"/>
                    </a:lnTo>
                    <a:lnTo>
                      <a:pt x="802" y="3"/>
                    </a:lnTo>
                    <a:lnTo>
                      <a:pt x="796" y="3"/>
                    </a:lnTo>
                    <a:lnTo>
                      <a:pt x="781" y="0"/>
                    </a:lnTo>
                    <a:lnTo>
                      <a:pt x="766" y="0"/>
                    </a:lnTo>
                    <a:lnTo>
                      <a:pt x="751" y="0"/>
                    </a:lnTo>
                    <a:lnTo>
                      <a:pt x="733" y="0"/>
                    </a:lnTo>
                    <a:lnTo>
                      <a:pt x="715" y="2"/>
                    </a:lnTo>
                    <a:lnTo>
                      <a:pt x="672" y="5"/>
                    </a:lnTo>
                    <a:lnTo>
                      <a:pt x="626" y="12"/>
                    </a:lnTo>
                    <a:lnTo>
                      <a:pt x="621" y="13"/>
                    </a:lnTo>
                    <a:lnTo>
                      <a:pt x="596" y="17"/>
                    </a:lnTo>
                    <a:lnTo>
                      <a:pt x="572" y="25"/>
                    </a:lnTo>
                    <a:lnTo>
                      <a:pt x="546" y="32"/>
                    </a:lnTo>
                    <a:lnTo>
                      <a:pt x="522" y="42"/>
                    </a:lnTo>
                    <a:lnTo>
                      <a:pt x="471" y="62"/>
                    </a:lnTo>
                    <a:lnTo>
                      <a:pt x="445" y="74"/>
                    </a:lnTo>
                    <a:lnTo>
                      <a:pt x="419" y="87"/>
                    </a:lnTo>
                    <a:lnTo>
                      <a:pt x="392" y="103"/>
                    </a:lnTo>
                    <a:lnTo>
                      <a:pt x="364" y="122"/>
                    </a:lnTo>
                    <a:lnTo>
                      <a:pt x="359" y="124"/>
                    </a:lnTo>
                    <a:lnTo>
                      <a:pt x="331" y="147"/>
                    </a:lnTo>
                    <a:lnTo>
                      <a:pt x="299" y="171"/>
                    </a:lnTo>
                    <a:lnTo>
                      <a:pt x="282" y="187"/>
                    </a:lnTo>
                    <a:lnTo>
                      <a:pt x="262" y="204"/>
                    </a:lnTo>
                    <a:lnTo>
                      <a:pt x="242" y="224"/>
                    </a:lnTo>
                    <a:lnTo>
                      <a:pt x="222" y="246"/>
                    </a:lnTo>
                    <a:lnTo>
                      <a:pt x="179" y="291"/>
                    </a:lnTo>
                    <a:lnTo>
                      <a:pt x="135" y="338"/>
                    </a:lnTo>
                    <a:lnTo>
                      <a:pt x="92" y="385"/>
                    </a:lnTo>
                    <a:lnTo>
                      <a:pt x="72" y="407"/>
                    </a:lnTo>
                    <a:lnTo>
                      <a:pt x="55" y="428"/>
                    </a:lnTo>
                    <a:lnTo>
                      <a:pt x="38" y="446"/>
                    </a:lnTo>
                    <a:lnTo>
                      <a:pt x="22" y="464"/>
                    </a:lnTo>
                    <a:lnTo>
                      <a:pt x="10" y="478"/>
                    </a:lnTo>
                    <a:lnTo>
                      <a:pt x="0" y="489"/>
                    </a:lnTo>
                    <a:lnTo>
                      <a:pt x="18" y="506"/>
                    </a:lnTo>
                    <a:lnTo>
                      <a:pt x="28" y="496"/>
                    </a:lnTo>
                    <a:lnTo>
                      <a:pt x="41" y="482"/>
                    </a:lnTo>
                    <a:lnTo>
                      <a:pt x="57" y="465"/>
                    </a:lnTo>
                    <a:lnTo>
                      <a:pt x="74" y="446"/>
                    </a:lnTo>
                    <a:lnTo>
                      <a:pt x="91" y="425"/>
                    </a:lnTo>
                    <a:lnTo>
                      <a:pt x="111" y="404"/>
                    </a:lnTo>
                    <a:lnTo>
                      <a:pt x="154" y="357"/>
                    </a:lnTo>
                    <a:lnTo>
                      <a:pt x="198" y="310"/>
                    </a:lnTo>
                    <a:lnTo>
                      <a:pt x="241" y="264"/>
                    </a:lnTo>
                    <a:lnTo>
                      <a:pt x="261" y="243"/>
                    </a:lnTo>
                    <a:lnTo>
                      <a:pt x="281" y="223"/>
                    </a:lnTo>
                    <a:lnTo>
                      <a:pt x="301" y="206"/>
                    </a:lnTo>
                    <a:lnTo>
                      <a:pt x="316" y="191"/>
                    </a:lnTo>
                    <a:lnTo>
                      <a:pt x="349" y="166"/>
                    </a:lnTo>
                    <a:lnTo>
                      <a:pt x="378" y="143"/>
                    </a:lnTo>
                    <a:lnTo>
                      <a:pt x="369" y="134"/>
                    </a:lnTo>
                    <a:lnTo>
                      <a:pt x="374" y="146"/>
                    </a:lnTo>
                    <a:lnTo>
                      <a:pt x="402" y="127"/>
                    </a:lnTo>
                    <a:lnTo>
                      <a:pt x="429" y="112"/>
                    </a:lnTo>
                    <a:lnTo>
                      <a:pt x="455" y="99"/>
                    </a:lnTo>
                    <a:lnTo>
                      <a:pt x="481" y="86"/>
                    </a:lnTo>
                    <a:lnTo>
                      <a:pt x="532" y="66"/>
                    </a:lnTo>
                    <a:lnTo>
                      <a:pt x="556" y="56"/>
                    </a:lnTo>
                    <a:lnTo>
                      <a:pt x="582" y="49"/>
                    </a:lnTo>
                    <a:lnTo>
                      <a:pt x="606" y="42"/>
                    </a:lnTo>
                    <a:lnTo>
                      <a:pt x="631" y="37"/>
                    </a:lnTo>
                    <a:lnTo>
                      <a:pt x="626" y="25"/>
                    </a:lnTo>
                    <a:lnTo>
                      <a:pt x="626" y="37"/>
                    </a:lnTo>
                    <a:lnTo>
                      <a:pt x="672" y="30"/>
                    </a:lnTo>
                    <a:lnTo>
                      <a:pt x="716" y="27"/>
                    </a:lnTo>
                    <a:lnTo>
                      <a:pt x="733" y="26"/>
                    </a:lnTo>
                    <a:lnTo>
                      <a:pt x="751" y="26"/>
                    </a:lnTo>
                    <a:lnTo>
                      <a:pt x="766" y="26"/>
                    </a:lnTo>
                    <a:lnTo>
                      <a:pt x="781" y="26"/>
                    </a:lnTo>
                    <a:lnTo>
                      <a:pt x="796" y="29"/>
                    </a:lnTo>
                    <a:lnTo>
                      <a:pt x="796" y="16"/>
                    </a:lnTo>
                    <a:lnTo>
                      <a:pt x="792" y="27"/>
                    </a:lnTo>
                    <a:lnTo>
                      <a:pt x="809" y="32"/>
                    </a:lnTo>
                    <a:lnTo>
                      <a:pt x="828" y="39"/>
                    </a:lnTo>
                    <a:lnTo>
                      <a:pt x="852" y="49"/>
                    </a:lnTo>
                    <a:lnTo>
                      <a:pt x="879" y="60"/>
                    </a:lnTo>
                    <a:lnTo>
                      <a:pt x="909" y="74"/>
                    </a:lnTo>
                    <a:lnTo>
                      <a:pt x="942" y="92"/>
                    </a:lnTo>
                    <a:lnTo>
                      <a:pt x="978" y="110"/>
                    </a:lnTo>
                    <a:lnTo>
                      <a:pt x="1012" y="131"/>
                    </a:lnTo>
                    <a:lnTo>
                      <a:pt x="1048" y="153"/>
                    </a:lnTo>
                    <a:lnTo>
                      <a:pt x="1082" y="174"/>
                    </a:lnTo>
                    <a:lnTo>
                      <a:pt x="1086" y="163"/>
                    </a:lnTo>
                    <a:lnTo>
                      <a:pt x="1078" y="171"/>
                    </a:lnTo>
                    <a:lnTo>
                      <a:pt x="1110" y="196"/>
                    </a:lnTo>
                    <a:lnTo>
                      <a:pt x="1136" y="217"/>
                    </a:lnTo>
                    <a:lnTo>
                      <a:pt x="1163" y="238"/>
                    </a:lnTo>
                    <a:lnTo>
                      <a:pt x="1187" y="258"/>
                    </a:lnTo>
                    <a:lnTo>
                      <a:pt x="1212" y="281"/>
                    </a:lnTo>
                    <a:lnTo>
                      <a:pt x="1236" y="307"/>
                    </a:lnTo>
                    <a:lnTo>
                      <a:pt x="1263" y="337"/>
                    </a:lnTo>
                    <a:lnTo>
                      <a:pt x="1277" y="354"/>
                    </a:lnTo>
                    <a:lnTo>
                      <a:pt x="1293" y="371"/>
                    </a:lnTo>
                    <a:lnTo>
                      <a:pt x="1309" y="391"/>
                    </a:lnTo>
                    <a:lnTo>
                      <a:pt x="1326" y="412"/>
                    </a:lnTo>
                    <a:lnTo>
                      <a:pt x="1365" y="461"/>
                    </a:lnTo>
                    <a:lnTo>
                      <a:pt x="1404" y="515"/>
                    </a:lnTo>
                    <a:lnTo>
                      <a:pt x="1447" y="572"/>
                    </a:lnTo>
                    <a:lnTo>
                      <a:pt x="1493" y="635"/>
                    </a:lnTo>
                    <a:lnTo>
                      <a:pt x="1539" y="700"/>
                    </a:lnTo>
                    <a:lnTo>
                      <a:pt x="1587" y="771"/>
                    </a:lnTo>
                    <a:lnTo>
                      <a:pt x="1596" y="761"/>
                    </a:lnTo>
                    <a:lnTo>
                      <a:pt x="1584" y="767"/>
                    </a:lnTo>
                    <a:lnTo>
                      <a:pt x="1632" y="840"/>
                    </a:lnTo>
                    <a:lnTo>
                      <a:pt x="1681" y="920"/>
                    </a:lnTo>
                    <a:lnTo>
                      <a:pt x="1703" y="958"/>
                    </a:lnTo>
                    <a:lnTo>
                      <a:pt x="1727" y="999"/>
                    </a:lnTo>
                    <a:lnTo>
                      <a:pt x="1777" y="1085"/>
                    </a:lnTo>
                    <a:lnTo>
                      <a:pt x="1827" y="1176"/>
                    </a:lnTo>
                    <a:lnTo>
                      <a:pt x="1879" y="1270"/>
                    </a:lnTo>
                    <a:lnTo>
                      <a:pt x="1931" y="1367"/>
                    </a:lnTo>
                    <a:lnTo>
                      <a:pt x="1984" y="1467"/>
                    </a:lnTo>
                    <a:lnTo>
                      <a:pt x="2037" y="1568"/>
                    </a:lnTo>
                    <a:lnTo>
                      <a:pt x="2091" y="167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508"/>
              <p:cNvSpPr>
                <a:spLocks/>
              </p:cNvSpPr>
              <p:nvPr/>
            </p:nvSpPr>
            <p:spPr bwMode="auto">
              <a:xfrm>
                <a:off x="1325" y="914"/>
                <a:ext cx="705" cy="557"/>
              </a:xfrm>
              <a:custGeom>
                <a:avLst/>
                <a:gdLst>
                  <a:gd name="T0" fmla="*/ 26 w 2116"/>
                  <a:gd name="T1" fmla="*/ 523 h 1670"/>
                  <a:gd name="T2" fmla="*/ 79 w 2116"/>
                  <a:gd name="T3" fmla="*/ 423 h 1670"/>
                  <a:gd name="T4" fmla="*/ 129 w 2116"/>
                  <a:gd name="T5" fmla="*/ 333 h 1670"/>
                  <a:gd name="T6" fmla="*/ 177 w 2116"/>
                  <a:gd name="T7" fmla="*/ 255 h 1670"/>
                  <a:gd name="T8" fmla="*/ 203 w 2116"/>
                  <a:gd name="T9" fmla="*/ 207 h 1670"/>
                  <a:gd name="T10" fmla="*/ 235 w 2116"/>
                  <a:gd name="T11" fmla="*/ 170 h 1670"/>
                  <a:gd name="T12" fmla="*/ 266 w 2116"/>
                  <a:gd name="T13" fmla="*/ 129 h 1670"/>
                  <a:gd name="T14" fmla="*/ 281 w 2116"/>
                  <a:gd name="T15" fmla="*/ 111 h 1670"/>
                  <a:gd name="T16" fmla="*/ 308 w 2116"/>
                  <a:gd name="T17" fmla="*/ 86 h 1670"/>
                  <a:gd name="T18" fmla="*/ 335 w 2116"/>
                  <a:gd name="T19" fmla="*/ 65 h 1670"/>
                  <a:gd name="T20" fmla="*/ 345 w 2116"/>
                  <a:gd name="T21" fmla="*/ 58 h 1670"/>
                  <a:gd name="T22" fmla="*/ 379 w 2116"/>
                  <a:gd name="T23" fmla="*/ 36 h 1670"/>
                  <a:gd name="T24" fmla="*/ 412 w 2116"/>
                  <a:gd name="T25" fmla="*/ 20 h 1670"/>
                  <a:gd name="T26" fmla="*/ 435 w 2116"/>
                  <a:gd name="T27" fmla="*/ 10 h 1670"/>
                  <a:gd name="T28" fmla="*/ 439 w 2116"/>
                  <a:gd name="T29" fmla="*/ 9 h 1670"/>
                  <a:gd name="T30" fmla="*/ 454 w 2116"/>
                  <a:gd name="T31" fmla="*/ 8 h 1670"/>
                  <a:gd name="T32" fmla="*/ 480 w 2116"/>
                  <a:gd name="T33" fmla="*/ 10 h 1670"/>
                  <a:gd name="T34" fmla="*/ 494 w 2116"/>
                  <a:gd name="T35" fmla="*/ 12 h 1670"/>
                  <a:gd name="T36" fmla="*/ 519 w 2116"/>
                  <a:gd name="T37" fmla="*/ 18 h 1670"/>
                  <a:gd name="T38" fmla="*/ 553 w 2116"/>
                  <a:gd name="T39" fmla="*/ 33 h 1670"/>
                  <a:gd name="T40" fmla="*/ 580 w 2116"/>
                  <a:gd name="T41" fmla="*/ 48 h 1670"/>
                  <a:gd name="T42" fmla="*/ 588 w 2116"/>
                  <a:gd name="T43" fmla="*/ 55 h 1670"/>
                  <a:gd name="T44" fmla="*/ 611 w 2116"/>
                  <a:gd name="T45" fmla="*/ 74 h 1670"/>
                  <a:gd name="T46" fmla="*/ 639 w 2116"/>
                  <a:gd name="T47" fmla="*/ 103 h 1670"/>
                  <a:gd name="T48" fmla="*/ 674 w 2116"/>
                  <a:gd name="T49" fmla="*/ 141 h 1670"/>
                  <a:gd name="T50" fmla="*/ 691 w 2116"/>
                  <a:gd name="T51" fmla="*/ 160 h 1670"/>
                  <a:gd name="T52" fmla="*/ 705 w 2116"/>
                  <a:gd name="T53" fmla="*/ 163 h 1670"/>
                  <a:gd name="T54" fmla="*/ 692 w 2116"/>
                  <a:gd name="T55" fmla="*/ 149 h 1670"/>
                  <a:gd name="T56" fmla="*/ 674 w 2116"/>
                  <a:gd name="T57" fmla="*/ 128 h 1670"/>
                  <a:gd name="T58" fmla="*/ 630 w 2116"/>
                  <a:gd name="T59" fmla="*/ 82 h 1670"/>
                  <a:gd name="T60" fmla="*/ 611 w 2116"/>
                  <a:gd name="T61" fmla="*/ 62 h 1670"/>
                  <a:gd name="T62" fmla="*/ 585 w 2116"/>
                  <a:gd name="T63" fmla="*/ 41 h 1670"/>
                  <a:gd name="T64" fmla="*/ 565 w 2116"/>
                  <a:gd name="T65" fmla="*/ 29 h 1670"/>
                  <a:gd name="T66" fmla="*/ 531 w 2116"/>
                  <a:gd name="T67" fmla="*/ 14 h 1670"/>
                  <a:gd name="T68" fmla="*/ 506 w 2116"/>
                  <a:gd name="T69" fmla="*/ 6 h 1670"/>
                  <a:gd name="T70" fmla="*/ 480 w 2116"/>
                  <a:gd name="T71" fmla="*/ 1 h 1670"/>
                  <a:gd name="T72" fmla="*/ 454 w 2116"/>
                  <a:gd name="T73" fmla="*/ 0 h 1670"/>
                  <a:gd name="T74" fmla="*/ 439 w 2116"/>
                  <a:gd name="T75" fmla="*/ 1 h 1670"/>
                  <a:gd name="T76" fmla="*/ 425 w 2116"/>
                  <a:gd name="T77" fmla="*/ 5 h 1670"/>
                  <a:gd name="T78" fmla="*/ 398 w 2116"/>
                  <a:gd name="T79" fmla="*/ 17 h 1670"/>
                  <a:gd name="T80" fmla="*/ 364 w 2116"/>
                  <a:gd name="T81" fmla="*/ 36 h 1670"/>
                  <a:gd name="T82" fmla="*/ 340 w 2116"/>
                  <a:gd name="T83" fmla="*/ 51 h 1670"/>
                  <a:gd name="T84" fmla="*/ 310 w 2116"/>
                  <a:gd name="T85" fmla="*/ 73 h 1670"/>
                  <a:gd name="T86" fmla="*/ 285 w 2116"/>
                  <a:gd name="T87" fmla="*/ 95 h 1670"/>
                  <a:gd name="T88" fmla="*/ 265 w 2116"/>
                  <a:gd name="T89" fmla="*/ 116 h 1670"/>
                  <a:gd name="T90" fmla="*/ 241 w 2116"/>
                  <a:gd name="T91" fmla="*/ 146 h 1670"/>
                  <a:gd name="T92" fmla="*/ 200 w 2116"/>
                  <a:gd name="T93" fmla="*/ 204 h 1670"/>
                  <a:gd name="T94" fmla="*/ 168 w 2116"/>
                  <a:gd name="T95" fmla="*/ 252 h 1670"/>
                  <a:gd name="T96" fmla="*/ 121 w 2116"/>
                  <a:gd name="T97" fmla="*/ 330 h 1670"/>
                  <a:gd name="T98" fmla="*/ 70 w 2116"/>
                  <a:gd name="T99" fmla="*/ 420 h 1670"/>
                  <a:gd name="T100" fmla="*/ 18 w 2116"/>
                  <a:gd name="T101" fmla="*/ 519 h 16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16" h="1670">
                    <a:moveTo>
                      <a:pt x="0" y="1658"/>
                    </a:moveTo>
                    <a:lnTo>
                      <a:pt x="23" y="1670"/>
                    </a:lnTo>
                    <a:lnTo>
                      <a:pt x="77" y="1567"/>
                    </a:lnTo>
                    <a:lnTo>
                      <a:pt x="130" y="1466"/>
                    </a:lnTo>
                    <a:lnTo>
                      <a:pt x="183" y="1368"/>
                    </a:lnTo>
                    <a:lnTo>
                      <a:pt x="236" y="1269"/>
                    </a:lnTo>
                    <a:lnTo>
                      <a:pt x="287" y="1175"/>
                    </a:lnTo>
                    <a:lnTo>
                      <a:pt x="337" y="1086"/>
                    </a:lnTo>
                    <a:lnTo>
                      <a:pt x="387" y="999"/>
                    </a:lnTo>
                    <a:lnTo>
                      <a:pt x="434" y="919"/>
                    </a:lnTo>
                    <a:lnTo>
                      <a:pt x="483" y="839"/>
                    </a:lnTo>
                    <a:lnTo>
                      <a:pt x="530" y="765"/>
                    </a:lnTo>
                    <a:lnTo>
                      <a:pt x="575" y="694"/>
                    </a:lnTo>
                    <a:lnTo>
                      <a:pt x="621" y="627"/>
                    </a:lnTo>
                    <a:lnTo>
                      <a:pt x="608" y="622"/>
                    </a:lnTo>
                    <a:lnTo>
                      <a:pt x="618" y="631"/>
                    </a:lnTo>
                    <a:lnTo>
                      <a:pt x="661" y="568"/>
                    </a:lnTo>
                    <a:lnTo>
                      <a:pt x="704" y="511"/>
                    </a:lnTo>
                    <a:lnTo>
                      <a:pt x="742" y="457"/>
                    </a:lnTo>
                    <a:lnTo>
                      <a:pt x="781" y="409"/>
                    </a:lnTo>
                    <a:lnTo>
                      <a:pt x="798" y="387"/>
                    </a:lnTo>
                    <a:lnTo>
                      <a:pt x="814" y="367"/>
                    </a:lnTo>
                    <a:lnTo>
                      <a:pt x="830" y="350"/>
                    </a:lnTo>
                    <a:lnTo>
                      <a:pt x="844" y="333"/>
                    </a:lnTo>
                    <a:lnTo>
                      <a:pt x="872" y="305"/>
                    </a:lnTo>
                    <a:lnTo>
                      <a:pt x="898" y="279"/>
                    </a:lnTo>
                    <a:lnTo>
                      <a:pt x="924" y="258"/>
                    </a:lnTo>
                    <a:lnTo>
                      <a:pt x="949" y="236"/>
                    </a:lnTo>
                    <a:lnTo>
                      <a:pt x="977" y="216"/>
                    </a:lnTo>
                    <a:lnTo>
                      <a:pt x="1005" y="195"/>
                    </a:lnTo>
                    <a:lnTo>
                      <a:pt x="1038" y="171"/>
                    </a:lnTo>
                    <a:lnTo>
                      <a:pt x="1028" y="162"/>
                    </a:lnTo>
                    <a:lnTo>
                      <a:pt x="1034" y="174"/>
                    </a:lnTo>
                    <a:lnTo>
                      <a:pt x="1068" y="152"/>
                    </a:lnTo>
                    <a:lnTo>
                      <a:pt x="1102" y="131"/>
                    </a:lnTo>
                    <a:lnTo>
                      <a:pt x="1138" y="109"/>
                    </a:lnTo>
                    <a:lnTo>
                      <a:pt x="1172" y="91"/>
                    </a:lnTo>
                    <a:lnTo>
                      <a:pt x="1205" y="74"/>
                    </a:lnTo>
                    <a:lnTo>
                      <a:pt x="1236" y="60"/>
                    </a:lnTo>
                    <a:lnTo>
                      <a:pt x="1264" y="48"/>
                    </a:lnTo>
                    <a:lnTo>
                      <a:pt x="1286" y="38"/>
                    </a:lnTo>
                    <a:lnTo>
                      <a:pt x="1305" y="31"/>
                    </a:lnTo>
                    <a:lnTo>
                      <a:pt x="1322" y="27"/>
                    </a:lnTo>
                    <a:lnTo>
                      <a:pt x="1318" y="15"/>
                    </a:lnTo>
                    <a:lnTo>
                      <a:pt x="1318" y="28"/>
                    </a:lnTo>
                    <a:lnTo>
                      <a:pt x="1334" y="25"/>
                    </a:lnTo>
                    <a:lnTo>
                      <a:pt x="1348" y="25"/>
                    </a:lnTo>
                    <a:lnTo>
                      <a:pt x="1364" y="25"/>
                    </a:lnTo>
                    <a:lnTo>
                      <a:pt x="1381" y="25"/>
                    </a:lnTo>
                    <a:lnTo>
                      <a:pt x="1399" y="27"/>
                    </a:lnTo>
                    <a:lnTo>
                      <a:pt x="1442" y="30"/>
                    </a:lnTo>
                    <a:lnTo>
                      <a:pt x="1488" y="37"/>
                    </a:lnTo>
                    <a:lnTo>
                      <a:pt x="1488" y="24"/>
                    </a:lnTo>
                    <a:lnTo>
                      <a:pt x="1483" y="37"/>
                    </a:lnTo>
                    <a:lnTo>
                      <a:pt x="1508" y="41"/>
                    </a:lnTo>
                    <a:lnTo>
                      <a:pt x="1532" y="48"/>
                    </a:lnTo>
                    <a:lnTo>
                      <a:pt x="1558" y="55"/>
                    </a:lnTo>
                    <a:lnTo>
                      <a:pt x="1583" y="65"/>
                    </a:lnTo>
                    <a:lnTo>
                      <a:pt x="1633" y="85"/>
                    </a:lnTo>
                    <a:lnTo>
                      <a:pt x="1659" y="98"/>
                    </a:lnTo>
                    <a:lnTo>
                      <a:pt x="1685" y="111"/>
                    </a:lnTo>
                    <a:lnTo>
                      <a:pt x="1712" y="126"/>
                    </a:lnTo>
                    <a:lnTo>
                      <a:pt x="1740" y="145"/>
                    </a:lnTo>
                    <a:lnTo>
                      <a:pt x="1745" y="134"/>
                    </a:lnTo>
                    <a:lnTo>
                      <a:pt x="1736" y="142"/>
                    </a:lnTo>
                    <a:lnTo>
                      <a:pt x="1765" y="165"/>
                    </a:lnTo>
                    <a:lnTo>
                      <a:pt x="1798" y="191"/>
                    </a:lnTo>
                    <a:lnTo>
                      <a:pt x="1815" y="205"/>
                    </a:lnTo>
                    <a:lnTo>
                      <a:pt x="1833" y="222"/>
                    </a:lnTo>
                    <a:lnTo>
                      <a:pt x="1853" y="242"/>
                    </a:lnTo>
                    <a:lnTo>
                      <a:pt x="1873" y="263"/>
                    </a:lnTo>
                    <a:lnTo>
                      <a:pt x="1918" y="309"/>
                    </a:lnTo>
                    <a:lnTo>
                      <a:pt x="1960" y="356"/>
                    </a:lnTo>
                    <a:lnTo>
                      <a:pt x="2003" y="403"/>
                    </a:lnTo>
                    <a:lnTo>
                      <a:pt x="2023" y="424"/>
                    </a:lnTo>
                    <a:lnTo>
                      <a:pt x="2042" y="446"/>
                    </a:lnTo>
                    <a:lnTo>
                      <a:pt x="2057" y="464"/>
                    </a:lnTo>
                    <a:lnTo>
                      <a:pt x="2073" y="481"/>
                    </a:lnTo>
                    <a:lnTo>
                      <a:pt x="2086" y="496"/>
                    </a:lnTo>
                    <a:lnTo>
                      <a:pt x="2097" y="506"/>
                    </a:lnTo>
                    <a:lnTo>
                      <a:pt x="2116" y="488"/>
                    </a:lnTo>
                    <a:lnTo>
                      <a:pt x="2105" y="477"/>
                    </a:lnTo>
                    <a:lnTo>
                      <a:pt x="2092" y="463"/>
                    </a:lnTo>
                    <a:lnTo>
                      <a:pt x="2076" y="446"/>
                    </a:lnTo>
                    <a:lnTo>
                      <a:pt x="2060" y="427"/>
                    </a:lnTo>
                    <a:lnTo>
                      <a:pt x="2042" y="406"/>
                    </a:lnTo>
                    <a:lnTo>
                      <a:pt x="2022" y="384"/>
                    </a:lnTo>
                    <a:lnTo>
                      <a:pt x="1979" y="337"/>
                    </a:lnTo>
                    <a:lnTo>
                      <a:pt x="1936" y="290"/>
                    </a:lnTo>
                    <a:lnTo>
                      <a:pt x="1892" y="245"/>
                    </a:lnTo>
                    <a:lnTo>
                      <a:pt x="1872" y="223"/>
                    </a:lnTo>
                    <a:lnTo>
                      <a:pt x="1852" y="203"/>
                    </a:lnTo>
                    <a:lnTo>
                      <a:pt x="1833" y="186"/>
                    </a:lnTo>
                    <a:lnTo>
                      <a:pt x="1815" y="171"/>
                    </a:lnTo>
                    <a:lnTo>
                      <a:pt x="1783" y="146"/>
                    </a:lnTo>
                    <a:lnTo>
                      <a:pt x="1755" y="124"/>
                    </a:lnTo>
                    <a:lnTo>
                      <a:pt x="1750" y="121"/>
                    </a:lnTo>
                    <a:lnTo>
                      <a:pt x="1722" y="102"/>
                    </a:lnTo>
                    <a:lnTo>
                      <a:pt x="1695" y="87"/>
                    </a:lnTo>
                    <a:lnTo>
                      <a:pt x="1669" y="74"/>
                    </a:lnTo>
                    <a:lnTo>
                      <a:pt x="1643" y="61"/>
                    </a:lnTo>
                    <a:lnTo>
                      <a:pt x="1593" y="41"/>
                    </a:lnTo>
                    <a:lnTo>
                      <a:pt x="1568" y="31"/>
                    </a:lnTo>
                    <a:lnTo>
                      <a:pt x="1542" y="24"/>
                    </a:lnTo>
                    <a:lnTo>
                      <a:pt x="1518" y="17"/>
                    </a:lnTo>
                    <a:lnTo>
                      <a:pt x="1493" y="12"/>
                    </a:lnTo>
                    <a:lnTo>
                      <a:pt x="1488" y="11"/>
                    </a:lnTo>
                    <a:lnTo>
                      <a:pt x="1442" y="4"/>
                    </a:lnTo>
                    <a:lnTo>
                      <a:pt x="1401" y="1"/>
                    </a:lnTo>
                    <a:lnTo>
                      <a:pt x="1381" y="0"/>
                    </a:lnTo>
                    <a:lnTo>
                      <a:pt x="1364" y="0"/>
                    </a:lnTo>
                    <a:lnTo>
                      <a:pt x="1348" y="0"/>
                    </a:lnTo>
                    <a:lnTo>
                      <a:pt x="1334" y="0"/>
                    </a:lnTo>
                    <a:lnTo>
                      <a:pt x="1318" y="3"/>
                    </a:lnTo>
                    <a:lnTo>
                      <a:pt x="1312" y="3"/>
                    </a:lnTo>
                    <a:lnTo>
                      <a:pt x="1295" y="7"/>
                    </a:lnTo>
                    <a:lnTo>
                      <a:pt x="1276" y="14"/>
                    </a:lnTo>
                    <a:lnTo>
                      <a:pt x="1254" y="24"/>
                    </a:lnTo>
                    <a:lnTo>
                      <a:pt x="1226" y="35"/>
                    </a:lnTo>
                    <a:lnTo>
                      <a:pt x="1195" y="50"/>
                    </a:lnTo>
                    <a:lnTo>
                      <a:pt x="1162" y="67"/>
                    </a:lnTo>
                    <a:lnTo>
                      <a:pt x="1128" y="85"/>
                    </a:lnTo>
                    <a:lnTo>
                      <a:pt x="1092" y="107"/>
                    </a:lnTo>
                    <a:lnTo>
                      <a:pt x="1058" y="128"/>
                    </a:lnTo>
                    <a:lnTo>
                      <a:pt x="1024" y="149"/>
                    </a:lnTo>
                    <a:lnTo>
                      <a:pt x="1019" y="152"/>
                    </a:lnTo>
                    <a:lnTo>
                      <a:pt x="989" y="175"/>
                    </a:lnTo>
                    <a:lnTo>
                      <a:pt x="958" y="198"/>
                    </a:lnTo>
                    <a:lnTo>
                      <a:pt x="931" y="218"/>
                    </a:lnTo>
                    <a:lnTo>
                      <a:pt x="905" y="239"/>
                    </a:lnTo>
                    <a:lnTo>
                      <a:pt x="879" y="260"/>
                    </a:lnTo>
                    <a:lnTo>
                      <a:pt x="854" y="286"/>
                    </a:lnTo>
                    <a:lnTo>
                      <a:pt x="825" y="315"/>
                    </a:lnTo>
                    <a:lnTo>
                      <a:pt x="811" y="332"/>
                    </a:lnTo>
                    <a:lnTo>
                      <a:pt x="795" y="349"/>
                    </a:lnTo>
                    <a:lnTo>
                      <a:pt x="780" y="369"/>
                    </a:lnTo>
                    <a:lnTo>
                      <a:pt x="761" y="393"/>
                    </a:lnTo>
                    <a:lnTo>
                      <a:pt x="724" y="439"/>
                    </a:lnTo>
                    <a:lnTo>
                      <a:pt x="685" y="493"/>
                    </a:lnTo>
                    <a:lnTo>
                      <a:pt x="642" y="550"/>
                    </a:lnTo>
                    <a:lnTo>
                      <a:pt x="600" y="612"/>
                    </a:lnTo>
                    <a:lnTo>
                      <a:pt x="597" y="617"/>
                    </a:lnTo>
                    <a:lnTo>
                      <a:pt x="551" y="684"/>
                    </a:lnTo>
                    <a:lnTo>
                      <a:pt x="505" y="755"/>
                    </a:lnTo>
                    <a:lnTo>
                      <a:pt x="458" y="829"/>
                    </a:lnTo>
                    <a:lnTo>
                      <a:pt x="413" y="906"/>
                    </a:lnTo>
                    <a:lnTo>
                      <a:pt x="363" y="989"/>
                    </a:lnTo>
                    <a:lnTo>
                      <a:pt x="313" y="1076"/>
                    </a:lnTo>
                    <a:lnTo>
                      <a:pt x="263" y="1165"/>
                    </a:lnTo>
                    <a:lnTo>
                      <a:pt x="211" y="1259"/>
                    </a:lnTo>
                    <a:lnTo>
                      <a:pt x="158" y="1358"/>
                    </a:lnTo>
                    <a:lnTo>
                      <a:pt x="106" y="1456"/>
                    </a:lnTo>
                    <a:lnTo>
                      <a:pt x="53" y="1557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0" name="Group 516"/>
            <p:cNvGrpSpPr>
              <a:grpSpLocks/>
            </p:cNvGrpSpPr>
            <p:nvPr/>
          </p:nvGrpSpPr>
          <p:grpSpPr bwMode="auto">
            <a:xfrm>
              <a:off x="344" y="806"/>
              <a:ext cx="2026" cy="703"/>
              <a:chOff x="344" y="806"/>
              <a:chExt cx="2026" cy="703"/>
            </a:xfrm>
          </p:grpSpPr>
          <p:grpSp>
            <p:nvGrpSpPr>
              <p:cNvPr id="18472" name="Group 512"/>
              <p:cNvGrpSpPr>
                <a:grpSpLocks/>
              </p:cNvGrpSpPr>
              <p:nvPr/>
            </p:nvGrpSpPr>
            <p:grpSpPr bwMode="auto">
              <a:xfrm>
                <a:off x="2301" y="806"/>
                <a:ext cx="69" cy="703"/>
                <a:chOff x="2301" y="806"/>
                <a:chExt cx="69" cy="703"/>
              </a:xfrm>
            </p:grpSpPr>
            <p:sp>
              <p:nvSpPr>
                <p:cNvPr id="18476" name="Line 510"/>
                <p:cNvSpPr>
                  <a:spLocks noChangeShapeType="1"/>
                </p:cNvSpPr>
                <p:nvPr/>
              </p:nvSpPr>
              <p:spPr bwMode="auto">
                <a:xfrm>
                  <a:off x="2332" y="806"/>
                  <a:ext cx="1" cy="6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7" name="Oval 511"/>
                <p:cNvSpPr>
                  <a:spLocks noChangeArrowheads="1"/>
                </p:cNvSpPr>
                <p:nvPr/>
              </p:nvSpPr>
              <p:spPr bwMode="auto">
                <a:xfrm>
                  <a:off x="2301" y="1441"/>
                  <a:ext cx="69" cy="68"/>
                </a:xfrm>
                <a:prstGeom prst="ellipse">
                  <a:avLst/>
                </a:prstGeom>
                <a:solidFill>
                  <a:srgbClr val="FFCC66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73" name="Group 515"/>
              <p:cNvGrpSpPr>
                <a:grpSpLocks/>
              </p:cNvGrpSpPr>
              <p:nvPr/>
            </p:nvGrpSpPr>
            <p:grpSpPr bwMode="auto">
              <a:xfrm>
                <a:off x="344" y="806"/>
                <a:ext cx="69" cy="703"/>
                <a:chOff x="344" y="806"/>
                <a:chExt cx="69" cy="703"/>
              </a:xfrm>
            </p:grpSpPr>
            <p:sp>
              <p:nvSpPr>
                <p:cNvPr id="18474" name="Line 513"/>
                <p:cNvSpPr>
                  <a:spLocks noChangeShapeType="1"/>
                </p:cNvSpPr>
                <p:nvPr/>
              </p:nvSpPr>
              <p:spPr bwMode="auto">
                <a:xfrm>
                  <a:off x="375" y="806"/>
                  <a:ext cx="1" cy="6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5" name="Oval 514"/>
                <p:cNvSpPr>
                  <a:spLocks noChangeArrowheads="1"/>
                </p:cNvSpPr>
                <p:nvPr/>
              </p:nvSpPr>
              <p:spPr bwMode="auto">
                <a:xfrm>
                  <a:off x="344" y="1441"/>
                  <a:ext cx="69" cy="68"/>
                </a:xfrm>
                <a:prstGeom prst="ellipse">
                  <a:avLst/>
                </a:prstGeom>
                <a:solidFill>
                  <a:srgbClr val="FFCC66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18461" name="Group 527"/>
            <p:cNvGrpSpPr>
              <a:grpSpLocks/>
            </p:cNvGrpSpPr>
            <p:nvPr/>
          </p:nvGrpSpPr>
          <p:grpSpPr bwMode="auto">
            <a:xfrm>
              <a:off x="1007" y="943"/>
              <a:ext cx="1032" cy="650"/>
              <a:chOff x="1007" y="943"/>
              <a:chExt cx="1032" cy="650"/>
            </a:xfrm>
          </p:grpSpPr>
          <p:grpSp>
            <p:nvGrpSpPr>
              <p:cNvPr id="18462" name="Group 524"/>
              <p:cNvGrpSpPr>
                <a:grpSpLocks/>
              </p:cNvGrpSpPr>
              <p:nvPr/>
            </p:nvGrpSpPr>
            <p:grpSpPr bwMode="auto">
              <a:xfrm>
                <a:off x="1007" y="943"/>
                <a:ext cx="1032" cy="650"/>
                <a:chOff x="1007" y="943"/>
                <a:chExt cx="1032" cy="650"/>
              </a:xfrm>
            </p:grpSpPr>
            <p:sp>
              <p:nvSpPr>
                <p:cNvPr id="18465" name="Line 517"/>
                <p:cNvSpPr>
                  <a:spLocks noChangeShapeType="1"/>
                </p:cNvSpPr>
                <p:nvPr/>
              </p:nvSpPr>
              <p:spPr bwMode="auto">
                <a:xfrm>
                  <a:off x="1972" y="943"/>
                  <a:ext cx="1" cy="5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66" name="Group 521"/>
                <p:cNvGrpSpPr>
                  <a:grpSpLocks/>
                </p:cNvGrpSpPr>
                <p:nvPr/>
              </p:nvGrpSpPr>
              <p:grpSpPr bwMode="auto">
                <a:xfrm>
                  <a:off x="1007" y="943"/>
                  <a:ext cx="107" cy="641"/>
                  <a:chOff x="1007" y="943"/>
                  <a:chExt cx="107" cy="641"/>
                </a:xfrm>
              </p:grpSpPr>
              <p:sp>
                <p:nvSpPr>
                  <p:cNvPr id="18469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049" y="943"/>
                    <a:ext cx="1" cy="547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0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7" y="1469"/>
                    <a:ext cx="101" cy="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471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1034" y="1488"/>
                    <a:ext cx="80" cy="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900" b="0">
                        <a:solidFill>
                          <a:srgbClr val="000000"/>
                        </a:solidFill>
                      </a:rPr>
                      <a:t>A</a:t>
                    </a:r>
                    <a:endParaRPr lang="en-US" altLang="hu-HU"/>
                  </a:p>
                </p:txBody>
              </p:sp>
            </p:grpSp>
            <p:sp>
              <p:nvSpPr>
                <p:cNvPr id="18467" name="Rectangle 522"/>
                <p:cNvSpPr>
                  <a:spLocks noChangeArrowheads="1"/>
                </p:cNvSpPr>
                <p:nvPr/>
              </p:nvSpPr>
              <p:spPr bwMode="auto">
                <a:xfrm>
                  <a:off x="1931" y="1478"/>
                  <a:ext cx="101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68" name="Rectangle 523"/>
                <p:cNvSpPr>
                  <a:spLocks noChangeArrowheads="1"/>
                </p:cNvSpPr>
                <p:nvPr/>
              </p:nvSpPr>
              <p:spPr bwMode="auto">
                <a:xfrm>
                  <a:off x="1959" y="1497"/>
                  <a:ext cx="8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900" b="0">
                      <a:solidFill>
                        <a:srgbClr val="000000"/>
                      </a:solidFill>
                    </a:rPr>
                    <a:t>B</a:t>
                  </a:r>
                  <a:endParaRPr lang="en-US" altLang="hu-HU"/>
                </a:p>
              </p:txBody>
            </p:sp>
          </p:grpSp>
          <p:sp>
            <p:nvSpPr>
              <p:cNvPr id="18463" name="Oval 525"/>
              <p:cNvSpPr>
                <a:spLocks noChangeArrowheads="1"/>
              </p:cNvSpPr>
              <p:nvPr/>
            </p:nvSpPr>
            <p:spPr bwMode="auto">
              <a:xfrm>
                <a:off x="1037" y="1012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64" name="Oval 526"/>
              <p:cNvSpPr>
                <a:spLocks noChangeArrowheads="1"/>
              </p:cNvSpPr>
              <p:nvPr/>
            </p:nvSpPr>
            <p:spPr bwMode="auto">
              <a:xfrm>
                <a:off x="1961" y="1004"/>
                <a:ext cx="23" cy="24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8448" name="Text Box 528"/>
          <p:cNvSpPr txBox="1">
            <a:spLocks noChangeArrowheads="1"/>
          </p:cNvSpPr>
          <p:nvPr/>
        </p:nvSpPr>
        <p:spPr bwMode="auto">
          <a:xfrm>
            <a:off x="2238375" y="865188"/>
            <a:ext cx="1841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/>
          </a:p>
        </p:txBody>
      </p:sp>
      <p:graphicFrame>
        <p:nvGraphicFramePr>
          <p:cNvPr id="18449" name="Object 532"/>
          <p:cNvGraphicFramePr>
            <a:graphicFrameLocks noChangeAspect="1"/>
          </p:cNvGraphicFramePr>
          <p:nvPr/>
        </p:nvGraphicFramePr>
        <p:xfrm>
          <a:off x="304800" y="6172200"/>
          <a:ext cx="1905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" name="Egyenlet" r:id="rId7" imgW="908216" imgH="247503" progId="Equation.3">
                  <p:embed/>
                </p:oleObj>
              </mc:Choice>
              <mc:Fallback>
                <p:oleObj name="Egyenlet" r:id="rId7" imgW="908216" imgH="247503" progId="Equation.3">
                  <p:embed/>
                  <p:pic>
                    <p:nvPicPr>
                      <p:cNvPr id="0" name="Object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905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533"/>
          <p:cNvGraphicFramePr>
            <a:graphicFrameLocks noChangeAspect="1"/>
          </p:cNvGraphicFramePr>
          <p:nvPr/>
        </p:nvGraphicFramePr>
        <p:xfrm>
          <a:off x="6400800" y="8001000"/>
          <a:ext cx="16240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6" name="Egyenlet" r:id="rId9" imgW="1174584" imgH="298499" progId="Equation.3">
                  <p:embed/>
                </p:oleObj>
              </mc:Choice>
              <mc:Fallback>
                <p:oleObj name="Egyenlet" r:id="rId9" imgW="1174584" imgH="298499" progId="Equation.3">
                  <p:embed/>
                  <p:pic>
                    <p:nvPicPr>
                      <p:cNvPr id="0" name="Object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8001000"/>
                        <a:ext cx="162401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534"/>
          <p:cNvGraphicFramePr>
            <a:graphicFrameLocks noChangeAspect="1"/>
          </p:cNvGraphicFramePr>
          <p:nvPr/>
        </p:nvGraphicFramePr>
        <p:xfrm>
          <a:off x="0" y="7924800"/>
          <a:ext cx="22939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" name="Egyenlet" r:id="rId11" imgW="1657405" imgH="387301" progId="Equation.3">
                  <p:embed/>
                </p:oleObj>
              </mc:Choice>
              <mc:Fallback>
                <p:oleObj name="Egyenlet" r:id="rId11" imgW="1657405" imgH="387301" progId="Equation.3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24800"/>
                        <a:ext cx="22939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535"/>
          <p:cNvGraphicFramePr>
            <a:graphicFrameLocks noChangeAspect="1"/>
          </p:cNvGraphicFramePr>
          <p:nvPr/>
        </p:nvGraphicFramePr>
        <p:xfrm>
          <a:off x="0" y="8339138"/>
          <a:ext cx="2224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8" name="Egyenlet" r:id="rId13" imgW="1606605" imgH="387301" progId="Equation.3">
                  <p:embed/>
                </p:oleObj>
              </mc:Choice>
              <mc:Fallback>
                <p:oleObj name="Egyenlet" r:id="rId13" imgW="1606605" imgH="387301" progId="Equation.3">
                  <p:embed/>
                  <p:pic>
                    <p:nvPicPr>
                      <p:cNvPr id="0" name="Object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39138"/>
                        <a:ext cx="2224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Line 536"/>
          <p:cNvSpPr>
            <a:spLocks noChangeShapeType="1"/>
          </p:cNvSpPr>
          <p:nvPr/>
        </p:nvSpPr>
        <p:spPr bwMode="auto">
          <a:xfrm flipH="1">
            <a:off x="5257800" y="777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4" name="Line 537"/>
          <p:cNvSpPr>
            <a:spLocks noChangeShapeType="1"/>
          </p:cNvSpPr>
          <p:nvPr/>
        </p:nvSpPr>
        <p:spPr bwMode="auto">
          <a:xfrm>
            <a:off x="6324600" y="777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13450" y="533400"/>
            <a:ext cx="374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659563" y="533400"/>
            <a:ext cx="279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11950" y="565150"/>
            <a:ext cx="193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hu-HU" sz="900" b="0">
                <a:solidFill>
                  <a:srgbClr val="CC0000"/>
                </a:solidFill>
              </a:rPr>
              <a:t>n+1</a:t>
            </a:r>
            <a:endParaRPr lang="hu-HU" altLang="hu-HU" sz="1400" b="0" u="sng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265988" y="533400"/>
            <a:ext cx="373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858125" y="533400"/>
            <a:ext cx="279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959725" y="565150"/>
            <a:ext cx="193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hu-HU" sz="900" b="0">
                <a:solidFill>
                  <a:srgbClr val="CC0000"/>
                </a:solidFill>
              </a:rPr>
              <a:t>n</a:t>
            </a:r>
            <a:r>
              <a:rPr lang="hu-HU" altLang="hu-HU" sz="900" b="0">
                <a:solidFill>
                  <a:srgbClr val="CC0000"/>
                </a:solidFill>
              </a:rPr>
              <a:t>+2</a:t>
            </a:r>
            <a:endParaRPr lang="hu-HU" altLang="hu-HU" sz="1400" b="0" u="sng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178300" y="533400"/>
            <a:ext cx="250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254500" y="565150"/>
            <a:ext cx="165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hu-HU" sz="900" b="0">
                <a:solidFill>
                  <a:srgbClr val="CC0000"/>
                </a:solidFill>
              </a:rPr>
              <a:t>n-1</a:t>
            </a:r>
            <a:endParaRPr lang="hu-HU" altLang="hu-HU" sz="1400" b="0" u="sng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822825" y="5334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430838" y="533400"/>
            <a:ext cx="212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483225" y="565150"/>
            <a:ext cx="127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altLang="hu-HU" sz="900" b="0">
                <a:solidFill>
                  <a:srgbClr val="CC0000"/>
                </a:solidFill>
              </a:rPr>
              <a:t>  </a:t>
            </a:r>
            <a:r>
              <a:rPr lang="en-US" altLang="hu-HU" sz="900" b="0">
                <a:solidFill>
                  <a:srgbClr val="CC0000"/>
                </a:solidFill>
              </a:rPr>
              <a:t>n</a:t>
            </a:r>
            <a:endParaRPr lang="hu-HU" altLang="hu-HU" sz="1400" b="0" u="sng"/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4337050" y="954088"/>
            <a:ext cx="3732213" cy="347662"/>
            <a:chOff x="2732" y="601"/>
            <a:chExt cx="2351" cy="219"/>
          </a:xfrm>
        </p:grpSpPr>
        <p:grpSp>
          <p:nvGrpSpPr>
            <p:cNvPr id="23490" name="Group 14"/>
            <p:cNvGrpSpPr>
              <a:grpSpLocks/>
            </p:cNvGrpSpPr>
            <p:nvPr/>
          </p:nvGrpSpPr>
          <p:grpSpPr bwMode="auto">
            <a:xfrm>
              <a:off x="2732" y="601"/>
              <a:ext cx="2351" cy="219"/>
              <a:chOff x="2732" y="601"/>
              <a:chExt cx="2351" cy="219"/>
            </a:xfrm>
          </p:grpSpPr>
          <p:sp>
            <p:nvSpPr>
              <p:cNvPr id="23497" name="Line 15"/>
              <p:cNvSpPr>
                <a:spLocks noChangeShapeType="1"/>
              </p:cNvSpPr>
              <p:nvPr/>
            </p:nvSpPr>
            <p:spPr bwMode="auto">
              <a:xfrm>
                <a:off x="2732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8" name="Line 16"/>
              <p:cNvSpPr>
                <a:spLocks noChangeShapeType="1"/>
              </p:cNvSpPr>
              <p:nvPr/>
            </p:nvSpPr>
            <p:spPr bwMode="auto">
              <a:xfrm>
                <a:off x="3122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9" name="Line 17"/>
              <p:cNvSpPr>
                <a:spLocks noChangeShapeType="1"/>
              </p:cNvSpPr>
              <p:nvPr/>
            </p:nvSpPr>
            <p:spPr bwMode="auto">
              <a:xfrm>
                <a:off x="3516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0" name="Line 18"/>
              <p:cNvSpPr>
                <a:spLocks noChangeShapeType="1"/>
              </p:cNvSpPr>
              <p:nvPr/>
            </p:nvSpPr>
            <p:spPr bwMode="auto">
              <a:xfrm>
                <a:off x="3911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1" name="Line 19"/>
              <p:cNvSpPr>
                <a:spLocks noChangeShapeType="1"/>
              </p:cNvSpPr>
              <p:nvPr/>
            </p:nvSpPr>
            <p:spPr bwMode="auto">
              <a:xfrm>
                <a:off x="4297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2" name="Line 20"/>
              <p:cNvSpPr>
                <a:spLocks noChangeShapeType="1"/>
              </p:cNvSpPr>
              <p:nvPr/>
            </p:nvSpPr>
            <p:spPr bwMode="auto">
              <a:xfrm>
                <a:off x="4691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3" name="Line 21"/>
              <p:cNvSpPr>
                <a:spLocks noChangeShapeType="1"/>
              </p:cNvSpPr>
              <p:nvPr/>
            </p:nvSpPr>
            <p:spPr bwMode="auto">
              <a:xfrm>
                <a:off x="5082" y="601"/>
                <a:ext cx="1" cy="219"/>
              </a:xfrm>
              <a:prstGeom prst="line">
                <a:avLst/>
              </a:prstGeom>
              <a:noFill/>
              <a:ln w="4763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91" name="Group 22"/>
            <p:cNvGrpSpPr>
              <a:grpSpLocks/>
            </p:cNvGrpSpPr>
            <p:nvPr/>
          </p:nvGrpSpPr>
          <p:grpSpPr bwMode="auto">
            <a:xfrm>
              <a:off x="2740" y="669"/>
              <a:ext cx="768" cy="32"/>
              <a:chOff x="2740" y="669"/>
              <a:chExt cx="768" cy="32"/>
            </a:xfrm>
          </p:grpSpPr>
          <p:sp>
            <p:nvSpPr>
              <p:cNvPr id="23494" name="Line 23"/>
              <p:cNvSpPr>
                <a:spLocks noChangeShapeType="1"/>
              </p:cNvSpPr>
              <p:nvPr/>
            </p:nvSpPr>
            <p:spPr bwMode="auto">
              <a:xfrm>
                <a:off x="2769" y="685"/>
                <a:ext cx="70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5" name="Freeform 24"/>
              <p:cNvSpPr>
                <a:spLocks/>
              </p:cNvSpPr>
              <p:nvPr/>
            </p:nvSpPr>
            <p:spPr bwMode="auto">
              <a:xfrm>
                <a:off x="2740" y="669"/>
                <a:ext cx="30" cy="31"/>
              </a:xfrm>
              <a:custGeom>
                <a:avLst/>
                <a:gdLst>
                  <a:gd name="T0" fmla="*/ 30 w 92"/>
                  <a:gd name="T1" fmla="*/ 0 h 94"/>
                  <a:gd name="T2" fmla="*/ 0 w 92"/>
                  <a:gd name="T3" fmla="*/ 16 h 94"/>
                  <a:gd name="T4" fmla="*/ 30 w 92"/>
                  <a:gd name="T5" fmla="*/ 31 h 94"/>
                  <a:gd name="T6" fmla="*/ 30 w 9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94">
                    <a:moveTo>
                      <a:pt x="92" y="0"/>
                    </a:moveTo>
                    <a:lnTo>
                      <a:pt x="0" y="48"/>
                    </a:lnTo>
                    <a:lnTo>
                      <a:pt x="92" y="9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6" name="Freeform 25"/>
              <p:cNvSpPr>
                <a:spLocks/>
              </p:cNvSpPr>
              <p:nvPr/>
            </p:nvSpPr>
            <p:spPr bwMode="auto">
              <a:xfrm>
                <a:off x="3477" y="669"/>
                <a:ext cx="31" cy="32"/>
              </a:xfrm>
              <a:custGeom>
                <a:avLst/>
                <a:gdLst>
                  <a:gd name="T0" fmla="*/ 0 w 93"/>
                  <a:gd name="T1" fmla="*/ 32 h 94"/>
                  <a:gd name="T2" fmla="*/ 31 w 93"/>
                  <a:gd name="T3" fmla="*/ 16 h 94"/>
                  <a:gd name="T4" fmla="*/ 0 w 93"/>
                  <a:gd name="T5" fmla="*/ 0 h 94"/>
                  <a:gd name="T6" fmla="*/ 0 w 93"/>
                  <a:gd name="T7" fmla="*/ 32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94">
                    <a:moveTo>
                      <a:pt x="0" y="94"/>
                    </a:moveTo>
                    <a:lnTo>
                      <a:pt x="93" y="47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92" name="Rectangle 26"/>
            <p:cNvSpPr>
              <a:spLocks noChangeArrowheads="1"/>
            </p:cNvSpPr>
            <p:nvPr/>
          </p:nvSpPr>
          <p:spPr bwMode="auto">
            <a:xfrm>
              <a:off x="3078" y="629"/>
              <a:ext cx="98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493" name="Rectangle 27"/>
            <p:cNvSpPr>
              <a:spLocks noChangeArrowheads="1"/>
            </p:cNvSpPr>
            <p:nvPr/>
          </p:nvSpPr>
          <p:spPr bwMode="auto">
            <a:xfrm>
              <a:off x="3107" y="649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a</a:t>
              </a:r>
              <a:endParaRPr lang="hu-HU" altLang="hu-HU" sz="1400" b="0" u="sng"/>
            </a:p>
          </p:txBody>
        </p:sp>
      </p:grpSp>
      <p:grpSp>
        <p:nvGrpSpPr>
          <p:cNvPr id="21518" name="Group 28"/>
          <p:cNvGrpSpPr>
            <a:grpSpLocks/>
          </p:cNvGrpSpPr>
          <p:nvPr/>
        </p:nvGrpSpPr>
        <p:grpSpPr bwMode="auto">
          <a:xfrm>
            <a:off x="4244975" y="731838"/>
            <a:ext cx="3908425" cy="209550"/>
            <a:chOff x="2672" y="461"/>
            <a:chExt cx="2462" cy="132"/>
          </a:xfrm>
        </p:grpSpPr>
        <p:sp>
          <p:nvSpPr>
            <p:cNvPr id="22883" name="Freeform 29"/>
            <p:cNvSpPr>
              <a:spLocks/>
            </p:cNvSpPr>
            <p:nvPr/>
          </p:nvSpPr>
          <p:spPr bwMode="auto">
            <a:xfrm>
              <a:off x="2779" y="473"/>
              <a:ext cx="299" cy="120"/>
            </a:xfrm>
            <a:custGeom>
              <a:avLst/>
              <a:gdLst>
                <a:gd name="T0" fmla="*/ 0 w 896"/>
                <a:gd name="T1" fmla="*/ 72 h 358"/>
                <a:gd name="T2" fmla="*/ 50 w 896"/>
                <a:gd name="T3" fmla="*/ 0 h 358"/>
                <a:gd name="T4" fmla="*/ 75 w 896"/>
                <a:gd name="T5" fmla="*/ 120 h 358"/>
                <a:gd name="T6" fmla="*/ 125 w 896"/>
                <a:gd name="T7" fmla="*/ 0 h 358"/>
                <a:gd name="T8" fmla="*/ 150 w 896"/>
                <a:gd name="T9" fmla="*/ 120 h 358"/>
                <a:gd name="T10" fmla="*/ 200 w 896"/>
                <a:gd name="T11" fmla="*/ 0 h 358"/>
                <a:gd name="T12" fmla="*/ 224 w 896"/>
                <a:gd name="T13" fmla="*/ 120 h 358"/>
                <a:gd name="T14" fmla="*/ 274 w 896"/>
                <a:gd name="T15" fmla="*/ 0 h 358"/>
                <a:gd name="T16" fmla="*/ 299 w 896"/>
                <a:gd name="T17" fmla="*/ 72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6" h="358">
                  <a:moveTo>
                    <a:pt x="0" y="215"/>
                  </a:moveTo>
                  <a:lnTo>
                    <a:pt x="150" y="0"/>
                  </a:lnTo>
                  <a:lnTo>
                    <a:pt x="224" y="358"/>
                  </a:lnTo>
                  <a:lnTo>
                    <a:pt x="374" y="0"/>
                  </a:lnTo>
                  <a:lnTo>
                    <a:pt x="448" y="358"/>
                  </a:lnTo>
                  <a:lnTo>
                    <a:pt x="598" y="0"/>
                  </a:lnTo>
                  <a:lnTo>
                    <a:pt x="672" y="358"/>
                  </a:lnTo>
                  <a:lnTo>
                    <a:pt x="822" y="0"/>
                  </a:lnTo>
                  <a:lnTo>
                    <a:pt x="896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30"/>
            <p:cNvSpPr>
              <a:spLocks/>
            </p:cNvSpPr>
            <p:nvPr/>
          </p:nvSpPr>
          <p:spPr bwMode="auto">
            <a:xfrm>
              <a:off x="3174" y="465"/>
              <a:ext cx="291" cy="120"/>
            </a:xfrm>
            <a:custGeom>
              <a:avLst/>
              <a:gdLst>
                <a:gd name="T0" fmla="*/ 0 w 873"/>
                <a:gd name="T1" fmla="*/ 72 h 358"/>
                <a:gd name="T2" fmla="*/ 48 w 873"/>
                <a:gd name="T3" fmla="*/ 0 h 358"/>
                <a:gd name="T4" fmla="*/ 73 w 873"/>
                <a:gd name="T5" fmla="*/ 120 h 358"/>
                <a:gd name="T6" fmla="*/ 121 w 873"/>
                <a:gd name="T7" fmla="*/ 0 h 358"/>
                <a:gd name="T8" fmla="*/ 145 w 873"/>
                <a:gd name="T9" fmla="*/ 120 h 358"/>
                <a:gd name="T10" fmla="*/ 194 w 873"/>
                <a:gd name="T11" fmla="*/ 0 h 358"/>
                <a:gd name="T12" fmla="*/ 218 w 873"/>
                <a:gd name="T13" fmla="*/ 120 h 358"/>
                <a:gd name="T14" fmla="*/ 266 w 873"/>
                <a:gd name="T15" fmla="*/ 0 h 358"/>
                <a:gd name="T16" fmla="*/ 291 w 873"/>
                <a:gd name="T17" fmla="*/ 72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3" h="358">
                  <a:moveTo>
                    <a:pt x="0" y="215"/>
                  </a:moveTo>
                  <a:lnTo>
                    <a:pt x="145" y="0"/>
                  </a:lnTo>
                  <a:lnTo>
                    <a:pt x="218" y="358"/>
                  </a:lnTo>
                  <a:lnTo>
                    <a:pt x="363" y="0"/>
                  </a:lnTo>
                  <a:lnTo>
                    <a:pt x="436" y="358"/>
                  </a:lnTo>
                  <a:lnTo>
                    <a:pt x="581" y="0"/>
                  </a:lnTo>
                  <a:lnTo>
                    <a:pt x="654" y="358"/>
                  </a:lnTo>
                  <a:lnTo>
                    <a:pt x="799" y="0"/>
                  </a:lnTo>
                  <a:lnTo>
                    <a:pt x="873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31"/>
            <p:cNvSpPr>
              <a:spLocks/>
            </p:cNvSpPr>
            <p:nvPr/>
          </p:nvSpPr>
          <p:spPr bwMode="auto">
            <a:xfrm>
              <a:off x="3560" y="469"/>
              <a:ext cx="287" cy="120"/>
            </a:xfrm>
            <a:custGeom>
              <a:avLst/>
              <a:gdLst>
                <a:gd name="T0" fmla="*/ 0 w 861"/>
                <a:gd name="T1" fmla="*/ 72 h 358"/>
                <a:gd name="T2" fmla="*/ 48 w 861"/>
                <a:gd name="T3" fmla="*/ 0 h 358"/>
                <a:gd name="T4" fmla="*/ 72 w 861"/>
                <a:gd name="T5" fmla="*/ 120 h 358"/>
                <a:gd name="T6" fmla="*/ 120 w 861"/>
                <a:gd name="T7" fmla="*/ 0 h 358"/>
                <a:gd name="T8" fmla="*/ 144 w 861"/>
                <a:gd name="T9" fmla="*/ 120 h 358"/>
                <a:gd name="T10" fmla="*/ 191 w 861"/>
                <a:gd name="T11" fmla="*/ 0 h 358"/>
                <a:gd name="T12" fmla="*/ 215 w 861"/>
                <a:gd name="T13" fmla="*/ 120 h 358"/>
                <a:gd name="T14" fmla="*/ 263 w 861"/>
                <a:gd name="T15" fmla="*/ 0 h 358"/>
                <a:gd name="T16" fmla="*/ 287 w 861"/>
                <a:gd name="T17" fmla="*/ 72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1" h="358">
                  <a:moveTo>
                    <a:pt x="0" y="215"/>
                  </a:moveTo>
                  <a:lnTo>
                    <a:pt x="144" y="0"/>
                  </a:lnTo>
                  <a:lnTo>
                    <a:pt x="215" y="358"/>
                  </a:lnTo>
                  <a:lnTo>
                    <a:pt x="359" y="0"/>
                  </a:lnTo>
                  <a:lnTo>
                    <a:pt x="431" y="358"/>
                  </a:lnTo>
                  <a:lnTo>
                    <a:pt x="574" y="0"/>
                  </a:lnTo>
                  <a:lnTo>
                    <a:pt x="646" y="358"/>
                  </a:lnTo>
                  <a:lnTo>
                    <a:pt x="789" y="0"/>
                  </a:lnTo>
                  <a:lnTo>
                    <a:pt x="861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32"/>
            <p:cNvSpPr>
              <a:spLocks/>
            </p:cNvSpPr>
            <p:nvPr/>
          </p:nvSpPr>
          <p:spPr bwMode="auto">
            <a:xfrm>
              <a:off x="3946" y="469"/>
              <a:ext cx="287" cy="120"/>
            </a:xfrm>
            <a:custGeom>
              <a:avLst/>
              <a:gdLst>
                <a:gd name="T0" fmla="*/ 0 w 861"/>
                <a:gd name="T1" fmla="*/ 72 h 358"/>
                <a:gd name="T2" fmla="*/ 48 w 861"/>
                <a:gd name="T3" fmla="*/ 0 h 358"/>
                <a:gd name="T4" fmla="*/ 72 w 861"/>
                <a:gd name="T5" fmla="*/ 120 h 358"/>
                <a:gd name="T6" fmla="*/ 120 w 861"/>
                <a:gd name="T7" fmla="*/ 0 h 358"/>
                <a:gd name="T8" fmla="*/ 144 w 861"/>
                <a:gd name="T9" fmla="*/ 120 h 358"/>
                <a:gd name="T10" fmla="*/ 191 w 861"/>
                <a:gd name="T11" fmla="*/ 0 h 358"/>
                <a:gd name="T12" fmla="*/ 215 w 861"/>
                <a:gd name="T13" fmla="*/ 120 h 358"/>
                <a:gd name="T14" fmla="*/ 263 w 861"/>
                <a:gd name="T15" fmla="*/ 0 h 358"/>
                <a:gd name="T16" fmla="*/ 287 w 861"/>
                <a:gd name="T17" fmla="*/ 72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1" h="358">
                  <a:moveTo>
                    <a:pt x="0" y="215"/>
                  </a:moveTo>
                  <a:lnTo>
                    <a:pt x="144" y="0"/>
                  </a:lnTo>
                  <a:lnTo>
                    <a:pt x="216" y="358"/>
                  </a:lnTo>
                  <a:lnTo>
                    <a:pt x="359" y="0"/>
                  </a:lnTo>
                  <a:lnTo>
                    <a:pt x="431" y="358"/>
                  </a:lnTo>
                  <a:lnTo>
                    <a:pt x="574" y="0"/>
                  </a:lnTo>
                  <a:lnTo>
                    <a:pt x="646" y="358"/>
                  </a:lnTo>
                  <a:lnTo>
                    <a:pt x="789" y="0"/>
                  </a:lnTo>
                  <a:lnTo>
                    <a:pt x="861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33"/>
            <p:cNvSpPr>
              <a:spLocks/>
            </p:cNvSpPr>
            <p:nvPr/>
          </p:nvSpPr>
          <p:spPr bwMode="auto">
            <a:xfrm>
              <a:off x="4345" y="473"/>
              <a:ext cx="311" cy="120"/>
            </a:xfrm>
            <a:custGeom>
              <a:avLst/>
              <a:gdLst>
                <a:gd name="T0" fmla="*/ 0 w 933"/>
                <a:gd name="T1" fmla="*/ 72 h 358"/>
                <a:gd name="T2" fmla="*/ 52 w 933"/>
                <a:gd name="T3" fmla="*/ 0 h 358"/>
                <a:gd name="T4" fmla="*/ 78 w 933"/>
                <a:gd name="T5" fmla="*/ 120 h 358"/>
                <a:gd name="T6" fmla="*/ 130 w 933"/>
                <a:gd name="T7" fmla="*/ 0 h 358"/>
                <a:gd name="T8" fmla="*/ 155 w 933"/>
                <a:gd name="T9" fmla="*/ 120 h 358"/>
                <a:gd name="T10" fmla="*/ 207 w 933"/>
                <a:gd name="T11" fmla="*/ 0 h 358"/>
                <a:gd name="T12" fmla="*/ 233 w 933"/>
                <a:gd name="T13" fmla="*/ 120 h 358"/>
                <a:gd name="T14" fmla="*/ 285 w 933"/>
                <a:gd name="T15" fmla="*/ 0 h 358"/>
                <a:gd name="T16" fmla="*/ 311 w 933"/>
                <a:gd name="T17" fmla="*/ 72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358">
                  <a:moveTo>
                    <a:pt x="0" y="215"/>
                  </a:moveTo>
                  <a:lnTo>
                    <a:pt x="156" y="0"/>
                  </a:lnTo>
                  <a:lnTo>
                    <a:pt x="233" y="358"/>
                  </a:lnTo>
                  <a:lnTo>
                    <a:pt x="389" y="0"/>
                  </a:lnTo>
                  <a:lnTo>
                    <a:pt x="466" y="358"/>
                  </a:lnTo>
                  <a:lnTo>
                    <a:pt x="622" y="0"/>
                  </a:lnTo>
                  <a:lnTo>
                    <a:pt x="700" y="358"/>
                  </a:lnTo>
                  <a:lnTo>
                    <a:pt x="855" y="0"/>
                  </a:lnTo>
                  <a:lnTo>
                    <a:pt x="933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34"/>
            <p:cNvSpPr>
              <a:spLocks/>
            </p:cNvSpPr>
            <p:nvPr/>
          </p:nvSpPr>
          <p:spPr bwMode="auto">
            <a:xfrm>
              <a:off x="4727" y="461"/>
              <a:ext cx="307" cy="120"/>
            </a:xfrm>
            <a:custGeom>
              <a:avLst/>
              <a:gdLst>
                <a:gd name="T0" fmla="*/ 0 w 920"/>
                <a:gd name="T1" fmla="*/ 72 h 359"/>
                <a:gd name="T2" fmla="*/ 51 w 920"/>
                <a:gd name="T3" fmla="*/ 0 h 359"/>
                <a:gd name="T4" fmla="*/ 77 w 920"/>
                <a:gd name="T5" fmla="*/ 120 h 359"/>
                <a:gd name="T6" fmla="*/ 128 w 920"/>
                <a:gd name="T7" fmla="*/ 0 h 359"/>
                <a:gd name="T8" fmla="*/ 154 w 920"/>
                <a:gd name="T9" fmla="*/ 120 h 359"/>
                <a:gd name="T10" fmla="*/ 205 w 920"/>
                <a:gd name="T11" fmla="*/ 0 h 359"/>
                <a:gd name="T12" fmla="*/ 230 w 920"/>
                <a:gd name="T13" fmla="*/ 120 h 359"/>
                <a:gd name="T14" fmla="*/ 282 w 920"/>
                <a:gd name="T15" fmla="*/ 0 h 359"/>
                <a:gd name="T16" fmla="*/ 307 w 920"/>
                <a:gd name="T17" fmla="*/ 72 h 3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359">
                  <a:moveTo>
                    <a:pt x="0" y="215"/>
                  </a:moveTo>
                  <a:lnTo>
                    <a:pt x="153" y="0"/>
                  </a:lnTo>
                  <a:lnTo>
                    <a:pt x="230" y="359"/>
                  </a:lnTo>
                  <a:lnTo>
                    <a:pt x="384" y="0"/>
                  </a:lnTo>
                  <a:lnTo>
                    <a:pt x="460" y="359"/>
                  </a:lnTo>
                  <a:lnTo>
                    <a:pt x="614" y="0"/>
                  </a:lnTo>
                  <a:lnTo>
                    <a:pt x="690" y="359"/>
                  </a:lnTo>
                  <a:lnTo>
                    <a:pt x="844" y="0"/>
                  </a:lnTo>
                  <a:lnTo>
                    <a:pt x="920" y="2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889" name="Group 35"/>
            <p:cNvGrpSpPr>
              <a:grpSpLocks/>
            </p:cNvGrpSpPr>
            <p:nvPr/>
          </p:nvGrpSpPr>
          <p:grpSpPr bwMode="auto">
            <a:xfrm>
              <a:off x="3076" y="487"/>
              <a:ext cx="92" cy="92"/>
              <a:chOff x="3076" y="487"/>
              <a:chExt cx="92" cy="92"/>
            </a:xfrm>
          </p:grpSpPr>
          <p:grpSp>
            <p:nvGrpSpPr>
              <p:cNvPr id="23424" name="Group 36"/>
              <p:cNvGrpSpPr>
                <a:grpSpLocks/>
              </p:cNvGrpSpPr>
              <p:nvPr/>
            </p:nvGrpSpPr>
            <p:grpSpPr bwMode="auto">
              <a:xfrm>
                <a:off x="3076" y="487"/>
                <a:ext cx="92" cy="92"/>
                <a:chOff x="3076" y="487"/>
                <a:chExt cx="92" cy="92"/>
              </a:xfrm>
            </p:grpSpPr>
            <p:sp>
              <p:nvSpPr>
                <p:cNvPr id="23426" name="Oval 37"/>
                <p:cNvSpPr>
                  <a:spLocks noChangeArrowheads="1"/>
                </p:cNvSpPr>
                <p:nvPr/>
              </p:nvSpPr>
              <p:spPr bwMode="auto">
                <a:xfrm>
                  <a:off x="3076" y="487"/>
                  <a:ext cx="92" cy="92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7" name="Oval 38"/>
                <p:cNvSpPr>
                  <a:spLocks noChangeArrowheads="1"/>
                </p:cNvSpPr>
                <p:nvPr/>
              </p:nvSpPr>
              <p:spPr bwMode="auto">
                <a:xfrm>
                  <a:off x="3076" y="487"/>
                  <a:ext cx="91" cy="91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8" name="Oval 39"/>
                <p:cNvSpPr>
                  <a:spLocks noChangeArrowheads="1"/>
                </p:cNvSpPr>
                <p:nvPr/>
              </p:nvSpPr>
              <p:spPr bwMode="auto">
                <a:xfrm>
                  <a:off x="3077" y="488"/>
                  <a:ext cx="90" cy="90"/>
                </a:xfrm>
                <a:prstGeom prst="ellipse">
                  <a:avLst/>
                </a:prstGeom>
                <a:solidFill>
                  <a:srgbClr val="000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9" name="Oval 40"/>
                <p:cNvSpPr>
                  <a:spLocks noChangeArrowheads="1"/>
                </p:cNvSpPr>
                <p:nvPr/>
              </p:nvSpPr>
              <p:spPr bwMode="auto">
                <a:xfrm>
                  <a:off x="3078" y="489"/>
                  <a:ext cx="88" cy="88"/>
                </a:xfrm>
                <a:prstGeom prst="ellipse">
                  <a:avLst/>
                </a:prstGeom>
                <a:solidFill>
                  <a:srgbClr val="0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0" name="Oval 41"/>
                <p:cNvSpPr>
                  <a:spLocks noChangeArrowheads="1"/>
                </p:cNvSpPr>
                <p:nvPr/>
              </p:nvSpPr>
              <p:spPr bwMode="auto">
                <a:xfrm>
                  <a:off x="3078" y="489"/>
                  <a:ext cx="87" cy="87"/>
                </a:xfrm>
                <a:prstGeom prst="ellipse">
                  <a:avLst/>
                </a:prstGeom>
                <a:solidFill>
                  <a:srgbClr val="000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1" name="Oval 42"/>
                <p:cNvSpPr>
                  <a:spLocks noChangeArrowheads="1"/>
                </p:cNvSpPr>
                <p:nvPr/>
              </p:nvSpPr>
              <p:spPr bwMode="auto">
                <a:xfrm>
                  <a:off x="3079" y="490"/>
                  <a:ext cx="85" cy="85"/>
                </a:xfrm>
                <a:prstGeom prst="ellipse">
                  <a:avLst/>
                </a:prstGeom>
                <a:solidFill>
                  <a:srgbClr val="00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2" name="Oval 43"/>
                <p:cNvSpPr>
                  <a:spLocks noChangeArrowheads="1"/>
                </p:cNvSpPr>
                <p:nvPr/>
              </p:nvSpPr>
              <p:spPr bwMode="auto">
                <a:xfrm>
                  <a:off x="3080" y="491"/>
                  <a:ext cx="84" cy="84"/>
                </a:xfrm>
                <a:prstGeom prst="ellipse">
                  <a:avLst/>
                </a:prstGeom>
                <a:solidFill>
                  <a:srgbClr val="00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3" name="Oval 44"/>
                <p:cNvSpPr>
                  <a:spLocks noChangeArrowheads="1"/>
                </p:cNvSpPr>
                <p:nvPr/>
              </p:nvSpPr>
              <p:spPr bwMode="auto">
                <a:xfrm>
                  <a:off x="3081" y="492"/>
                  <a:ext cx="82" cy="82"/>
                </a:xfrm>
                <a:prstGeom prst="ellipse">
                  <a:avLst/>
                </a:prstGeom>
                <a:solidFill>
                  <a:srgbClr val="0000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4" name="Oval 45"/>
                <p:cNvSpPr>
                  <a:spLocks noChangeArrowheads="1"/>
                </p:cNvSpPr>
                <p:nvPr/>
              </p:nvSpPr>
              <p:spPr bwMode="auto">
                <a:xfrm>
                  <a:off x="3081" y="492"/>
                  <a:ext cx="81" cy="81"/>
                </a:xfrm>
                <a:prstGeom prst="ellipse">
                  <a:avLst/>
                </a:prstGeom>
                <a:solidFill>
                  <a:srgbClr val="000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5" name="Oval 46"/>
                <p:cNvSpPr>
                  <a:spLocks noChangeArrowheads="1"/>
                </p:cNvSpPr>
                <p:nvPr/>
              </p:nvSpPr>
              <p:spPr bwMode="auto">
                <a:xfrm>
                  <a:off x="3082" y="493"/>
                  <a:ext cx="79" cy="79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6" name="Oval 47"/>
                <p:cNvSpPr>
                  <a:spLocks noChangeArrowheads="1"/>
                </p:cNvSpPr>
                <p:nvPr/>
              </p:nvSpPr>
              <p:spPr bwMode="auto">
                <a:xfrm>
                  <a:off x="3083" y="494"/>
                  <a:ext cx="78" cy="78"/>
                </a:xfrm>
                <a:prstGeom prst="ellipse">
                  <a:avLst/>
                </a:prstGeom>
                <a:solidFill>
                  <a:srgbClr val="000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7" name="Oval 48"/>
                <p:cNvSpPr>
                  <a:spLocks noChangeArrowheads="1"/>
                </p:cNvSpPr>
                <p:nvPr/>
              </p:nvSpPr>
              <p:spPr bwMode="auto">
                <a:xfrm>
                  <a:off x="3083" y="494"/>
                  <a:ext cx="77" cy="77"/>
                </a:xfrm>
                <a:prstGeom prst="ellipse">
                  <a:avLst/>
                </a:prstGeom>
                <a:solidFill>
                  <a:srgbClr val="000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8" name="Oval 49"/>
                <p:cNvSpPr>
                  <a:spLocks noChangeArrowheads="1"/>
                </p:cNvSpPr>
                <p:nvPr/>
              </p:nvSpPr>
              <p:spPr bwMode="auto">
                <a:xfrm>
                  <a:off x="3084" y="495"/>
                  <a:ext cx="75" cy="75"/>
                </a:xfrm>
                <a:prstGeom prst="ellipse">
                  <a:avLst/>
                </a:prstGeom>
                <a:solidFill>
                  <a:srgbClr val="000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39" name="Oval 50"/>
                <p:cNvSpPr>
                  <a:spLocks noChangeArrowheads="1"/>
                </p:cNvSpPr>
                <p:nvPr/>
              </p:nvSpPr>
              <p:spPr bwMode="auto">
                <a:xfrm>
                  <a:off x="3085" y="496"/>
                  <a:ext cx="74" cy="74"/>
                </a:xfrm>
                <a:prstGeom prst="ellipse">
                  <a:avLst/>
                </a:prstGeom>
                <a:solidFill>
                  <a:srgbClr val="00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0" name="Oval 51"/>
                <p:cNvSpPr>
                  <a:spLocks noChangeArrowheads="1"/>
                </p:cNvSpPr>
                <p:nvPr/>
              </p:nvSpPr>
              <p:spPr bwMode="auto">
                <a:xfrm>
                  <a:off x="3086" y="497"/>
                  <a:ext cx="72" cy="72"/>
                </a:xfrm>
                <a:prstGeom prst="ellipse">
                  <a:avLst/>
                </a:prstGeom>
                <a:solidFill>
                  <a:srgbClr val="0000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1" name="Oval 52"/>
                <p:cNvSpPr>
                  <a:spLocks noChangeArrowheads="1"/>
                </p:cNvSpPr>
                <p:nvPr/>
              </p:nvSpPr>
              <p:spPr bwMode="auto">
                <a:xfrm>
                  <a:off x="3086" y="497"/>
                  <a:ext cx="71" cy="71"/>
                </a:xfrm>
                <a:prstGeom prst="ellipse">
                  <a:avLst/>
                </a:prstGeom>
                <a:solidFill>
                  <a:srgbClr val="00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2" name="Oval 53"/>
                <p:cNvSpPr>
                  <a:spLocks noChangeArrowheads="1"/>
                </p:cNvSpPr>
                <p:nvPr/>
              </p:nvSpPr>
              <p:spPr bwMode="auto">
                <a:xfrm>
                  <a:off x="3087" y="498"/>
                  <a:ext cx="69" cy="69"/>
                </a:xfrm>
                <a:prstGeom prst="ellipse">
                  <a:avLst/>
                </a:prstGeom>
                <a:solidFill>
                  <a:srgbClr val="00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3" name="Oval 54"/>
                <p:cNvSpPr>
                  <a:spLocks noChangeArrowheads="1"/>
                </p:cNvSpPr>
                <p:nvPr/>
              </p:nvSpPr>
              <p:spPr bwMode="auto">
                <a:xfrm>
                  <a:off x="3088" y="499"/>
                  <a:ext cx="68" cy="68"/>
                </a:xfrm>
                <a:prstGeom prst="ellipse">
                  <a:avLst/>
                </a:prstGeom>
                <a:solidFill>
                  <a:srgbClr val="00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4" name="Oval 55"/>
                <p:cNvSpPr>
                  <a:spLocks noChangeArrowheads="1"/>
                </p:cNvSpPr>
                <p:nvPr/>
              </p:nvSpPr>
              <p:spPr bwMode="auto">
                <a:xfrm>
                  <a:off x="3089" y="500"/>
                  <a:ext cx="66" cy="66"/>
                </a:xfrm>
                <a:prstGeom prst="ellipse">
                  <a:avLst/>
                </a:prstGeom>
                <a:solidFill>
                  <a:srgbClr val="00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5" name="Oval 56"/>
                <p:cNvSpPr>
                  <a:spLocks noChangeArrowheads="1"/>
                </p:cNvSpPr>
                <p:nvPr/>
              </p:nvSpPr>
              <p:spPr bwMode="auto">
                <a:xfrm>
                  <a:off x="3089" y="500"/>
                  <a:ext cx="65" cy="65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6" name="Oval 57"/>
                <p:cNvSpPr>
                  <a:spLocks noChangeArrowheads="1"/>
                </p:cNvSpPr>
                <p:nvPr/>
              </p:nvSpPr>
              <p:spPr bwMode="auto">
                <a:xfrm>
                  <a:off x="3090" y="501"/>
                  <a:ext cx="63" cy="63"/>
                </a:xfrm>
                <a:prstGeom prst="ellipse">
                  <a:avLst/>
                </a:prstGeom>
                <a:solidFill>
                  <a:srgbClr val="0000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7" name="Oval 58"/>
                <p:cNvSpPr>
                  <a:spLocks noChangeArrowheads="1"/>
                </p:cNvSpPr>
                <p:nvPr/>
              </p:nvSpPr>
              <p:spPr bwMode="auto">
                <a:xfrm>
                  <a:off x="3091" y="502"/>
                  <a:ext cx="62" cy="62"/>
                </a:xfrm>
                <a:prstGeom prst="ellipse">
                  <a:avLst/>
                </a:prstGeom>
                <a:solidFill>
                  <a:srgbClr val="0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8" name="Oval 59"/>
                <p:cNvSpPr>
                  <a:spLocks noChangeArrowheads="1"/>
                </p:cNvSpPr>
                <p:nvPr/>
              </p:nvSpPr>
              <p:spPr bwMode="auto">
                <a:xfrm>
                  <a:off x="3091" y="502"/>
                  <a:ext cx="61" cy="61"/>
                </a:xfrm>
                <a:prstGeom prst="ellipse">
                  <a:avLst/>
                </a:prstGeom>
                <a:solidFill>
                  <a:srgbClr val="000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49" name="Oval 60"/>
                <p:cNvSpPr>
                  <a:spLocks noChangeArrowheads="1"/>
                </p:cNvSpPr>
                <p:nvPr/>
              </p:nvSpPr>
              <p:spPr bwMode="auto">
                <a:xfrm>
                  <a:off x="3092" y="503"/>
                  <a:ext cx="59" cy="59"/>
                </a:xfrm>
                <a:prstGeom prst="ellipse">
                  <a:avLst/>
                </a:prstGeom>
                <a:solidFill>
                  <a:srgbClr val="0000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0" name="Oval 61"/>
                <p:cNvSpPr>
                  <a:spLocks noChangeArrowheads="1"/>
                </p:cNvSpPr>
                <p:nvPr/>
              </p:nvSpPr>
              <p:spPr bwMode="auto">
                <a:xfrm>
                  <a:off x="3093" y="504"/>
                  <a:ext cx="58" cy="58"/>
                </a:xfrm>
                <a:prstGeom prst="ellipse">
                  <a:avLst/>
                </a:prstGeom>
                <a:solidFill>
                  <a:srgbClr val="000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1" name="Oval 62"/>
                <p:cNvSpPr>
                  <a:spLocks noChangeArrowheads="1"/>
                </p:cNvSpPr>
                <p:nvPr/>
              </p:nvSpPr>
              <p:spPr bwMode="auto">
                <a:xfrm>
                  <a:off x="3094" y="505"/>
                  <a:ext cx="56" cy="56"/>
                </a:xfrm>
                <a:prstGeom prst="ellipse">
                  <a:avLst/>
                </a:prstGeom>
                <a:solidFill>
                  <a:srgbClr val="000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2" name="Oval 63"/>
                <p:cNvSpPr>
                  <a:spLocks noChangeArrowheads="1"/>
                </p:cNvSpPr>
                <p:nvPr/>
              </p:nvSpPr>
              <p:spPr bwMode="auto">
                <a:xfrm>
                  <a:off x="3094" y="505"/>
                  <a:ext cx="55" cy="55"/>
                </a:xfrm>
                <a:prstGeom prst="ellipse">
                  <a:avLst/>
                </a:prstGeom>
                <a:solidFill>
                  <a:srgbClr val="000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3" name="Oval 64"/>
                <p:cNvSpPr>
                  <a:spLocks noChangeArrowheads="1"/>
                </p:cNvSpPr>
                <p:nvPr/>
              </p:nvSpPr>
              <p:spPr bwMode="auto">
                <a:xfrm>
                  <a:off x="3095" y="506"/>
                  <a:ext cx="53" cy="53"/>
                </a:xfrm>
                <a:prstGeom prst="ellipse">
                  <a:avLst/>
                </a:prstGeom>
                <a:solidFill>
                  <a:srgbClr val="0000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4" name="Oval 65"/>
                <p:cNvSpPr>
                  <a:spLocks noChangeArrowheads="1"/>
                </p:cNvSpPr>
                <p:nvPr/>
              </p:nvSpPr>
              <p:spPr bwMode="auto">
                <a:xfrm>
                  <a:off x="3096" y="507"/>
                  <a:ext cx="52" cy="52"/>
                </a:xfrm>
                <a:prstGeom prst="ellipse">
                  <a:avLst/>
                </a:prstGeom>
                <a:solidFill>
                  <a:srgbClr val="000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5" name="Oval 66"/>
                <p:cNvSpPr>
                  <a:spLocks noChangeArrowheads="1"/>
                </p:cNvSpPr>
                <p:nvPr/>
              </p:nvSpPr>
              <p:spPr bwMode="auto">
                <a:xfrm>
                  <a:off x="3097" y="508"/>
                  <a:ext cx="50" cy="50"/>
                </a:xfrm>
                <a:prstGeom prst="ellipse">
                  <a:avLst/>
                </a:prstGeom>
                <a:solidFill>
                  <a:srgbClr val="0000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6" name="Oval 67"/>
                <p:cNvSpPr>
                  <a:spLocks noChangeArrowheads="1"/>
                </p:cNvSpPr>
                <p:nvPr/>
              </p:nvSpPr>
              <p:spPr bwMode="auto">
                <a:xfrm>
                  <a:off x="3097" y="508"/>
                  <a:ext cx="49" cy="49"/>
                </a:xfrm>
                <a:prstGeom prst="ellipse">
                  <a:avLst/>
                </a:prstGeom>
                <a:solidFill>
                  <a:srgbClr val="000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7" name="Oval 68"/>
                <p:cNvSpPr>
                  <a:spLocks noChangeArrowheads="1"/>
                </p:cNvSpPr>
                <p:nvPr/>
              </p:nvSpPr>
              <p:spPr bwMode="auto">
                <a:xfrm>
                  <a:off x="3098" y="509"/>
                  <a:ext cx="47" cy="47"/>
                </a:xfrm>
                <a:prstGeom prst="ellipse">
                  <a:avLst/>
                </a:prstGeom>
                <a:solidFill>
                  <a:srgbClr val="000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8" name="Oval 69"/>
                <p:cNvSpPr>
                  <a:spLocks noChangeArrowheads="1"/>
                </p:cNvSpPr>
                <p:nvPr/>
              </p:nvSpPr>
              <p:spPr bwMode="auto">
                <a:xfrm>
                  <a:off x="3099" y="510"/>
                  <a:ext cx="46" cy="46"/>
                </a:xfrm>
                <a:prstGeom prst="ellipse">
                  <a:avLst/>
                </a:prstGeom>
                <a:solidFill>
                  <a:srgbClr val="0000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59" name="Oval 70"/>
                <p:cNvSpPr>
                  <a:spLocks noChangeArrowheads="1"/>
                </p:cNvSpPr>
                <p:nvPr/>
              </p:nvSpPr>
              <p:spPr bwMode="auto">
                <a:xfrm>
                  <a:off x="3099" y="510"/>
                  <a:ext cx="46" cy="46"/>
                </a:xfrm>
                <a:prstGeom prst="ellipse">
                  <a:avLst/>
                </a:prstGeom>
                <a:solidFill>
                  <a:srgbClr val="0000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0" name="Oval 71"/>
                <p:cNvSpPr>
                  <a:spLocks noChangeArrowheads="1"/>
                </p:cNvSpPr>
                <p:nvPr/>
              </p:nvSpPr>
              <p:spPr bwMode="auto">
                <a:xfrm>
                  <a:off x="3100" y="511"/>
                  <a:ext cx="44" cy="44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1" name="Oval 72"/>
                <p:cNvSpPr>
                  <a:spLocks noChangeArrowheads="1"/>
                </p:cNvSpPr>
                <p:nvPr/>
              </p:nvSpPr>
              <p:spPr bwMode="auto">
                <a:xfrm>
                  <a:off x="3101" y="512"/>
                  <a:ext cx="42" cy="42"/>
                </a:xfrm>
                <a:prstGeom prst="ellipse">
                  <a:avLst/>
                </a:prstGeom>
                <a:solidFill>
                  <a:srgbClr val="000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2" name="Oval 73"/>
                <p:cNvSpPr>
                  <a:spLocks noChangeArrowheads="1"/>
                </p:cNvSpPr>
                <p:nvPr/>
              </p:nvSpPr>
              <p:spPr bwMode="auto">
                <a:xfrm>
                  <a:off x="3102" y="513"/>
                  <a:ext cx="40" cy="40"/>
                </a:xfrm>
                <a:prstGeom prst="ellipse">
                  <a:avLst/>
                </a:prstGeom>
                <a:solidFill>
                  <a:srgbClr val="000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3" name="Oval 74"/>
                <p:cNvSpPr>
                  <a:spLocks noChangeArrowheads="1"/>
                </p:cNvSpPr>
                <p:nvPr/>
              </p:nvSpPr>
              <p:spPr bwMode="auto">
                <a:xfrm>
                  <a:off x="3102" y="513"/>
                  <a:ext cx="40" cy="40"/>
                </a:xfrm>
                <a:prstGeom prst="ellipse">
                  <a:avLst/>
                </a:prstGeom>
                <a:solidFill>
                  <a:srgbClr val="000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4" name="Oval 75"/>
                <p:cNvSpPr>
                  <a:spLocks noChangeArrowheads="1"/>
                </p:cNvSpPr>
                <p:nvPr/>
              </p:nvSpPr>
              <p:spPr bwMode="auto">
                <a:xfrm>
                  <a:off x="3103" y="514"/>
                  <a:ext cx="38" cy="38"/>
                </a:xfrm>
                <a:prstGeom prst="ellipse">
                  <a:avLst/>
                </a:prstGeom>
                <a:solidFill>
                  <a:srgbClr val="000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5" name="Oval 76"/>
                <p:cNvSpPr>
                  <a:spLocks noChangeArrowheads="1"/>
                </p:cNvSpPr>
                <p:nvPr/>
              </p:nvSpPr>
              <p:spPr bwMode="auto">
                <a:xfrm>
                  <a:off x="3104" y="515"/>
                  <a:ext cx="36" cy="36"/>
                </a:xfrm>
                <a:prstGeom prst="ellipse">
                  <a:avLst/>
                </a:prstGeom>
                <a:solidFill>
                  <a:srgbClr val="0000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6" name="Oval 77"/>
                <p:cNvSpPr>
                  <a:spLocks noChangeArrowheads="1"/>
                </p:cNvSpPr>
                <p:nvPr/>
              </p:nvSpPr>
              <p:spPr bwMode="auto">
                <a:xfrm>
                  <a:off x="3105" y="516"/>
                  <a:ext cx="34" cy="34"/>
                </a:xfrm>
                <a:prstGeom prst="ellipse">
                  <a:avLst/>
                </a:prstGeom>
                <a:solidFill>
                  <a:srgbClr val="000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7" name="Oval 78"/>
                <p:cNvSpPr>
                  <a:spLocks noChangeArrowheads="1"/>
                </p:cNvSpPr>
                <p:nvPr/>
              </p:nvSpPr>
              <p:spPr bwMode="auto">
                <a:xfrm>
                  <a:off x="3105" y="516"/>
                  <a:ext cx="34" cy="34"/>
                </a:xfrm>
                <a:prstGeom prst="ellipse">
                  <a:avLst/>
                </a:prstGeom>
                <a:solidFill>
                  <a:srgbClr val="000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8" name="Oval 79"/>
                <p:cNvSpPr>
                  <a:spLocks noChangeArrowheads="1"/>
                </p:cNvSpPr>
                <p:nvPr/>
              </p:nvSpPr>
              <p:spPr bwMode="auto">
                <a:xfrm>
                  <a:off x="3106" y="517"/>
                  <a:ext cx="32" cy="32"/>
                </a:xfrm>
                <a:prstGeom prst="ellipse">
                  <a:avLst/>
                </a:prstGeom>
                <a:solidFill>
                  <a:srgbClr val="000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69" name="Oval 80"/>
                <p:cNvSpPr>
                  <a:spLocks noChangeArrowheads="1"/>
                </p:cNvSpPr>
                <p:nvPr/>
              </p:nvSpPr>
              <p:spPr bwMode="auto">
                <a:xfrm>
                  <a:off x="3107" y="518"/>
                  <a:ext cx="30" cy="30"/>
                </a:xfrm>
                <a:prstGeom prst="ellipse">
                  <a:avLst/>
                </a:prstGeom>
                <a:solidFill>
                  <a:srgbClr val="0000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0" name="Oval 81"/>
                <p:cNvSpPr>
                  <a:spLocks noChangeArrowheads="1"/>
                </p:cNvSpPr>
                <p:nvPr/>
              </p:nvSpPr>
              <p:spPr bwMode="auto">
                <a:xfrm>
                  <a:off x="3107" y="518"/>
                  <a:ext cx="30" cy="30"/>
                </a:xfrm>
                <a:prstGeom prst="ellipse">
                  <a:avLst/>
                </a:prstGeom>
                <a:solidFill>
                  <a:srgbClr val="0000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1" name="Oval 82"/>
                <p:cNvSpPr>
                  <a:spLocks noChangeArrowheads="1"/>
                </p:cNvSpPr>
                <p:nvPr/>
              </p:nvSpPr>
              <p:spPr bwMode="auto">
                <a:xfrm>
                  <a:off x="3108" y="519"/>
                  <a:ext cx="28" cy="28"/>
                </a:xfrm>
                <a:prstGeom prst="ellipse">
                  <a:avLst/>
                </a:prstGeom>
                <a:solidFill>
                  <a:srgbClr val="000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2" name="Oval 83"/>
                <p:cNvSpPr>
                  <a:spLocks noChangeArrowheads="1"/>
                </p:cNvSpPr>
                <p:nvPr/>
              </p:nvSpPr>
              <p:spPr bwMode="auto">
                <a:xfrm>
                  <a:off x="3108" y="520"/>
                  <a:ext cx="27" cy="27"/>
                </a:xfrm>
                <a:prstGeom prst="ellipse">
                  <a:avLst/>
                </a:prstGeom>
                <a:solidFill>
                  <a:srgbClr val="000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3" name="Oval 84"/>
                <p:cNvSpPr>
                  <a:spLocks noChangeArrowheads="1"/>
                </p:cNvSpPr>
                <p:nvPr/>
              </p:nvSpPr>
              <p:spPr bwMode="auto">
                <a:xfrm>
                  <a:off x="3109" y="521"/>
                  <a:ext cx="25" cy="25"/>
                </a:xfrm>
                <a:prstGeom prst="ellipse">
                  <a:avLst/>
                </a:prstGeom>
                <a:solidFill>
                  <a:srgbClr val="0000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4" name="Oval 85"/>
                <p:cNvSpPr>
                  <a:spLocks noChangeArrowheads="1"/>
                </p:cNvSpPr>
                <p:nvPr/>
              </p:nvSpPr>
              <p:spPr bwMode="auto">
                <a:xfrm>
                  <a:off x="3110" y="521"/>
                  <a:ext cx="24" cy="24"/>
                </a:xfrm>
                <a:prstGeom prst="ellipse">
                  <a:avLst/>
                </a:prstGeom>
                <a:solidFill>
                  <a:srgbClr val="000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5" name="Oval 86"/>
                <p:cNvSpPr>
                  <a:spLocks noChangeArrowheads="1"/>
                </p:cNvSpPr>
                <p:nvPr/>
              </p:nvSpPr>
              <p:spPr bwMode="auto">
                <a:xfrm>
                  <a:off x="3111" y="522"/>
                  <a:ext cx="22" cy="22"/>
                </a:xfrm>
                <a:prstGeom prst="ellipse">
                  <a:avLst/>
                </a:prstGeom>
                <a:solidFill>
                  <a:srgbClr val="000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6" name="Oval 87"/>
                <p:cNvSpPr>
                  <a:spLocks noChangeArrowheads="1"/>
                </p:cNvSpPr>
                <p:nvPr/>
              </p:nvSpPr>
              <p:spPr bwMode="auto">
                <a:xfrm>
                  <a:off x="3111" y="523"/>
                  <a:ext cx="21" cy="21"/>
                </a:xfrm>
                <a:prstGeom prst="ellipse">
                  <a:avLst/>
                </a:prstGeom>
                <a:solidFill>
                  <a:srgbClr val="000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7" name="Oval 88"/>
                <p:cNvSpPr>
                  <a:spLocks noChangeArrowheads="1"/>
                </p:cNvSpPr>
                <p:nvPr/>
              </p:nvSpPr>
              <p:spPr bwMode="auto">
                <a:xfrm>
                  <a:off x="3112" y="524"/>
                  <a:ext cx="19" cy="19"/>
                </a:xfrm>
                <a:prstGeom prst="ellipse">
                  <a:avLst/>
                </a:prstGeom>
                <a:solidFill>
                  <a:srgbClr val="000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8" name="Oval 89"/>
                <p:cNvSpPr>
                  <a:spLocks noChangeArrowheads="1"/>
                </p:cNvSpPr>
                <p:nvPr/>
              </p:nvSpPr>
              <p:spPr bwMode="auto">
                <a:xfrm>
                  <a:off x="3113" y="524"/>
                  <a:ext cx="18" cy="18"/>
                </a:xfrm>
                <a:prstGeom prst="ellipse">
                  <a:avLst/>
                </a:prstGeom>
                <a:solidFill>
                  <a:srgbClr val="0000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79" name="Oval 90"/>
                <p:cNvSpPr>
                  <a:spLocks noChangeArrowheads="1"/>
                </p:cNvSpPr>
                <p:nvPr/>
              </p:nvSpPr>
              <p:spPr bwMode="auto">
                <a:xfrm>
                  <a:off x="3114" y="525"/>
                  <a:ext cx="16" cy="16"/>
                </a:xfrm>
                <a:prstGeom prst="ellipse">
                  <a:avLst/>
                </a:prstGeom>
                <a:solidFill>
                  <a:srgbClr val="0000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0" name="Oval 91"/>
                <p:cNvSpPr>
                  <a:spLocks noChangeArrowheads="1"/>
                </p:cNvSpPr>
                <p:nvPr/>
              </p:nvSpPr>
              <p:spPr bwMode="auto">
                <a:xfrm>
                  <a:off x="3114" y="526"/>
                  <a:ext cx="15" cy="15"/>
                </a:xfrm>
                <a:prstGeom prst="ellipse">
                  <a:avLst/>
                </a:prstGeom>
                <a:solidFill>
                  <a:srgbClr val="000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1" name="Oval 92"/>
                <p:cNvSpPr>
                  <a:spLocks noChangeArrowheads="1"/>
                </p:cNvSpPr>
                <p:nvPr/>
              </p:nvSpPr>
              <p:spPr bwMode="auto">
                <a:xfrm>
                  <a:off x="3115" y="526"/>
                  <a:ext cx="14" cy="14"/>
                </a:xfrm>
                <a:prstGeom prst="ellipse">
                  <a:avLst/>
                </a:prstGeom>
                <a:solidFill>
                  <a:srgbClr val="000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2" name="Oval 93"/>
                <p:cNvSpPr>
                  <a:spLocks noChangeArrowheads="1"/>
                </p:cNvSpPr>
                <p:nvPr/>
              </p:nvSpPr>
              <p:spPr bwMode="auto">
                <a:xfrm>
                  <a:off x="3116" y="527"/>
                  <a:ext cx="12" cy="12"/>
                </a:xfrm>
                <a:prstGeom prst="ellipse">
                  <a:avLst/>
                </a:prstGeom>
                <a:solidFill>
                  <a:srgbClr val="0000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3" name="Oval 94"/>
                <p:cNvSpPr>
                  <a:spLocks noChangeArrowheads="1"/>
                </p:cNvSpPr>
                <p:nvPr/>
              </p:nvSpPr>
              <p:spPr bwMode="auto">
                <a:xfrm>
                  <a:off x="3116" y="528"/>
                  <a:ext cx="11" cy="11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4" name="Oval 95"/>
                <p:cNvSpPr>
                  <a:spLocks noChangeArrowheads="1"/>
                </p:cNvSpPr>
                <p:nvPr/>
              </p:nvSpPr>
              <p:spPr bwMode="auto">
                <a:xfrm>
                  <a:off x="3117" y="529"/>
                  <a:ext cx="9" cy="9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5" name="Oval 96"/>
                <p:cNvSpPr>
                  <a:spLocks noChangeArrowheads="1"/>
                </p:cNvSpPr>
                <p:nvPr/>
              </p:nvSpPr>
              <p:spPr bwMode="auto">
                <a:xfrm>
                  <a:off x="3118" y="529"/>
                  <a:ext cx="8" cy="8"/>
                </a:xfrm>
                <a:prstGeom prst="ellipse">
                  <a:avLst/>
                </a:prstGeom>
                <a:solidFill>
                  <a:srgbClr val="0000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6" name="Oval 97"/>
                <p:cNvSpPr>
                  <a:spLocks noChangeArrowheads="1"/>
                </p:cNvSpPr>
                <p:nvPr/>
              </p:nvSpPr>
              <p:spPr bwMode="auto">
                <a:xfrm>
                  <a:off x="3119" y="530"/>
                  <a:ext cx="6" cy="6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7" name="Oval 98"/>
                <p:cNvSpPr>
                  <a:spLocks noChangeArrowheads="1"/>
                </p:cNvSpPr>
                <p:nvPr/>
              </p:nvSpPr>
              <p:spPr bwMode="auto">
                <a:xfrm>
                  <a:off x="3119" y="531"/>
                  <a:ext cx="5" cy="5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8" name="Oval 99"/>
                <p:cNvSpPr>
                  <a:spLocks noChangeArrowheads="1"/>
                </p:cNvSpPr>
                <p:nvPr/>
              </p:nvSpPr>
              <p:spPr bwMode="auto">
                <a:xfrm>
                  <a:off x="3120" y="532"/>
                  <a:ext cx="3" cy="3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89" name="Oval 100"/>
                <p:cNvSpPr>
                  <a:spLocks noChangeArrowheads="1"/>
                </p:cNvSpPr>
                <p:nvPr/>
              </p:nvSpPr>
              <p:spPr bwMode="auto">
                <a:xfrm>
                  <a:off x="3121" y="532"/>
                  <a:ext cx="2" cy="2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3425" name="Oval 101"/>
              <p:cNvSpPr>
                <a:spLocks noChangeArrowheads="1"/>
              </p:cNvSpPr>
              <p:nvPr/>
            </p:nvSpPr>
            <p:spPr bwMode="auto">
              <a:xfrm>
                <a:off x="3076" y="487"/>
                <a:ext cx="92" cy="92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0" name="Group 102"/>
            <p:cNvGrpSpPr>
              <a:grpSpLocks/>
            </p:cNvGrpSpPr>
            <p:nvPr/>
          </p:nvGrpSpPr>
          <p:grpSpPr bwMode="auto">
            <a:xfrm>
              <a:off x="3453" y="473"/>
              <a:ext cx="120" cy="120"/>
              <a:chOff x="3453" y="473"/>
              <a:chExt cx="120" cy="120"/>
            </a:xfrm>
          </p:grpSpPr>
          <p:grpSp>
            <p:nvGrpSpPr>
              <p:cNvPr id="23325" name="Group 103"/>
              <p:cNvGrpSpPr>
                <a:grpSpLocks/>
              </p:cNvGrpSpPr>
              <p:nvPr/>
            </p:nvGrpSpPr>
            <p:grpSpPr bwMode="auto">
              <a:xfrm>
                <a:off x="3453" y="473"/>
                <a:ext cx="120" cy="120"/>
                <a:chOff x="3453" y="473"/>
                <a:chExt cx="120" cy="120"/>
              </a:xfrm>
            </p:grpSpPr>
            <p:sp>
              <p:nvSpPr>
                <p:cNvPr id="23327" name="Oval 104"/>
                <p:cNvSpPr>
                  <a:spLocks noChangeArrowheads="1"/>
                </p:cNvSpPr>
                <p:nvPr/>
              </p:nvSpPr>
              <p:spPr bwMode="auto">
                <a:xfrm>
                  <a:off x="3453" y="473"/>
                  <a:ext cx="120" cy="120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8" name="Oval 105"/>
                <p:cNvSpPr>
                  <a:spLocks noChangeArrowheads="1"/>
                </p:cNvSpPr>
                <p:nvPr/>
              </p:nvSpPr>
              <p:spPr bwMode="auto">
                <a:xfrm>
                  <a:off x="3453" y="473"/>
                  <a:ext cx="119" cy="119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9" name="Oval 106"/>
                <p:cNvSpPr>
                  <a:spLocks noChangeArrowheads="1"/>
                </p:cNvSpPr>
                <p:nvPr/>
              </p:nvSpPr>
              <p:spPr bwMode="auto">
                <a:xfrm>
                  <a:off x="3453" y="474"/>
                  <a:ext cx="118" cy="118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0" name="Oval 107"/>
                <p:cNvSpPr>
                  <a:spLocks noChangeArrowheads="1"/>
                </p:cNvSpPr>
                <p:nvPr/>
              </p:nvSpPr>
              <p:spPr bwMode="auto">
                <a:xfrm>
                  <a:off x="3454" y="474"/>
                  <a:ext cx="117" cy="117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1" name="Oval 108"/>
                <p:cNvSpPr>
                  <a:spLocks noChangeArrowheads="1"/>
                </p:cNvSpPr>
                <p:nvPr/>
              </p:nvSpPr>
              <p:spPr bwMode="auto">
                <a:xfrm>
                  <a:off x="3455" y="475"/>
                  <a:ext cx="115" cy="115"/>
                </a:xfrm>
                <a:prstGeom prst="ellipse">
                  <a:avLst/>
                </a:prstGeom>
                <a:solidFill>
                  <a:srgbClr val="78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2" name="Oval 109"/>
                <p:cNvSpPr>
                  <a:spLocks noChangeArrowheads="1"/>
                </p:cNvSpPr>
                <p:nvPr/>
              </p:nvSpPr>
              <p:spPr bwMode="auto">
                <a:xfrm>
                  <a:off x="3455" y="476"/>
                  <a:ext cx="114" cy="114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3" name="Oval 110"/>
                <p:cNvSpPr>
                  <a:spLocks noChangeArrowheads="1"/>
                </p:cNvSpPr>
                <p:nvPr/>
              </p:nvSpPr>
              <p:spPr bwMode="auto">
                <a:xfrm>
                  <a:off x="3456" y="476"/>
                  <a:ext cx="113" cy="113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4" name="Oval 111"/>
                <p:cNvSpPr>
                  <a:spLocks noChangeArrowheads="1"/>
                </p:cNvSpPr>
                <p:nvPr/>
              </p:nvSpPr>
              <p:spPr bwMode="auto">
                <a:xfrm>
                  <a:off x="3456" y="477"/>
                  <a:ext cx="112" cy="112"/>
                </a:xfrm>
                <a:prstGeom prst="ellipse">
                  <a:avLst/>
                </a:prstGeom>
                <a:solidFill>
                  <a:srgbClr val="7A7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5" name="Oval 112"/>
                <p:cNvSpPr>
                  <a:spLocks noChangeArrowheads="1"/>
                </p:cNvSpPr>
                <p:nvPr/>
              </p:nvSpPr>
              <p:spPr bwMode="auto">
                <a:xfrm>
                  <a:off x="3457" y="478"/>
                  <a:ext cx="110" cy="110"/>
                </a:xfrm>
                <a:prstGeom prst="ellipse">
                  <a:avLst/>
                </a:prstGeom>
                <a:solidFill>
                  <a:srgbClr val="7B7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6" name="Oval 113"/>
                <p:cNvSpPr>
                  <a:spLocks noChangeArrowheads="1"/>
                </p:cNvSpPr>
                <p:nvPr/>
              </p:nvSpPr>
              <p:spPr bwMode="auto">
                <a:xfrm>
                  <a:off x="3458" y="478"/>
                  <a:ext cx="109" cy="109"/>
                </a:xfrm>
                <a:prstGeom prst="ellipse">
                  <a:avLst/>
                </a:prstGeom>
                <a:solidFill>
                  <a:srgbClr val="7C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7" name="Oval 114"/>
                <p:cNvSpPr>
                  <a:spLocks noChangeArrowheads="1"/>
                </p:cNvSpPr>
                <p:nvPr/>
              </p:nvSpPr>
              <p:spPr bwMode="auto">
                <a:xfrm>
                  <a:off x="3458" y="479"/>
                  <a:ext cx="108" cy="108"/>
                </a:xfrm>
                <a:prstGeom prst="ellipse">
                  <a:avLst/>
                </a:prstGeom>
                <a:solidFill>
                  <a:srgbClr val="7D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8" name="Oval 115"/>
                <p:cNvSpPr>
                  <a:spLocks noChangeArrowheads="1"/>
                </p:cNvSpPr>
                <p:nvPr/>
              </p:nvSpPr>
              <p:spPr bwMode="auto">
                <a:xfrm>
                  <a:off x="3459" y="479"/>
                  <a:ext cx="107" cy="107"/>
                </a:xfrm>
                <a:prstGeom prst="ellipse">
                  <a:avLst/>
                </a:prstGeom>
                <a:solidFill>
                  <a:srgbClr val="7E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39" name="Oval 116"/>
                <p:cNvSpPr>
                  <a:spLocks noChangeArrowheads="1"/>
                </p:cNvSpPr>
                <p:nvPr/>
              </p:nvSpPr>
              <p:spPr bwMode="auto">
                <a:xfrm>
                  <a:off x="3460" y="480"/>
                  <a:ext cx="105" cy="105"/>
                </a:xfrm>
                <a:prstGeom prst="ellipse">
                  <a:avLst/>
                </a:prstGeom>
                <a:solidFill>
                  <a:srgbClr val="7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0" name="Oval 117"/>
                <p:cNvSpPr>
                  <a:spLocks noChangeArrowheads="1"/>
                </p:cNvSpPr>
                <p:nvPr/>
              </p:nvSpPr>
              <p:spPr bwMode="auto">
                <a:xfrm>
                  <a:off x="3460" y="481"/>
                  <a:ext cx="104" cy="10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1" name="Oval 118"/>
                <p:cNvSpPr>
                  <a:spLocks noChangeArrowheads="1"/>
                </p:cNvSpPr>
                <p:nvPr/>
              </p:nvSpPr>
              <p:spPr bwMode="auto">
                <a:xfrm>
                  <a:off x="3461" y="481"/>
                  <a:ext cx="103" cy="103"/>
                </a:xfrm>
                <a:prstGeom prst="ellipse">
                  <a:avLst/>
                </a:prstGeom>
                <a:solidFill>
                  <a:srgbClr val="818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2" name="Oval 119"/>
                <p:cNvSpPr>
                  <a:spLocks noChangeArrowheads="1"/>
                </p:cNvSpPr>
                <p:nvPr/>
              </p:nvSpPr>
              <p:spPr bwMode="auto">
                <a:xfrm>
                  <a:off x="3461" y="482"/>
                  <a:ext cx="102" cy="102"/>
                </a:xfrm>
                <a:prstGeom prst="ellipse">
                  <a:avLst/>
                </a:prstGeom>
                <a:solidFill>
                  <a:srgbClr val="8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3" name="Oval 120"/>
                <p:cNvSpPr>
                  <a:spLocks noChangeArrowheads="1"/>
                </p:cNvSpPr>
                <p:nvPr/>
              </p:nvSpPr>
              <p:spPr bwMode="auto">
                <a:xfrm>
                  <a:off x="3462" y="483"/>
                  <a:ext cx="100" cy="100"/>
                </a:xfrm>
                <a:prstGeom prst="ellipse">
                  <a:avLst/>
                </a:prstGeom>
                <a:solidFill>
                  <a:srgbClr val="84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4" name="Oval 121"/>
                <p:cNvSpPr>
                  <a:spLocks noChangeArrowheads="1"/>
                </p:cNvSpPr>
                <p:nvPr/>
              </p:nvSpPr>
              <p:spPr bwMode="auto">
                <a:xfrm>
                  <a:off x="3463" y="483"/>
                  <a:ext cx="99" cy="99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5" name="Oval 122"/>
                <p:cNvSpPr>
                  <a:spLocks noChangeArrowheads="1"/>
                </p:cNvSpPr>
                <p:nvPr/>
              </p:nvSpPr>
              <p:spPr bwMode="auto">
                <a:xfrm>
                  <a:off x="3463" y="484"/>
                  <a:ext cx="98" cy="98"/>
                </a:xfrm>
                <a:prstGeom prst="ellipse">
                  <a:avLst/>
                </a:prstGeom>
                <a:solidFill>
                  <a:srgbClr val="87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6" name="Oval 123"/>
                <p:cNvSpPr>
                  <a:spLocks noChangeArrowheads="1"/>
                </p:cNvSpPr>
                <p:nvPr/>
              </p:nvSpPr>
              <p:spPr bwMode="auto">
                <a:xfrm>
                  <a:off x="3464" y="484"/>
                  <a:ext cx="97" cy="97"/>
                </a:xfrm>
                <a:prstGeom prst="ellipse">
                  <a:avLst/>
                </a:prstGeom>
                <a:solidFill>
                  <a:srgbClr val="888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7" name="Oval 124"/>
                <p:cNvSpPr>
                  <a:spLocks noChangeArrowheads="1"/>
                </p:cNvSpPr>
                <p:nvPr/>
              </p:nvSpPr>
              <p:spPr bwMode="auto">
                <a:xfrm>
                  <a:off x="3465" y="485"/>
                  <a:ext cx="95" cy="95"/>
                </a:xfrm>
                <a:prstGeom prst="ellipse">
                  <a:avLst/>
                </a:prstGeom>
                <a:solidFill>
                  <a:srgbClr val="8A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8" name="Oval 125"/>
                <p:cNvSpPr>
                  <a:spLocks noChangeArrowheads="1"/>
                </p:cNvSpPr>
                <p:nvPr/>
              </p:nvSpPr>
              <p:spPr bwMode="auto">
                <a:xfrm>
                  <a:off x="3465" y="486"/>
                  <a:ext cx="94" cy="94"/>
                </a:xfrm>
                <a:prstGeom prst="ellipse">
                  <a:avLst/>
                </a:prstGeom>
                <a:solidFill>
                  <a:srgbClr val="8B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49" name="Oval 126"/>
                <p:cNvSpPr>
                  <a:spLocks noChangeArrowheads="1"/>
                </p:cNvSpPr>
                <p:nvPr/>
              </p:nvSpPr>
              <p:spPr bwMode="auto">
                <a:xfrm>
                  <a:off x="3466" y="486"/>
                  <a:ext cx="93" cy="93"/>
                </a:xfrm>
                <a:prstGeom prst="ellipse">
                  <a:avLst/>
                </a:prstGeom>
                <a:solidFill>
                  <a:srgbClr val="8D8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0" name="Oval 127"/>
                <p:cNvSpPr>
                  <a:spLocks noChangeArrowheads="1"/>
                </p:cNvSpPr>
                <p:nvPr/>
              </p:nvSpPr>
              <p:spPr bwMode="auto">
                <a:xfrm>
                  <a:off x="3466" y="487"/>
                  <a:ext cx="92" cy="92"/>
                </a:xfrm>
                <a:prstGeom prst="ellipse">
                  <a:avLst/>
                </a:prstGeom>
                <a:solidFill>
                  <a:srgbClr val="8F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1" name="Oval 128"/>
                <p:cNvSpPr>
                  <a:spLocks noChangeArrowheads="1"/>
                </p:cNvSpPr>
                <p:nvPr/>
              </p:nvSpPr>
              <p:spPr bwMode="auto">
                <a:xfrm>
                  <a:off x="3467" y="488"/>
                  <a:ext cx="90" cy="90"/>
                </a:xfrm>
                <a:prstGeom prst="ellipse">
                  <a:avLst/>
                </a:prstGeom>
                <a:solidFill>
                  <a:srgbClr val="91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2" name="Oval 129"/>
                <p:cNvSpPr>
                  <a:spLocks noChangeArrowheads="1"/>
                </p:cNvSpPr>
                <p:nvPr/>
              </p:nvSpPr>
              <p:spPr bwMode="auto">
                <a:xfrm>
                  <a:off x="3467" y="488"/>
                  <a:ext cx="90" cy="89"/>
                </a:xfrm>
                <a:prstGeom prst="ellipse">
                  <a:avLst/>
                </a:prstGeom>
                <a:solidFill>
                  <a:srgbClr val="9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3" name="Oval 130"/>
                <p:cNvSpPr>
                  <a:spLocks noChangeArrowheads="1"/>
                </p:cNvSpPr>
                <p:nvPr/>
              </p:nvSpPr>
              <p:spPr bwMode="auto">
                <a:xfrm>
                  <a:off x="3468" y="489"/>
                  <a:ext cx="88" cy="88"/>
                </a:xfrm>
                <a:prstGeom prst="ellipse">
                  <a:avLst/>
                </a:prstGeom>
                <a:solidFill>
                  <a:srgbClr val="95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4" name="Oval 131"/>
                <p:cNvSpPr>
                  <a:spLocks noChangeArrowheads="1"/>
                </p:cNvSpPr>
                <p:nvPr/>
              </p:nvSpPr>
              <p:spPr bwMode="auto">
                <a:xfrm>
                  <a:off x="3469" y="490"/>
                  <a:ext cx="86" cy="86"/>
                </a:xfrm>
                <a:prstGeom prst="ellipse">
                  <a:avLst/>
                </a:prstGeom>
                <a:solidFill>
                  <a:srgbClr val="96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5" name="Oval 132"/>
                <p:cNvSpPr>
                  <a:spLocks noChangeArrowheads="1"/>
                </p:cNvSpPr>
                <p:nvPr/>
              </p:nvSpPr>
              <p:spPr bwMode="auto">
                <a:xfrm>
                  <a:off x="3469" y="490"/>
                  <a:ext cx="86" cy="85"/>
                </a:xfrm>
                <a:prstGeom prst="ellipse">
                  <a:avLst/>
                </a:prstGeom>
                <a:solidFill>
                  <a:srgbClr val="99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6" name="Oval 133"/>
                <p:cNvSpPr>
                  <a:spLocks noChangeArrowheads="1"/>
                </p:cNvSpPr>
                <p:nvPr/>
              </p:nvSpPr>
              <p:spPr bwMode="auto">
                <a:xfrm>
                  <a:off x="3470" y="491"/>
                  <a:ext cx="84" cy="84"/>
                </a:xfrm>
                <a:prstGeom prst="ellipse">
                  <a:avLst/>
                </a:prstGeom>
                <a:solidFill>
                  <a:srgbClr val="9B9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7" name="Oval 134"/>
                <p:cNvSpPr>
                  <a:spLocks noChangeArrowheads="1"/>
                </p:cNvSpPr>
                <p:nvPr/>
              </p:nvSpPr>
              <p:spPr bwMode="auto">
                <a:xfrm>
                  <a:off x="3470" y="491"/>
                  <a:ext cx="84" cy="83"/>
                </a:xfrm>
                <a:prstGeom prst="ellipse">
                  <a:avLst/>
                </a:prstGeom>
                <a:solidFill>
                  <a:srgbClr val="9D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8" name="Oval 135"/>
                <p:cNvSpPr>
                  <a:spLocks noChangeArrowheads="1"/>
                </p:cNvSpPr>
                <p:nvPr/>
              </p:nvSpPr>
              <p:spPr bwMode="auto">
                <a:xfrm>
                  <a:off x="3471" y="492"/>
                  <a:ext cx="82" cy="81"/>
                </a:xfrm>
                <a:prstGeom prst="ellipse">
                  <a:avLst/>
                </a:prstGeom>
                <a:solidFill>
                  <a:srgbClr val="9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59" name="Oval 136"/>
                <p:cNvSpPr>
                  <a:spLocks noChangeArrowheads="1"/>
                </p:cNvSpPr>
                <p:nvPr/>
              </p:nvSpPr>
              <p:spPr bwMode="auto">
                <a:xfrm>
                  <a:off x="3472" y="493"/>
                  <a:ext cx="80" cy="80"/>
                </a:xfrm>
                <a:prstGeom prst="ellipse">
                  <a:avLst/>
                </a:prstGeom>
                <a:solidFill>
                  <a:srgbClr val="A1A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0" name="Oval 137"/>
                <p:cNvSpPr>
                  <a:spLocks noChangeArrowheads="1"/>
                </p:cNvSpPr>
                <p:nvPr/>
              </p:nvSpPr>
              <p:spPr bwMode="auto">
                <a:xfrm>
                  <a:off x="3472" y="493"/>
                  <a:ext cx="80" cy="79"/>
                </a:xfrm>
                <a:prstGeom prst="ellipse">
                  <a:avLst/>
                </a:prstGeom>
                <a:solidFill>
                  <a:srgbClr val="A3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1" name="Oval 138"/>
                <p:cNvSpPr>
                  <a:spLocks noChangeArrowheads="1"/>
                </p:cNvSpPr>
                <p:nvPr/>
              </p:nvSpPr>
              <p:spPr bwMode="auto">
                <a:xfrm>
                  <a:off x="3473" y="494"/>
                  <a:ext cx="78" cy="78"/>
                </a:xfrm>
                <a:prstGeom prst="ellipse">
                  <a:avLst/>
                </a:prstGeom>
                <a:solidFill>
                  <a:srgbClr val="A6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2" name="Oval 139"/>
                <p:cNvSpPr>
                  <a:spLocks noChangeArrowheads="1"/>
                </p:cNvSpPr>
                <p:nvPr/>
              </p:nvSpPr>
              <p:spPr bwMode="auto">
                <a:xfrm>
                  <a:off x="3474" y="495"/>
                  <a:ext cx="76" cy="76"/>
                </a:xfrm>
                <a:prstGeom prst="ellipse">
                  <a:avLst/>
                </a:prstGeom>
                <a:solidFill>
                  <a:srgbClr val="A8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3" name="Oval 140"/>
                <p:cNvSpPr>
                  <a:spLocks noChangeArrowheads="1"/>
                </p:cNvSpPr>
                <p:nvPr/>
              </p:nvSpPr>
              <p:spPr bwMode="auto">
                <a:xfrm>
                  <a:off x="3474" y="495"/>
                  <a:ext cx="76" cy="75"/>
                </a:xfrm>
                <a:prstGeom prst="ellipse">
                  <a:avLst/>
                </a:prstGeom>
                <a:solidFill>
                  <a:srgbClr val="AA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4" name="Oval 141"/>
                <p:cNvSpPr>
                  <a:spLocks noChangeArrowheads="1"/>
                </p:cNvSpPr>
                <p:nvPr/>
              </p:nvSpPr>
              <p:spPr bwMode="auto">
                <a:xfrm>
                  <a:off x="3475" y="496"/>
                  <a:ext cx="74" cy="74"/>
                </a:xfrm>
                <a:prstGeom prst="ellipse">
                  <a:avLst/>
                </a:prstGeom>
                <a:solidFill>
                  <a:srgbClr val="ADA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5" name="Oval 142"/>
                <p:cNvSpPr>
                  <a:spLocks noChangeArrowheads="1"/>
                </p:cNvSpPr>
                <p:nvPr/>
              </p:nvSpPr>
              <p:spPr bwMode="auto">
                <a:xfrm>
                  <a:off x="3475" y="496"/>
                  <a:ext cx="74" cy="73"/>
                </a:xfrm>
                <a:prstGeom prst="ellipse">
                  <a:avLst/>
                </a:prstGeom>
                <a:solidFill>
                  <a:srgbClr val="AF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6" name="Oval 143"/>
                <p:cNvSpPr>
                  <a:spLocks noChangeArrowheads="1"/>
                </p:cNvSpPr>
                <p:nvPr/>
              </p:nvSpPr>
              <p:spPr bwMode="auto">
                <a:xfrm>
                  <a:off x="3476" y="497"/>
                  <a:ext cx="72" cy="71"/>
                </a:xfrm>
                <a:prstGeom prst="ellipse">
                  <a:avLst/>
                </a:prstGeom>
                <a:solidFill>
                  <a:srgbClr val="B1B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7" name="Oval 144"/>
                <p:cNvSpPr>
                  <a:spLocks noChangeArrowheads="1"/>
                </p:cNvSpPr>
                <p:nvPr/>
              </p:nvSpPr>
              <p:spPr bwMode="auto">
                <a:xfrm>
                  <a:off x="3477" y="498"/>
                  <a:ext cx="70" cy="70"/>
                </a:xfrm>
                <a:prstGeom prst="ellipse">
                  <a:avLst/>
                </a:prstGeom>
                <a:solidFill>
                  <a:srgbClr val="B4B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8" name="Oval 145"/>
                <p:cNvSpPr>
                  <a:spLocks noChangeArrowheads="1"/>
                </p:cNvSpPr>
                <p:nvPr/>
              </p:nvSpPr>
              <p:spPr bwMode="auto">
                <a:xfrm>
                  <a:off x="3477" y="498"/>
                  <a:ext cx="70" cy="69"/>
                </a:xfrm>
                <a:prstGeom prst="ellipse">
                  <a:avLst/>
                </a:prstGeom>
                <a:solidFill>
                  <a:srgbClr val="B6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69" name="Oval 146"/>
                <p:cNvSpPr>
                  <a:spLocks noChangeArrowheads="1"/>
                </p:cNvSpPr>
                <p:nvPr/>
              </p:nvSpPr>
              <p:spPr bwMode="auto">
                <a:xfrm>
                  <a:off x="3478" y="499"/>
                  <a:ext cx="68" cy="68"/>
                </a:xfrm>
                <a:prstGeom prst="ellipse">
                  <a:avLst/>
                </a:prstGeom>
                <a:solidFill>
                  <a:srgbClr val="B8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0" name="Oval 147"/>
                <p:cNvSpPr>
                  <a:spLocks noChangeArrowheads="1"/>
                </p:cNvSpPr>
                <p:nvPr/>
              </p:nvSpPr>
              <p:spPr bwMode="auto">
                <a:xfrm>
                  <a:off x="3479" y="500"/>
                  <a:ext cx="66" cy="66"/>
                </a:xfrm>
                <a:prstGeom prst="ellipse">
                  <a:avLst/>
                </a:prstGeom>
                <a:solidFill>
                  <a:srgbClr val="BBB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1" name="Oval 148"/>
                <p:cNvSpPr>
                  <a:spLocks noChangeArrowheads="1"/>
                </p:cNvSpPr>
                <p:nvPr/>
              </p:nvSpPr>
              <p:spPr bwMode="auto">
                <a:xfrm>
                  <a:off x="3479" y="500"/>
                  <a:ext cx="66" cy="65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2" name="Oval 149"/>
                <p:cNvSpPr>
                  <a:spLocks noChangeArrowheads="1"/>
                </p:cNvSpPr>
                <p:nvPr/>
              </p:nvSpPr>
              <p:spPr bwMode="auto">
                <a:xfrm>
                  <a:off x="3480" y="501"/>
                  <a:ext cx="64" cy="64"/>
                </a:xfrm>
                <a:prstGeom prst="ellipse">
                  <a:avLst/>
                </a:pr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3" name="Oval 150"/>
                <p:cNvSpPr>
                  <a:spLocks noChangeArrowheads="1"/>
                </p:cNvSpPr>
                <p:nvPr/>
              </p:nvSpPr>
              <p:spPr bwMode="auto">
                <a:xfrm>
                  <a:off x="3480" y="501"/>
                  <a:ext cx="64" cy="63"/>
                </a:xfrm>
                <a:prstGeom prst="ellipse">
                  <a:avLst/>
                </a:prstGeom>
                <a:solidFill>
                  <a:srgbClr val="C1C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4" name="Oval 151"/>
                <p:cNvSpPr>
                  <a:spLocks noChangeArrowheads="1"/>
                </p:cNvSpPr>
                <p:nvPr/>
              </p:nvSpPr>
              <p:spPr bwMode="auto">
                <a:xfrm>
                  <a:off x="3481" y="502"/>
                  <a:ext cx="62" cy="61"/>
                </a:xfrm>
                <a:prstGeom prst="ellipse">
                  <a:avLst/>
                </a:prstGeom>
                <a:solidFill>
                  <a:srgbClr val="C4C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5" name="Oval 152"/>
                <p:cNvSpPr>
                  <a:spLocks noChangeArrowheads="1"/>
                </p:cNvSpPr>
                <p:nvPr/>
              </p:nvSpPr>
              <p:spPr bwMode="auto">
                <a:xfrm>
                  <a:off x="3482" y="503"/>
                  <a:ext cx="60" cy="60"/>
                </a:xfrm>
                <a:prstGeom prst="ellipse">
                  <a:avLst/>
                </a:prstGeom>
                <a:solidFill>
                  <a:srgbClr val="C6C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6" name="Oval 153"/>
                <p:cNvSpPr>
                  <a:spLocks noChangeArrowheads="1"/>
                </p:cNvSpPr>
                <p:nvPr/>
              </p:nvSpPr>
              <p:spPr bwMode="auto">
                <a:xfrm>
                  <a:off x="3482" y="503"/>
                  <a:ext cx="60" cy="60"/>
                </a:xfrm>
                <a:prstGeom prst="ellipse">
                  <a:avLst/>
                </a:prstGeom>
                <a:solidFill>
                  <a:srgbClr val="C8C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7" name="Oval 154"/>
                <p:cNvSpPr>
                  <a:spLocks noChangeArrowheads="1"/>
                </p:cNvSpPr>
                <p:nvPr/>
              </p:nvSpPr>
              <p:spPr bwMode="auto">
                <a:xfrm>
                  <a:off x="3483" y="504"/>
                  <a:ext cx="58" cy="58"/>
                </a:xfrm>
                <a:prstGeom prst="ellipse">
                  <a:avLst/>
                </a:prstGeom>
                <a:solidFill>
                  <a:srgbClr val="CBC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8" name="Oval 155"/>
                <p:cNvSpPr>
                  <a:spLocks noChangeArrowheads="1"/>
                </p:cNvSpPr>
                <p:nvPr/>
              </p:nvSpPr>
              <p:spPr bwMode="auto">
                <a:xfrm>
                  <a:off x="3484" y="505"/>
                  <a:ext cx="57" cy="56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79" name="Oval 156"/>
                <p:cNvSpPr>
                  <a:spLocks noChangeArrowheads="1"/>
                </p:cNvSpPr>
                <p:nvPr/>
              </p:nvSpPr>
              <p:spPr bwMode="auto">
                <a:xfrm>
                  <a:off x="3484" y="505"/>
                  <a:ext cx="56" cy="56"/>
                </a:xfrm>
                <a:prstGeom prst="ellipse">
                  <a:avLst/>
                </a:prstGeom>
                <a:solidFill>
                  <a:srgbClr val="CFC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0" name="Oval 157"/>
                <p:cNvSpPr>
                  <a:spLocks noChangeArrowheads="1"/>
                </p:cNvSpPr>
                <p:nvPr/>
              </p:nvSpPr>
              <p:spPr bwMode="auto">
                <a:xfrm>
                  <a:off x="3485" y="506"/>
                  <a:ext cx="55" cy="54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1" name="Oval 158"/>
                <p:cNvSpPr>
                  <a:spLocks noChangeArrowheads="1"/>
                </p:cNvSpPr>
                <p:nvPr/>
              </p:nvSpPr>
              <p:spPr bwMode="auto">
                <a:xfrm>
                  <a:off x="3486" y="507"/>
                  <a:ext cx="53" cy="52"/>
                </a:xfrm>
                <a:prstGeom prst="ellipse">
                  <a:avLst/>
                </a:prstGeom>
                <a:solidFill>
                  <a:srgbClr val="D3D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2" name="Oval 159"/>
                <p:cNvSpPr>
                  <a:spLocks noChangeArrowheads="1"/>
                </p:cNvSpPr>
                <p:nvPr/>
              </p:nvSpPr>
              <p:spPr bwMode="auto">
                <a:xfrm>
                  <a:off x="3486" y="507"/>
                  <a:ext cx="52" cy="52"/>
                </a:xfrm>
                <a:prstGeom prst="ellipse">
                  <a:avLst/>
                </a:prstGeom>
                <a:solidFill>
                  <a:srgbClr val="D5D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3" name="Oval 160"/>
                <p:cNvSpPr>
                  <a:spLocks noChangeArrowheads="1"/>
                </p:cNvSpPr>
                <p:nvPr/>
              </p:nvSpPr>
              <p:spPr bwMode="auto">
                <a:xfrm>
                  <a:off x="3487" y="508"/>
                  <a:ext cx="51" cy="50"/>
                </a:xfrm>
                <a:prstGeom prst="ellipse">
                  <a:avLst/>
                </a:prstGeom>
                <a:solidFill>
                  <a:srgbClr val="D7D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4" name="Oval 161"/>
                <p:cNvSpPr>
                  <a:spLocks noChangeArrowheads="1"/>
                </p:cNvSpPr>
                <p:nvPr/>
              </p:nvSpPr>
              <p:spPr bwMode="auto">
                <a:xfrm>
                  <a:off x="3487" y="508"/>
                  <a:ext cx="50" cy="50"/>
                </a:xfrm>
                <a:prstGeom prst="ellipse">
                  <a:avLst/>
                </a:prstGeom>
                <a:solidFill>
                  <a:srgbClr val="D9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5" name="Oval 162"/>
                <p:cNvSpPr>
                  <a:spLocks noChangeArrowheads="1"/>
                </p:cNvSpPr>
                <p:nvPr/>
              </p:nvSpPr>
              <p:spPr bwMode="auto">
                <a:xfrm>
                  <a:off x="3488" y="509"/>
                  <a:ext cx="48" cy="48"/>
                </a:xfrm>
                <a:prstGeom prst="ellipse">
                  <a:avLst/>
                </a:prstGeom>
                <a:solidFill>
                  <a:srgbClr val="DB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6" name="Oval 163"/>
                <p:cNvSpPr>
                  <a:spLocks noChangeArrowheads="1"/>
                </p:cNvSpPr>
                <p:nvPr/>
              </p:nvSpPr>
              <p:spPr bwMode="auto">
                <a:xfrm>
                  <a:off x="3489" y="510"/>
                  <a:ext cx="47" cy="46"/>
                </a:xfrm>
                <a:prstGeom prst="ellipse">
                  <a:avLst/>
                </a:pr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7" name="Oval 164"/>
                <p:cNvSpPr>
                  <a:spLocks noChangeArrowheads="1"/>
                </p:cNvSpPr>
                <p:nvPr/>
              </p:nvSpPr>
              <p:spPr bwMode="auto">
                <a:xfrm>
                  <a:off x="3489" y="510"/>
                  <a:ext cx="46" cy="46"/>
                </a:xfrm>
                <a:prstGeom prst="ellipse">
                  <a:avLst/>
                </a:prstGeom>
                <a:solidFill>
                  <a:srgbClr val="DE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8" name="Oval 165"/>
                <p:cNvSpPr>
                  <a:spLocks noChangeArrowheads="1"/>
                </p:cNvSpPr>
                <p:nvPr/>
              </p:nvSpPr>
              <p:spPr bwMode="auto">
                <a:xfrm>
                  <a:off x="3490" y="511"/>
                  <a:ext cx="45" cy="44"/>
                </a:xfrm>
                <a:prstGeom prst="ellipse">
                  <a:avLst/>
                </a:prstGeom>
                <a:solidFill>
                  <a:srgbClr val="E0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89" name="Oval 166"/>
                <p:cNvSpPr>
                  <a:spLocks noChangeArrowheads="1"/>
                </p:cNvSpPr>
                <p:nvPr/>
              </p:nvSpPr>
              <p:spPr bwMode="auto">
                <a:xfrm>
                  <a:off x="3491" y="512"/>
                  <a:ext cx="43" cy="42"/>
                </a:xfrm>
                <a:prstGeom prst="ellipse">
                  <a:avLst/>
                </a:prstGeom>
                <a:solidFill>
                  <a:srgbClr val="E2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0" name="Oval 167"/>
                <p:cNvSpPr>
                  <a:spLocks noChangeArrowheads="1"/>
                </p:cNvSpPr>
                <p:nvPr/>
              </p:nvSpPr>
              <p:spPr bwMode="auto">
                <a:xfrm>
                  <a:off x="3491" y="512"/>
                  <a:ext cx="42" cy="42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1" name="Oval 168"/>
                <p:cNvSpPr>
                  <a:spLocks noChangeArrowheads="1"/>
                </p:cNvSpPr>
                <p:nvPr/>
              </p:nvSpPr>
              <p:spPr bwMode="auto">
                <a:xfrm>
                  <a:off x="3492" y="513"/>
                  <a:ext cx="41" cy="40"/>
                </a:xfrm>
                <a:prstGeom prst="ellipse">
                  <a:avLst/>
                </a:prstGeom>
                <a:solidFill>
                  <a:srgbClr val="E5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2" name="Oval 169"/>
                <p:cNvSpPr>
                  <a:spLocks noChangeArrowheads="1"/>
                </p:cNvSpPr>
                <p:nvPr/>
              </p:nvSpPr>
              <p:spPr bwMode="auto">
                <a:xfrm>
                  <a:off x="3492" y="513"/>
                  <a:ext cx="40" cy="40"/>
                </a:xfrm>
                <a:prstGeom prst="ellipse">
                  <a:avLst/>
                </a:prstGeom>
                <a:solidFill>
                  <a:srgbClr val="E7E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3" name="Oval 170"/>
                <p:cNvSpPr>
                  <a:spLocks noChangeArrowheads="1"/>
                </p:cNvSpPr>
                <p:nvPr/>
              </p:nvSpPr>
              <p:spPr bwMode="auto">
                <a:xfrm>
                  <a:off x="3493" y="514"/>
                  <a:ext cx="38" cy="38"/>
                </a:xfrm>
                <a:prstGeom prst="ellipse">
                  <a:avLst/>
                </a:prstGeom>
                <a:solidFill>
                  <a:srgbClr val="E8E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4" name="Oval 171"/>
                <p:cNvSpPr>
                  <a:spLocks noChangeArrowheads="1"/>
                </p:cNvSpPr>
                <p:nvPr/>
              </p:nvSpPr>
              <p:spPr bwMode="auto">
                <a:xfrm>
                  <a:off x="3494" y="515"/>
                  <a:ext cx="37" cy="36"/>
                </a:xfrm>
                <a:prstGeom prst="ellipse">
                  <a:avLst/>
                </a:prstGeom>
                <a:solidFill>
                  <a:srgbClr val="EAE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5" name="Oval 172"/>
                <p:cNvSpPr>
                  <a:spLocks noChangeArrowheads="1"/>
                </p:cNvSpPr>
                <p:nvPr/>
              </p:nvSpPr>
              <p:spPr bwMode="auto">
                <a:xfrm>
                  <a:off x="3494" y="515"/>
                  <a:ext cx="36" cy="36"/>
                </a:xfrm>
                <a:prstGeom prst="ellipse">
                  <a:avLst/>
                </a:prstGeom>
                <a:solidFill>
                  <a:srgbClr val="EBE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6" name="Oval 173"/>
                <p:cNvSpPr>
                  <a:spLocks noChangeArrowheads="1"/>
                </p:cNvSpPr>
                <p:nvPr/>
              </p:nvSpPr>
              <p:spPr bwMode="auto">
                <a:xfrm>
                  <a:off x="3495" y="516"/>
                  <a:ext cx="35" cy="34"/>
                </a:xfrm>
                <a:prstGeom prst="ellipse">
                  <a:avLst/>
                </a:prstGeom>
                <a:solidFill>
                  <a:srgbClr val="ECE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7" name="Oval 174"/>
                <p:cNvSpPr>
                  <a:spLocks noChangeArrowheads="1"/>
                </p:cNvSpPr>
                <p:nvPr/>
              </p:nvSpPr>
              <p:spPr bwMode="auto">
                <a:xfrm>
                  <a:off x="3496" y="517"/>
                  <a:ext cx="33" cy="32"/>
                </a:xfrm>
                <a:prstGeom prst="ellipse">
                  <a:avLst/>
                </a:prstGeom>
                <a:solidFill>
                  <a:srgbClr val="EDE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8" name="Oval 175"/>
                <p:cNvSpPr>
                  <a:spLocks noChangeArrowheads="1"/>
                </p:cNvSpPr>
                <p:nvPr/>
              </p:nvSpPr>
              <p:spPr bwMode="auto">
                <a:xfrm>
                  <a:off x="3496" y="517"/>
                  <a:ext cx="32" cy="32"/>
                </a:xfrm>
                <a:prstGeom prst="ellipse">
                  <a:avLst/>
                </a:prstGeom>
                <a:solidFill>
                  <a:srgbClr val="EFE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99" name="Oval 176"/>
                <p:cNvSpPr>
                  <a:spLocks noChangeArrowheads="1"/>
                </p:cNvSpPr>
                <p:nvPr/>
              </p:nvSpPr>
              <p:spPr bwMode="auto">
                <a:xfrm>
                  <a:off x="3497" y="518"/>
                  <a:ext cx="31" cy="30"/>
                </a:xfrm>
                <a:prstGeom prst="ellipse">
                  <a:avLst/>
                </a:prstGeom>
                <a:solidFill>
                  <a:srgbClr val="F0F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0" name="Oval 177"/>
                <p:cNvSpPr>
                  <a:spLocks noChangeArrowheads="1"/>
                </p:cNvSpPr>
                <p:nvPr/>
              </p:nvSpPr>
              <p:spPr bwMode="auto">
                <a:xfrm>
                  <a:off x="3498" y="519"/>
                  <a:ext cx="29" cy="28"/>
                </a:xfrm>
                <a:prstGeom prst="ellipse">
                  <a:avLst/>
                </a:prstGeom>
                <a:solidFill>
                  <a:srgbClr val="F1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1" name="Oval 178"/>
                <p:cNvSpPr>
                  <a:spLocks noChangeArrowheads="1"/>
                </p:cNvSpPr>
                <p:nvPr/>
              </p:nvSpPr>
              <p:spPr bwMode="auto">
                <a:xfrm>
                  <a:off x="3498" y="519"/>
                  <a:ext cx="28" cy="28"/>
                </a:xfrm>
                <a:prstGeom prst="ellipse">
                  <a:avLst/>
                </a:prstGeom>
                <a:solidFill>
                  <a:srgbClr val="F2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2" name="Oval 179"/>
                <p:cNvSpPr>
                  <a:spLocks noChangeArrowheads="1"/>
                </p:cNvSpPr>
                <p:nvPr/>
              </p:nvSpPr>
              <p:spPr bwMode="auto">
                <a:xfrm>
                  <a:off x="3499" y="520"/>
                  <a:ext cx="27" cy="27"/>
                </a:xfrm>
                <a:prstGeom prst="ellipse">
                  <a:avLst/>
                </a:prstGeom>
                <a:solidFill>
                  <a:srgbClr val="F3F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3" name="Oval 180"/>
                <p:cNvSpPr>
                  <a:spLocks noChangeArrowheads="1"/>
                </p:cNvSpPr>
                <p:nvPr/>
              </p:nvSpPr>
              <p:spPr bwMode="auto">
                <a:xfrm>
                  <a:off x="3499" y="520"/>
                  <a:ext cx="26" cy="26"/>
                </a:xfrm>
                <a:prstGeom prst="ellipse">
                  <a:avLst/>
                </a:prstGeom>
                <a:solidFill>
                  <a:srgbClr val="F4F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4" name="Oval 181"/>
                <p:cNvSpPr>
                  <a:spLocks noChangeArrowheads="1"/>
                </p:cNvSpPr>
                <p:nvPr/>
              </p:nvSpPr>
              <p:spPr bwMode="auto">
                <a:xfrm>
                  <a:off x="3500" y="521"/>
                  <a:ext cx="24" cy="24"/>
                </a:xfrm>
                <a:prstGeom prst="ellipse">
                  <a:avLst/>
                </a:prstGeom>
                <a:solidFill>
                  <a:srgbClr val="F5F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5" name="Oval 182"/>
                <p:cNvSpPr>
                  <a:spLocks noChangeArrowheads="1"/>
                </p:cNvSpPr>
                <p:nvPr/>
              </p:nvSpPr>
              <p:spPr bwMode="auto">
                <a:xfrm>
                  <a:off x="3501" y="522"/>
                  <a:ext cx="23" cy="23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6" name="Oval 183"/>
                <p:cNvSpPr>
                  <a:spLocks noChangeArrowheads="1"/>
                </p:cNvSpPr>
                <p:nvPr/>
              </p:nvSpPr>
              <p:spPr bwMode="auto">
                <a:xfrm>
                  <a:off x="3501" y="522"/>
                  <a:ext cx="22" cy="22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7" name="Oval 184"/>
                <p:cNvSpPr>
                  <a:spLocks noChangeArrowheads="1"/>
                </p:cNvSpPr>
                <p:nvPr/>
              </p:nvSpPr>
              <p:spPr bwMode="auto">
                <a:xfrm>
                  <a:off x="3502" y="523"/>
                  <a:ext cx="21" cy="21"/>
                </a:xfrm>
                <a:prstGeom prst="ellipse">
                  <a:avLst/>
                </a:prstGeom>
                <a:solidFill>
                  <a:srgbClr val="F7F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8" name="Oval 185"/>
                <p:cNvSpPr>
                  <a:spLocks noChangeArrowheads="1"/>
                </p:cNvSpPr>
                <p:nvPr/>
              </p:nvSpPr>
              <p:spPr bwMode="auto">
                <a:xfrm>
                  <a:off x="3503" y="524"/>
                  <a:ext cx="19" cy="19"/>
                </a:xfrm>
                <a:prstGeom prst="ellipse">
                  <a:avLst/>
                </a:prstGeom>
                <a:solidFill>
                  <a:srgbClr val="F8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09" name="Oval 186"/>
                <p:cNvSpPr>
                  <a:spLocks noChangeArrowheads="1"/>
                </p:cNvSpPr>
                <p:nvPr/>
              </p:nvSpPr>
              <p:spPr bwMode="auto">
                <a:xfrm>
                  <a:off x="3503" y="524"/>
                  <a:ext cx="18" cy="18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0" name="Oval 187"/>
                <p:cNvSpPr>
                  <a:spLocks noChangeArrowheads="1"/>
                </p:cNvSpPr>
                <p:nvPr/>
              </p:nvSpPr>
              <p:spPr bwMode="auto">
                <a:xfrm>
                  <a:off x="3504" y="525"/>
                  <a:ext cx="17" cy="17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1" name="Oval 188"/>
                <p:cNvSpPr>
                  <a:spLocks noChangeArrowheads="1"/>
                </p:cNvSpPr>
                <p:nvPr/>
              </p:nvSpPr>
              <p:spPr bwMode="auto">
                <a:xfrm>
                  <a:off x="3504" y="525"/>
                  <a:ext cx="16" cy="16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2" name="Oval 189"/>
                <p:cNvSpPr>
                  <a:spLocks noChangeArrowheads="1"/>
                </p:cNvSpPr>
                <p:nvPr/>
              </p:nvSpPr>
              <p:spPr bwMode="auto">
                <a:xfrm>
                  <a:off x="3505" y="526"/>
                  <a:ext cx="14" cy="14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3" name="Oval 190"/>
                <p:cNvSpPr>
                  <a:spLocks noChangeArrowheads="1"/>
                </p:cNvSpPr>
                <p:nvPr/>
              </p:nvSpPr>
              <p:spPr bwMode="auto">
                <a:xfrm>
                  <a:off x="3506" y="527"/>
                  <a:ext cx="13" cy="13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4" name="Oval 191"/>
                <p:cNvSpPr>
                  <a:spLocks noChangeArrowheads="1"/>
                </p:cNvSpPr>
                <p:nvPr/>
              </p:nvSpPr>
              <p:spPr bwMode="auto">
                <a:xfrm>
                  <a:off x="3506" y="527"/>
                  <a:ext cx="12" cy="12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5" name="Oval 192"/>
                <p:cNvSpPr>
                  <a:spLocks noChangeArrowheads="1"/>
                </p:cNvSpPr>
                <p:nvPr/>
              </p:nvSpPr>
              <p:spPr bwMode="auto">
                <a:xfrm>
                  <a:off x="3507" y="528"/>
                  <a:ext cx="11" cy="11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6" name="Oval 193"/>
                <p:cNvSpPr>
                  <a:spLocks noChangeArrowheads="1"/>
                </p:cNvSpPr>
                <p:nvPr/>
              </p:nvSpPr>
              <p:spPr bwMode="auto">
                <a:xfrm>
                  <a:off x="3508" y="529"/>
                  <a:ext cx="9" cy="9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7" name="Oval 194"/>
                <p:cNvSpPr>
                  <a:spLocks noChangeArrowheads="1"/>
                </p:cNvSpPr>
                <p:nvPr/>
              </p:nvSpPr>
              <p:spPr bwMode="auto">
                <a:xfrm>
                  <a:off x="3508" y="529"/>
                  <a:ext cx="8" cy="8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8" name="Oval 195"/>
                <p:cNvSpPr>
                  <a:spLocks noChangeArrowheads="1"/>
                </p:cNvSpPr>
                <p:nvPr/>
              </p:nvSpPr>
              <p:spPr bwMode="auto">
                <a:xfrm>
                  <a:off x="3509" y="530"/>
                  <a:ext cx="7" cy="7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19" name="Oval 196"/>
                <p:cNvSpPr>
                  <a:spLocks noChangeArrowheads="1"/>
                </p:cNvSpPr>
                <p:nvPr/>
              </p:nvSpPr>
              <p:spPr bwMode="auto">
                <a:xfrm>
                  <a:off x="3509" y="530"/>
                  <a:ext cx="6" cy="6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0" name="Oval 197"/>
                <p:cNvSpPr>
                  <a:spLocks noChangeArrowheads="1"/>
                </p:cNvSpPr>
                <p:nvPr/>
              </p:nvSpPr>
              <p:spPr bwMode="auto">
                <a:xfrm>
                  <a:off x="3510" y="531"/>
                  <a:ext cx="4" cy="4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1" name="Oval 198"/>
                <p:cNvSpPr>
                  <a:spLocks noChangeArrowheads="1"/>
                </p:cNvSpPr>
                <p:nvPr/>
              </p:nvSpPr>
              <p:spPr bwMode="auto">
                <a:xfrm>
                  <a:off x="3511" y="532"/>
                  <a:ext cx="3" cy="3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2" name="Oval 199"/>
                <p:cNvSpPr>
                  <a:spLocks noChangeArrowheads="1"/>
                </p:cNvSpPr>
                <p:nvPr/>
              </p:nvSpPr>
              <p:spPr bwMode="auto">
                <a:xfrm>
                  <a:off x="3511" y="532"/>
                  <a:ext cx="2" cy="2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423" name="Oval 200"/>
                <p:cNvSpPr>
                  <a:spLocks noChangeArrowheads="1"/>
                </p:cNvSpPr>
                <p:nvPr/>
              </p:nvSpPr>
              <p:spPr bwMode="auto">
                <a:xfrm>
                  <a:off x="3512" y="533"/>
                  <a:ext cx="1" cy="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3326" name="Oval 201"/>
              <p:cNvSpPr>
                <a:spLocks noChangeArrowheads="1"/>
              </p:cNvSpPr>
              <p:nvPr/>
            </p:nvSpPr>
            <p:spPr bwMode="auto">
              <a:xfrm>
                <a:off x="3453" y="473"/>
                <a:ext cx="120" cy="120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1" name="Group 202"/>
            <p:cNvGrpSpPr>
              <a:grpSpLocks/>
            </p:cNvGrpSpPr>
            <p:nvPr/>
          </p:nvGrpSpPr>
          <p:grpSpPr bwMode="auto">
            <a:xfrm>
              <a:off x="4233" y="473"/>
              <a:ext cx="120" cy="120"/>
              <a:chOff x="4233" y="473"/>
              <a:chExt cx="120" cy="120"/>
            </a:xfrm>
          </p:grpSpPr>
          <p:grpSp>
            <p:nvGrpSpPr>
              <p:cNvPr id="23226" name="Group 203"/>
              <p:cNvGrpSpPr>
                <a:grpSpLocks/>
              </p:cNvGrpSpPr>
              <p:nvPr/>
            </p:nvGrpSpPr>
            <p:grpSpPr bwMode="auto">
              <a:xfrm>
                <a:off x="4233" y="473"/>
                <a:ext cx="120" cy="120"/>
                <a:chOff x="4233" y="473"/>
                <a:chExt cx="120" cy="120"/>
              </a:xfrm>
            </p:grpSpPr>
            <p:sp>
              <p:nvSpPr>
                <p:cNvPr id="23228" name="Oval 204"/>
                <p:cNvSpPr>
                  <a:spLocks noChangeArrowheads="1"/>
                </p:cNvSpPr>
                <p:nvPr/>
              </p:nvSpPr>
              <p:spPr bwMode="auto">
                <a:xfrm>
                  <a:off x="4233" y="473"/>
                  <a:ext cx="120" cy="120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9" name="Oval 205"/>
                <p:cNvSpPr>
                  <a:spLocks noChangeArrowheads="1"/>
                </p:cNvSpPr>
                <p:nvPr/>
              </p:nvSpPr>
              <p:spPr bwMode="auto">
                <a:xfrm>
                  <a:off x="4233" y="473"/>
                  <a:ext cx="119" cy="119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0" name="Oval 206"/>
                <p:cNvSpPr>
                  <a:spLocks noChangeArrowheads="1"/>
                </p:cNvSpPr>
                <p:nvPr/>
              </p:nvSpPr>
              <p:spPr bwMode="auto">
                <a:xfrm>
                  <a:off x="4234" y="474"/>
                  <a:ext cx="118" cy="118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1" name="Oval 207"/>
                <p:cNvSpPr>
                  <a:spLocks noChangeArrowheads="1"/>
                </p:cNvSpPr>
                <p:nvPr/>
              </p:nvSpPr>
              <p:spPr bwMode="auto">
                <a:xfrm>
                  <a:off x="4234" y="474"/>
                  <a:ext cx="117" cy="117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2" name="Oval 208"/>
                <p:cNvSpPr>
                  <a:spLocks noChangeArrowheads="1"/>
                </p:cNvSpPr>
                <p:nvPr/>
              </p:nvSpPr>
              <p:spPr bwMode="auto">
                <a:xfrm>
                  <a:off x="4235" y="475"/>
                  <a:ext cx="115" cy="115"/>
                </a:xfrm>
                <a:prstGeom prst="ellipse">
                  <a:avLst/>
                </a:prstGeom>
                <a:solidFill>
                  <a:srgbClr val="78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3" name="Oval 209"/>
                <p:cNvSpPr>
                  <a:spLocks noChangeArrowheads="1"/>
                </p:cNvSpPr>
                <p:nvPr/>
              </p:nvSpPr>
              <p:spPr bwMode="auto">
                <a:xfrm>
                  <a:off x="4236" y="476"/>
                  <a:ext cx="114" cy="114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4" name="Oval 210"/>
                <p:cNvSpPr>
                  <a:spLocks noChangeArrowheads="1"/>
                </p:cNvSpPr>
                <p:nvPr/>
              </p:nvSpPr>
              <p:spPr bwMode="auto">
                <a:xfrm>
                  <a:off x="4236" y="476"/>
                  <a:ext cx="113" cy="113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5" name="Oval 211"/>
                <p:cNvSpPr>
                  <a:spLocks noChangeArrowheads="1"/>
                </p:cNvSpPr>
                <p:nvPr/>
              </p:nvSpPr>
              <p:spPr bwMode="auto">
                <a:xfrm>
                  <a:off x="4237" y="477"/>
                  <a:ext cx="112" cy="112"/>
                </a:xfrm>
                <a:prstGeom prst="ellipse">
                  <a:avLst/>
                </a:prstGeom>
                <a:solidFill>
                  <a:srgbClr val="7A7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6" name="Oval 212"/>
                <p:cNvSpPr>
                  <a:spLocks noChangeArrowheads="1"/>
                </p:cNvSpPr>
                <p:nvPr/>
              </p:nvSpPr>
              <p:spPr bwMode="auto">
                <a:xfrm>
                  <a:off x="4238" y="478"/>
                  <a:ext cx="110" cy="110"/>
                </a:xfrm>
                <a:prstGeom prst="ellipse">
                  <a:avLst/>
                </a:prstGeom>
                <a:solidFill>
                  <a:srgbClr val="7B7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7" name="Oval 213"/>
                <p:cNvSpPr>
                  <a:spLocks noChangeArrowheads="1"/>
                </p:cNvSpPr>
                <p:nvPr/>
              </p:nvSpPr>
              <p:spPr bwMode="auto">
                <a:xfrm>
                  <a:off x="4238" y="478"/>
                  <a:ext cx="109" cy="109"/>
                </a:xfrm>
                <a:prstGeom prst="ellipse">
                  <a:avLst/>
                </a:prstGeom>
                <a:solidFill>
                  <a:srgbClr val="7C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8" name="Oval 214"/>
                <p:cNvSpPr>
                  <a:spLocks noChangeArrowheads="1"/>
                </p:cNvSpPr>
                <p:nvPr/>
              </p:nvSpPr>
              <p:spPr bwMode="auto">
                <a:xfrm>
                  <a:off x="4239" y="479"/>
                  <a:ext cx="108" cy="108"/>
                </a:xfrm>
                <a:prstGeom prst="ellipse">
                  <a:avLst/>
                </a:prstGeom>
                <a:solidFill>
                  <a:srgbClr val="7D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39" name="Oval 215"/>
                <p:cNvSpPr>
                  <a:spLocks noChangeArrowheads="1"/>
                </p:cNvSpPr>
                <p:nvPr/>
              </p:nvSpPr>
              <p:spPr bwMode="auto">
                <a:xfrm>
                  <a:off x="4239" y="479"/>
                  <a:ext cx="107" cy="107"/>
                </a:xfrm>
                <a:prstGeom prst="ellipse">
                  <a:avLst/>
                </a:prstGeom>
                <a:solidFill>
                  <a:srgbClr val="7E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0" name="Oval 216"/>
                <p:cNvSpPr>
                  <a:spLocks noChangeArrowheads="1"/>
                </p:cNvSpPr>
                <p:nvPr/>
              </p:nvSpPr>
              <p:spPr bwMode="auto">
                <a:xfrm>
                  <a:off x="4240" y="480"/>
                  <a:ext cx="105" cy="105"/>
                </a:xfrm>
                <a:prstGeom prst="ellipse">
                  <a:avLst/>
                </a:prstGeom>
                <a:solidFill>
                  <a:srgbClr val="7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1" name="Oval 217"/>
                <p:cNvSpPr>
                  <a:spLocks noChangeArrowheads="1"/>
                </p:cNvSpPr>
                <p:nvPr/>
              </p:nvSpPr>
              <p:spPr bwMode="auto">
                <a:xfrm>
                  <a:off x="4241" y="481"/>
                  <a:ext cx="104" cy="10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2" name="Oval 218"/>
                <p:cNvSpPr>
                  <a:spLocks noChangeArrowheads="1"/>
                </p:cNvSpPr>
                <p:nvPr/>
              </p:nvSpPr>
              <p:spPr bwMode="auto">
                <a:xfrm>
                  <a:off x="4241" y="481"/>
                  <a:ext cx="103" cy="103"/>
                </a:xfrm>
                <a:prstGeom prst="ellipse">
                  <a:avLst/>
                </a:prstGeom>
                <a:solidFill>
                  <a:srgbClr val="818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3" name="Oval 219"/>
                <p:cNvSpPr>
                  <a:spLocks noChangeArrowheads="1"/>
                </p:cNvSpPr>
                <p:nvPr/>
              </p:nvSpPr>
              <p:spPr bwMode="auto">
                <a:xfrm>
                  <a:off x="4242" y="482"/>
                  <a:ext cx="102" cy="102"/>
                </a:xfrm>
                <a:prstGeom prst="ellipse">
                  <a:avLst/>
                </a:prstGeom>
                <a:solidFill>
                  <a:srgbClr val="8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4" name="Oval 220"/>
                <p:cNvSpPr>
                  <a:spLocks noChangeArrowheads="1"/>
                </p:cNvSpPr>
                <p:nvPr/>
              </p:nvSpPr>
              <p:spPr bwMode="auto">
                <a:xfrm>
                  <a:off x="4243" y="483"/>
                  <a:ext cx="100" cy="100"/>
                </a:xfrm>
                <a:prstGeom prst="ellipse">
                  <a:avLst/>
                </a:prstGeom>
                <a:solidFill>
                  <a:srgbClr val="84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5" name="Oval 221"/>
                <p:cNvSpPr>
                  <a:spLocks noChangeArrowheads="1"/>
                </p:cNvSpPr>
                <p:nvPr/>
              </p:nvSpPr>
              <p:spPr bwMode="auto">
                <a:xfrm>
                  <a:off x="4243" y="483"/>
                  <a:ext cx="99" cy="99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6" name="Oval 222"/>
                <p:cNvSpPr>
                  <a:spLocks noChangeArrowheads="1"/>
                </p:cNvSpPr>
                <p:nvPr/>
              </p:nvSpPr>
              <p:spPr bwMode="auto">
                <a:xfrm>
                  <a:off x="4244" y="484"/>
                  <a:ext cx="98" cy="98"/>
                </a:xfrm>
                <a:prstGeom prst="ellipse">
                  <a:avLst/>
                </a:prstGeom>
                <a:solidFill>
                  <a:srgbClr val="87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7" name="Oval 223"/>
                <p:cNvSpPr>
                  <a:spLocks noChangeArrowheads="1"/>
                </p:cNvSpPr>
                <p:nvPr/>
              </p:nvSpPr>
              <p:spPr bwMode="auto">
                <a:xfrm>
                  <a:off x="4244" y="484"/>
                  <a:ext cx="97" cy="97"/>
                </a:xfrm>
                <a:prstGeom prst="ellipse">
                  <a:avLst/>
                </a:prstGeom>
                <a:solidFill>
                  <a:srgbClr val="888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8" name="Oval 224"/>
                <p:cNvSpPr>
                  <a:spLocks noChangeArrowheads="1"/>
                </p:cNvSpPr>
                <p:nvPr/>
              </p:nvSpPr>
              <p:spPr bwMode="auto">
                <a:xfrm>
                  <a:off x="4245" y="485"/>
                  <a:ext cx="95" cy="95"/>
                </a:xfrm>
                <a:prstGeom prst="ellipse">
                  <a:avLst/>
                </a:prstGeom>
                <a:solidFill>
                  <a:srgbClr val="8A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49" name="Oval 225"/>
                <p:cNvSpPr>
                  <a:spLocks noChangeArrowheads="1"/>
                </p:cNvSpPr>
                <p:nvPr/>
              </p:nvSpPr>
              <p:spPr bwMode="auto">
                <a:xfrm>
                  <a:off x="4246" y="486"/>
                  <a:ext cx="94" cy="94"/>
                </a:xfrm>
                <a:prstGeom prst="ellipse">
                  <a:avLst/>
                </a:prstGeom>
                <a:solidFill>
                  <a:srgbClr val="8B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0" name="Oval 226"/>
                <p:cNvSpPr>
                  <a:spLocks noChangeArrowheads="1"/>
                </p:cNvSpPr>
                <p:nvPr/>
              </p:nvSpPr>
              <p:spPr bwMode="auto">
                <a:xfrm>
                  <a:off x="4246" y="486"/>
                  <a:ext cx="93" cy="93"/>
                </a:xfrm>
                <a:prstGeom prst="ellipse">
                  <a:avLst/>
                </a:prstGeom>
                <a:solidFill>
                  <a:srgbClr val="8D8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1" name="Oval 227"/>
                <p:cNvSpPr>
                  <a:spLocks noChangeArrowheads="1"/>
                </p:cNvSpPr>
                <p:nvPr/>
              </p:nvSpPr>
              <p:spPr bwMode="auto">
                <a:xfrm>
                  <a:off x="4247" y="487"/>
                  <a:ext cx="92" cy="92"/>
                </a:xfrm>
                <a:prstGeom prst="ellipse">
                  <a:avLst/>
                </a:prstGeom>
                <a:solidFill>
                  <a:srgbClr val="8F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2" name="Oval 228"/>
                <p:cNvSpPr>
                  <a:spLocks noChangeArrowheads="1"/>
                </p:cNvSpPr>
                <p:nvPr/>
              </p:nvSpPr>
              <p:spPr bwMode="auto">
                <a:xfrm>
                  <a:off x="4248" y="488"/>
                  <a:ext cx="90" cy="90"/>
                </a:xfrm>
                <a:prstGeom prst="ellipse">
                  <a:avLst/>
                </a:prstGeom>
                <a:solidFill>
                  <a:srgbClr val="91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3" name="Oval 229"/>
                <p:cNvSpPr>
                  <a:spLocks noChangeArrowheads="1"/>
                </p:cNvSpPr>
                <p:nvPr/>
              </p:nvSpPr>
              <p:spPr bwMode="auto">
                <a:xfrm>
                  <a:off x="4248" y="488"/>
                  <a:ext cx="89" cy="89"/>
                </a:xfrm>
                <a:prstGeom prst="ellipse">
                  <a:avLst/>
                </a:prstGeom>
                <a:solidFill>
                  <a:srgbClr val="9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4" name="Oval 230"/>
                <p:cNvSpPr>
                  <a:spLocks noChangeArrowheads="1"/>
                </p:cNvSpPr>
                <p:nvPr/>
              </p:nvSpPr>
              <p:spPr bwMode="auto">
                <a:xfrm>
                  <a:off x="4249" y="489"/>
                  <a:ext cx="88" cy="88"/>
                </a:xfrm>
                <a:prstGeom prst="ellipse">
                  <a:avLst/>
                </a:prstGeom>
                <a:solidFill>
                  <a:srgbClr val="95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5" name="Oval 231"/>
                <p:cNvSpPr>
                  <a:spLocks noChangeArrowheads="1"/>
                </p:cNvSpPr>
                <p:nvPr/>
              </p:nvSpPr>
              <p:spPr bwMode="auto">
                <a:xfrm>
                  <a:off x="4250" y="490"/>
                  <a:ext cx="86" cy="86"/>
                </a:xfrm>
                <a:prstGeom prst="ellipse">
                  <a:avLst/>
                </a:prstGeom>
                <a:solidFill>
                  <a:srgbClr val="96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6" name="Oval 232"/>
                <p:cNvSpPr>
                  <a:spLocks noChangeArrowheads="1"/>
                </p:cNvSpPr>
                <p:nvPr/>
              </p:nvSpPr>
              <p:spPr bwMode="auto">
                <a:xfrm>
                  <a:off x="4250" y="490"/>
                  <a:ext cx="85" cy="85"/>
                </a:xfrm>
                <a:prstGeom prst="ellipse">
                  <a:avLst/>
                </a:prstGeom>
                <a:solidFill>
                  <a:srgbClr val="99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7" name="Oval 233"/>
                <p:cNvSpPr>
                  <a:spLocks noChangeArrowheads="1"/>
                </p:cNvSpPr>
                <p:nvPr/>
              </p:nvSpPr>
              <p:spPr bwMode="auto">
                <a:xfrm>
                  <a:off x="4251" y="491"/>
                  <a:ext cx="84" cy="84"/>
                </a:xfrm>
                <a:prstGeom prst="ellipse">
                  <a:avLst/>
                </a:prstGeom>
                <a:solidFill>
                  <a:srgbClr val="9B9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8" name="Oval 234"/>
                <p:cNvSpPr>
                  <a:spLocks noChangeArrowheads="1"/>
                </p:cNvSpPr>
                <p:nvPr/>
              </p:nvSpPr>
              <p:spPr bwMode="auto">
                <a:xfrm>
                  <a:off x="4251" y="491"/>
                  <a:ext cx="83" cy="83"/>
                </a:xfrm>
                <a:prstGeom prst="ellipse">
                  <a:avLst/>
                </a:prstGeom>
                <a:solidFill>
                  <a:srgbClr val="9D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59" name="Oval 235"/>
                <p:cNvSpPr>
                  <a:spLocks noChangeArrowheads="1"/>
                </p:cNvSpPr>
                <p:nvPr/>
              </p:nvSpPr>
              <p:spPr bwMode="auto">
                <a:xfrm>
                  <a:off x="4252" y="492"/>
                  <a:ext cx="81" cy="81"/>
                </a:xfrm>
                <a:prstGeom prst="ellipse">
                  <a:avLst/>
                </a:prstGeom>
                <a:solidFill>
                  <a:srgbClr val="9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0" name="Oval 236"/>
                <p:cNvSpPr>
                  <a:spLocks noChangeArrowheads="1"/>
                </p:cNvSpPr>
                <p:nvPr/>
              </p:nvSpPr>
              <p:spPr bwMode="auto">
                <a:xfrm>
                  <a:off x="4253" y="493"/>
                  <a:ext cx="80" cy="80"/>
                </a:xfrm>
                <a:prstGeom prst="ellipse">
                  <a:avLst/>
                </a:prstGeom>
                <a:solidFill>
                  <a:srgbClr val="A1A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1" name="Oval 237"/>
                <p:cNvSpPr>
                  <a:spLocks noChangeArrowheads="1"/>
                </p:cNvSpPr>
                <p:nvPr/>
              </p:nvSpPr>
              <p:spPr bwMode="auto">
                <a:xfrm>
                  <a:off x="4253" y="493"/>
                  <a:ext cx="79" cy="79"/>
                </a:xfrm>
                <a:prstGeom prst="ellipse">
                  <a:avLst/>
                </a:prstGeom>
                <a:solidFill>
                  <a:srgbClr val="A3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2" name="Oval 238"/>
                <p:cNvSpPr>
                  <a:spLocks noChangeArrowheads="1"/>
                </p:cNvSpPr>
                <p:nvPr/>
              </p:nvSpPr>
              <p:spPr bwMode="auto">
                <a:xfrm>
                  <a:off x="4254" y="494"/>
                  <a:ext cx="78" cy="78"/>
                </a:xfrm>
                <a:prstGeom prst="ellipse">
                  <a:avLst/>
                </a:prstGeom>
                <a:solidFill>
                  <a:srgbClr val="A6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3" name="Oval 239"/>
                <p:cNvSpPr>
                  <a:spLocks noChangeArrowheads="1"/>
                </p:cNvSpPr>
                <p:nvPr/>
              </p:nvSpPr>
              <p:spPr bwMode="auto">
                <a:xfrm>
                  <a:off x="4255" y="495"/>
                  <a:ext cx="76" cy="76"/>
                </a:xfrm>
                <a:prstGeom prst="ellipse">
                  <a:avLst/>
                </a:prstGeom>
                <a:solidFill>
                  <a:srgbClr val="A8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4" name="Oval 240"/>
                <p:cNvSpPr>
                  <a:spLocks noChangeArrowheads="1"/>
                </p:cNvSpPr>
                <p:nvPr/>
              </p:nvSpPr>
              <p:spPr bwMode="auto">
                <a:xfrm>
                  <a:off x="4255" y="495"/>
                  <a:ext cx="75" cy="75"/>
                </a:xfrm>
                <a:prstGeom prst="ellipse">
                  <a:avLst/>
                </a:prstGeom>
                <a:solidFill>
                  <a:srgbClr val="AA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5" name="Oval 241"/>
                <p:cNvSpPr>
                  <a:spLocks noChangeArrowheads="1"/>
                </p:cNvSpPr>
                <p:nvPr/>
              </p:nvSpPr>
              <p:spPr bwMode="auto">
                <a:xfrm>
                  <a:off x="4256" y="496"/>
                  <a:ext cx="74" cy="74"/>
                </a:xfrm>
                <a:prstGeom prst="ellipse">
                  <a:avLst/>
                </a:prstGeom>
                <a:solidFill>
                  <a:srgbClr val="ADA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6" name="Oval 242"/>
                <p:cNvSpPr>
                  <a:spLocks noChangeArrowheads="1"/>
                </p:cNvSpPr>
                <p:nvPr/>
              </p:nvSpPr>
              <p:spPr bwMode="auto">
                <a:xfrm>
                  <a:off x="4256" y="496"/>
                  <a:ext cx="73" cy="73"/>
                </a:xfrm>
                <a:prstGeom prst="ellipse">
                  <a:avLst/>
                </a:prstGeom>
                <a:solidFill>
                  <a:srgbClr val="AF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7" name="Oval 243"/>
                <p:cNvSpPr>
                  <a:spLocks noChangeArrowheads="1"/>
                </p:cNvSpPr>
                <p:nvPr/>
              </p:nvSpPr>
              <p:spPr bwMode="auto">
                <a:xfrm>
                  <a:off x="4257" y="497"/>
                  <a:ext cx="71" cy="71"/>
                </a:xfrm>
                <a:prstGeom prst="ellipse">
                  <a:avLst/>
                </a:prstGeom>
                <a:solidFill>
                  <a:srgbClr val="B1B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8" name="Oval 244"/>
                <p:cNvSpPr>
                  <a:spLocks noChangeArrowheads="1"/>
                </p:cNvSpPr>
                <p:nvPr/>
              </p:nvSpPr>
              <p:spPr bwMode="auto">
                <a:xfrm>
                  <a:off x="4258" y="498"/>
                  <a:ext cx="70" cy="70"/>
                </a:xfrm>
                <a:prstGeom prst="ellipse">
                  <a:avLst/>
                </a:prstGeom>
                <a:solidFill>
                  <a:srgbClr val="B4B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69" name="Oval 245"/>
                <p:cNvSpPr>
                  <a:spLocks noChangeArrowheads="1"/>
                </p:cNvSpPr>
                <p:nvPr/>
              </p:nvSpPr>
              <p:spPr bwMode="auto">
                <a:xfrm>
                  <a:off x="4258" y="498"/>
                  <a:ext cx="69" cy="69"/>
                </a:xfrm>
                <a:prstGeom prst="ellipse">
                  <a:avLst/>
                </a:prstGeom>
                <a:solidFill>
                  <a:srgbClr val="B6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0" name="Oval 246"/>
                <p:cNvSpPr>
                  <a:spLocks noChangeArrowheads="1"/>
                </p:cNvSpPr>
                <p:nvPr/>
              </p:nvSpPr>
              <p:spPr bwMode="auto">
                <a:xfrm>
                  <a:off x="4259" y="499"/>
                  <a:ext cx="68" cy="68"/>
                </a:xfrm>
                <a:prstGeom prst="ellipse">
                  <a:avLst/>
                </a:prstGeom>
                <a:solidFill>
                  <a:srgbClr val="B8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1" name="Oval 247"/>
                <p:cNvSpPr>
                  <a:spLocks noChangeArrowheads="1"/>
                </p:cNvSpPr>
                <p:nvPr/>
              </p:nvSpPr>
              <p:spPr bwMode="auto">
                <a:xfrm>
                  <a:off x="4260" y="500"/>
                  <a:ext cx="66" cy="66"/>
                </a:xfrm>
                <a:prstGeom prst="ellipse">
                  <a:avLst/>
                </a:prstGeom>
                <a:solidFill>
                  <a:srgbClr val="BBB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2" name="Oval 248"/>
                <p:cNvSpPr>
                  <a:spLocks noChangeArrowheads="1"/>
                </p:cNvSpPr>
                <p:nvPr/>
              </p:nvSpPr>
              <p:spPr bwMode="auto">
                <a:xfrm>
                  <a:off x="4260" y="500"/>
                  <a:ext cx="65" cy="65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3" name="Oval 249"/>
                <p:cNvSpPr>
                  <a:spLocks noChangeArrowheads="1"/>
                </p:cNvSpPr>
                <p:nvPr/>
              </p:nvSpPr>
              <p:spPr bwMode="auto">
                <a:xfrm>
                  <a:off x="4261" y="501"/>
                  <a:ext cx="64" cy="64"/>
                </a:xfrm>
                <a:prstGeom prst="ellipse">
                  <a:avLst/>
                </a:pr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4" name="Oval 250"/>
                <p:cNvSpPr>
                  <a:spLocks noChangeArrowheads="1"/>
                </p:cNvSpPr>
                <p:nvPr/>
              </p:nvSpPr>
              <p:spPr bwMode="auto">
                <a:xfrm>
                  <a:off x="4261" y="501"/>
                  <a:ext cx="63" cy="63"/>
                </a:xfrm>
                <a:prstGeom prst="ellipse">
                  <a:avLst/>
                </a:prstGeom>
                <a:solidFill>
                  <a:srgbClr val="C1C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5" name="Oval 251"/>
                <p:cNvSpPr>
                  <a:spLocks noChangeArrowheads="1"/>
                </p:cNvSpPr>
                <p:nvPr/>
              </p:nvSpPr>
              <p:spPr bwMode="auto">
                <a:xfrm>
                  <a:off x="4262" y="502"/>
                  <a:ext cx="61" cy="61"/>
                </a:xfrm>
                <a:prstGeom prst="ellipse">
                  <a:avLst/>
                </a:prstGeom>
                <a:solidFill>
                  <a:srgbClr val="C4C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6" name="Oval 252"/>
                <p:cNvSpPr>
                  <a:spLocks noChangeArrowheads="1"/>
                </p:cNvSpPr>
                <p:nvPr/>
              </p:nvSpPr>
              <p:spPr bwMode="auto">
                <a:xfrm>
                  <a:off x="4263" y="503"/>
                  <a:ext cx="60" cy="60"/>
                </a:xfrm>
                <a:prstGeom prst="ellipse">
                  <a:avLst/>
                </a:prstGeom>
                <a:solidFill>
                  <a:srgbClr val="C6C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7" name="Oval 253"/>
                <p:cNvSpPr>
                  <a:spLocks noChangeArrowheads="1"/>
                </p:cNvSpPr>
                <p:nvPr/>
              </p:nvSpPr>
              <p:spPr bwMode="auto">
                <a:xfrm>
                  <a:off x="4263" y="503"/>
                  <a:ext cx="60" cy="60"/>
                </a:xfrm>
                <a:prstGeom prst="ellipse">
                  <a:avLst/>
                </a:prstGeom>
                <a:solidFill>
                  <a:srgbClr val="C8C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8" name="Oval 254"/>
                <p:cNvSpPr>
                  <a:spLocks noChangeArrowheads="1"/>
                </p:cNvSpPr>
                <p:nvPr/>
              </p:nvSpPr>
              <p:spPr bwMode="auto">
                <a:xfrm>
                  <a:off x="4264" y="504"/>
                  <a:ext cx="58" cy="58"/>
                </a:xfrm>
                <a:prstGeom prst="ellipse">
                  <a:avLst/>
                </a:prstGeom>
                <a:solidFill>
                  <a:srgbClr val="CBC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79" name="Oval 255"/>
                <p:cNvSpPr>
                  <a:spLocks noChangeArrowheads="1"/>
                </p:cNvSpPr>
                <p:nvPr/>
              </p:nvSpPr>
              <p:spPr bwMode="auto">
                <a:xfrm>
                  <a:off x="4265" y="505"/>
                  <a:ext cx="56" cy="56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0" name="Oval 256"/>
                <p:cNvSpPr>
                  <a:spLocks noChangeArrowheads="1"/>
                </p:cNvSpPr>
                <p:nvPr/>
              </p:nvSpPr>
              <p:spPr bwMode="auto">
                <a:xfrm>
                  <a:off x="4265" y="505"/>
                  <a:ext cx="56" cy="56"/>
                </a:xfrm>
                <a:prstGeom prst="ellipse">
                  <a:avLst/>
                </a:prstGeom>
                <a:solidFill>
                  <a:srgbClr val="CFC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1" name="Oval 257"/>
                <p:cNvSpPr>
                  <a:spLocks noChangeArrowheads="1"/>
                </p:cNvSpPr>
                <p:nvPr/>
              </p:nvSpPr>
              <p:spPr bwMode="auto">
                <a:xfrm>
                  <a:off x="4266" y="506"/>
                  <a:ext cx="54" cy="54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2" name="Oval 258"/>
                <p:cNvSpPr>
                  <a:spLocks noChangeArrowheads="1"/>
                </p:cNvSpPr>
                <p:nvPr/>
              </p:nvSpPr>
              <p:spPr bwMode="auto">
                <a:xfrm>
                  <a:off x="4267" y="507"/>
                  <a:ext cx="52" cy="52"/>
                </a:xfrm>
                <a:prstGeom prst="ellipse">
                  <a:avLst/>
                </a:prstGeom>
                <a:solidFill>
                  <a:srgbClr val="D3D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3" name="Oval 259"/>
                <p:cNvSpPr>
                  <a:spLocks noChangeArrowheads="1"/>
                </p:cNvSpPr>
                <p:nvPr/>
              </p:nvSpPr>
              <p:spPr bwMode="auto">
                <a:xfrm>
                  <a:off x="4267" y="507"/>
                  <a:ext cx="52" cy="52"/>
                </a:xfrm>
                <a:prstGeom prst="ellipse">
                  <a:avLst/>
                </a:prstGeom>
                <a:solidFill>
                  <a:srgbClr val="D5D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4" name="Oval 260"/>
                <p:cNvSpPr>
                  <a:spLocks noChangeArrowheads="1"/>
                </p:cNvSpPr>
                <p:nvPr/>
              </p:nvSpPr>
              <p:spPr bwMode="auto">
                <a:xfrm>
                  <a:off x="4268" y="508"/>
                  <a:ext cx="50" cy="50"/>
                </a:xfrm>
                <a:prstGeom prst="ellipse">
                  <a:avLst/>
                </a:prstGeom>
                <a:solidFill>
                  <a:srgbClr val="D7D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5" name="Oval 261"/>
                <p:cNvSpPr>
                  <a:spLocks noChangeArrowheads="1"/>
                </p:cNvSpPr>
                <p:nvPr/>
              </p:nvSpPr>
              <p:spPr bwMode="auto">
                <a:xfrm>
                  <a:off x="4268" y="508"/>
                  <a:ext cx="50" cy="50"/>
                </a:xfrm>
                <a:prstGeom prst="ellipse">
                  <a:avLst/>
                </a:prstGeom>
                <a:solidFill>
                  <a:srgbClr val="D9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6" name="Oval 262"/>
                <p:cNvSpPr>
                  <a:spLocks noChangeArrowheads="1"/>
                </p:cNvSpPr>
                <p:nvPr/>
              </p:nvSpPr>
              <p:spPr bwMode="auto">
                <a:xfrm>
                  <a:off x="4269" y="509"/>
                  <a:ext cx="48" cy="48"/>
                </a:xfrm>
                <a:prstGeom prst="ellipse">
                  <a:avLst/>
                </a:prstGeom>
                <a:solidFill>
                  <a:srgbClr val="DB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7" name="Oval 263"/>
                <p:cNvSpPr>
                  <a:spLocks noChangeArrowheads="1"/>
                </p:cNvSpPr>
                <p:nvPr/>
              </p:nvSpPr>
              <p:spPr bwMode="auto">
                <a:xfrm>
                  <a:off x="4270" y="510"/>
                  <a:ext cx="46" cy="46"/>
                </a:xfrm>
                <a:prstGeom prst="ellipse">
                  <a:avLst/>
                </a:pr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8" name="Oval 264"/>
                <p:cNvSpPr>
                  <a:spLocks noChangeArrowheads="1"/>
                </p:cNvSpPr>
                <p:nvPr/>
              </p:nvSpPr>
              <p:spPr bwMode="auto">
                <a:xfrm>
                  <a:off x="4270" y="510"/>
                  <a:ext cx="46" cy="46"/>
                </a:xfrm>
                <a:prstGeom prst="ellipse">
                  <a:avLst/>
                </a:prstGeom>
                <a:solidFill>
                  <a:srgbClr val="DE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89" name="Oval 265"/>
                <p:cNvSpPr>
                  <a:spLocks noChangeArrowheads="1"/>
                </p:cNvSpPr>
                <p:nvPr/>
              </p:nvSpPr>
              <p:spPr bwMode="auto">
                <a:xfrm>
                  <a:off x="4271" y="511"/>
                  <a:ext cx="44" cy="44"/>
                </a:xfrm>
                <a:prstGeom prst="ellipse">
                  <a:avLst/>
                </a:prstGeom>
                <a:solidFill>
                  <a:srgbClr val="E0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0" name="Oval 266"/>
                <p:cNvSpPr>
                  <a:spLocks noChangeArrowheads="1"/>
                </p:cNvSpPr>
                <p:nvPr/>
              </p:nvSpPr>
              <p:spPr bwMode="auto">
                <a:xfrm>
                  <a:off x="4272" y="512"/>
                  <a:ext cx="42" cy="42"/>
                </a:xfrm>
                <a:prstGeom prst="ellipse">
                  <a:avLst/>
                </a:prstGeom>
                <a:solidFill>
                  <a:srgbClr val="E2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1" name="Oval 267"/>
                <p:cNvSpPr>
                  <a:spLocks noChangeArrowheads="1"/>
                </p:cNvSpPr>
                <p:nvPr/>
              </p:nvSpPr>
              <p:spPr bwMode="auto">
                <a:xfrm>
                  <a:off x="4272" y="512"/>
                  <a:ext cx="42" cy="42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2" name="Oval 268"/>
                <p:cNvSpPr>
                  <a:spLocks noChangeArrowheads="1"/>
                </p:cNvSpPr>
                <p:nvPr/>
              </p:nvSpPr>
              <p:spPr bwMode="auto">
                <a:xfrm>
                  <a:off x="4273" y="513"/>
                  <a:ext cx="40" cy="40"/>
                </a:xfrm>
                <a:prstGeom prst="ellipse">
                  <a:avLst/>
                </a:prstGeom>
                <a:solidFill>
                  <a:srgbClr val="E5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3" name="Oval 269"/>
                <p:cNvSpPr>
                  <a:spLocks noChangeArrowheads="1"/>
                </p:cNvSpPr>
                <p:nvPr/>
              </p:nvSpPr>
              <p:spPr bwMode="auto">
                <a:xfrm>
                  <a:off x="4273" y="513"/>
                  <a:ext cx="40" cy="40"/>
                </a:xfrm>
                <a:prstGeom prst="ellipse">
                  <a:avLst/>
                </a:prstGeom>
                <a:solidFill>
                  <a:srgbClr val="E7E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4" name="Oval 270"/>
                <p:cNvSpPr>
                  <a:spLocks noChangeArrowheads="1"/>
                </p:cNvSpPr>
                <p:nvPr/>
              </p:nvSpPr>
              <p:spPr bwMode="auto">
                <a:xfrm>
                  <a:off x="4274" y="514"/>
                  <a:ext cx="38" cy="38"/>
                </a:xfrm>
                <a:prstGeom prst="ellipse">
                  <a:avLst/>
                </a:prstGeom>
                <a:solidFill>
                  <a:srgbClr val="E8E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5" name="Oval 271"/>
                <p:cNvSpPr>
                  <a:spLocks noChangeArrowheads="1"/>
                </p:cNvSpPr>
                <p:nvPr/>
              </p:nvSpPr>
              <p:spPr bwMode="auto">
                <a:xfrm>
                  <a:off x="4275" y="515"/>
                  <a:ext cx="36" cy="36"/>
                </a:xfrm>
                <a:prstGeom prst="ellipse">
                  <a:avLst/>
                </a:prstGeom>
                <a:solidFill>
                  <a:srgbClr val="EAE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6" name="Oval 272"/>
                <p:cNvSpPr>
                  <a:spLocks noChangeArrowheads="1"/>
                </p:cNvSpPr>
                <p:nvPr/>
              </p:nvSpPr>
              <p:spPr bwMode="auto">
                <a:xfrm>
                  <a:off x="4275" y="515"/>
                  <a:ext cx="36" cy="36"/>
                </a:xfrm>
                <a:prstGeom prst="ellipse">
                  <a:avLst/>
                </a:prstGeom>
                <a:solidFill>
                  <a:srgbClr val="EBE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7" name="Oval 273"/>
                <p:cNvSpPr>
                  <a:spLocks noChangeArrowheads="1"/>
                </p:cNvSpPr>
                <p:nvPr/>
              </p:nvSpPr>
              <p:spPr bwMode="auto">
                <a:xfrm>
                  <a:off x="4276" y="516"/>
                  <a:ext cx="34" cy="34"/>
                </a:xfrm>
                <a:prstGeom prst="ellipse">
                  <a:avLst/>
                </a:prstGeom>
                <a:solidFill>
                  <a:srgbClr val="ECE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8" name="Oval 274"/>
                <p:cNvSpPr>
                  <a:spLocks noChangeArrowheads="1"/>
                </p:cNvSpPr>
                <p:nvPr/>
              </p:nvSpPr>
              <p:spPr bwMode="auto">
                <a:xfrm>
                  <a:off x="4277" y="517"/>
                  <a:ext cx="32" cy="32"/>
                </a:xfrm>
                <a:prstGeom prst="ellipse">
                  <a:avLst/>
                </a:prstGeom>
                <a:solidFill>
                  <a:srgbClr val="EDE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99" name="Oval 275"/>
                <p:cNvSpPr>
                  <a:spLocks noChangeArrowheads="1"/>
                </p:cNvSpPr>
                <p:nvPr/>
              </p:nvSpPr>
              <p:spPr bwMode="auto">
                <a:xfrm>
                  <a:off x="4277" y="517"/>
                  <a:ext cx="32" cy="32"/>
                </a:xfrm>
                <a:prstGeom prst="ellipse">
                  <a:avLst/>
                </a:prstGeom>
                <a:solidFill>
                  <a:srgbClr val="EFE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0" name="Oval 276"/>
                <p:cNvSpPr>
                  <a:spLocks noChangeArrowheads="1"/>
                </p:cNvSpPr>
                <p:nvPr/>
              </p:nvSpPr>
              <p:spPr bwMode="auto">
                <a:xfrm>
                  <a:off x="4278" y="518"/>
                  <a:ext cx="30" cy="30"/>
                </a:xfrm>
                <a:prstGeom prst="ellipse">
                  <a:avLst/>
                </a:prstGeom>
                <a:solidFill>
                  <a:srgbClr val="F0F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1" name="Oval 277"/>
                <p:cNvSpPr>
                  <a:spLocks noChangeArrowheads="1"/>
                </p:cNvSpPr>
                <p:nvPr/>
              </p:nvSpPr>
              <p:spPr bwMode="auto">
                <a:xfrm>
                  <a:off x="4279" y="519"/>
                  <a:ext cx="28" cy="28"/>
                </a:xfrm>
                <a:prstGeom prst="ellipse">
                  <a:avLst/>
                </a:prstGeom>
                <a:solidFill>
                  <a:srgbClr val="F1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2" name="Oval 278"/>
                <p:cNvSpPr>
                  <a:spLocks noChangeArrowheads="1"/>
                </p:cNvSpPr>
                <p:nvPr/>
              </p:nvSpPr>
              <p:spPr bwMode="auto">
                <a:xfrm>
                  <a:off x="4279" y="519"/>
                  <a:ext cx="28" cy="28"/>
                </a:xfrm>
                <a:prstGeom prst="ellipse">
                  <a:avLst/>
                </a:prstGeom>
                <a:solidFill>
                  <a:srgbClr val="F2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3" name="Oval 279"/>
                <p:cNvSpPr>
                  <a:spLocks noChangeArrowheads="1"/>
                </p:cNvSpPr>
                <p:nvPr/>
              </p:nvSpPr>
              <p:spPr bwMode="auto">
                <a:xfrm>
                  <a:off x="4280" y="520"/>
                  <a:ext cx="26" cy="27"/>
                </a:xfrm>
                <a:prstGeom prst="ellipse">
                  <a:avLst/>
                </a:prstGeom>
                <a:solidFill>
                  <a:srgbClr val="F3F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4" name="Oval 280"/>
                <p:cNvSpPr>
                  <a:spLocks noChangeArrowheads="1"/>
                </p:cNvSpPr>
                <p:nvPr/>
              </p:nvSpPr>
              <p:spPr bwMode="auto">
                <a:xfrm>
                  <a:off x="4280" y="520"/>
                  <a:ext cx="26" cy="26"/>
                </a:xfrm>
                <a:prstGeom prst="ellipse">
                  <a:avLst/>
                </a:prstGeom>
                <a:solidFill>
                  <a:srgbClr val="F4F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5" name="Oval 281"/>
                <p:cNvSpPr>
                  <a:spLocks noChangeArrowheads="1"/>
                </p:cNvSpPr>
                <p:nvPr/>
              </p:nvSpPr>
              <p:spPr bwMode="auto">
                <a:xfrm>
                  <a:off x="4281" y="521"/>
                  <a:ext cx="24" cy="24"/>
                </a:xfrm>
                <a:prstGeom prst="ellipse">
                  <a:avLst/>
                </a:prstGeom>
                <a:solidFill>
                  <a:srgbClr val="F5F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6" name="Oval 282"/>
                <p:cNvSpPr>
                  <a:spLocks noChangeArrowheads="1"/>
                </p:cNvSpPr>
                <p:nvPr/>
              </p:nvSpPr>
              <p:spPr bwMode="auto">
                <a:xfrm>
                  <a:off x="4282" y="522"/>
                  <a:ext cx="22" cy="23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7" name="Oval 283"/>
                <p:cNvSpPr>
                  <a:spLocks noChangeArrowheads="1"/>
                </p:cNvSpPr>
                <p:nvPr/>
              </p:nvSpPr>
              <p:spPr bwMode="auto">
                <a:xfrm>
                  <a:off x="4282" y="522"/>
                  <a:ext cx="22" cy="22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8" name="Oval 284"/>
                <p:cNvSpPr>
                  <a:spLocks noChangeArrowheads="1"/>
                </p:cNvSpPr>
                <p:nvPr/>
              </p:nvSpPr>
              <p:spPr bwMode="auto">
                <a:xfrm>
                  <a:off x="4283" y="523"/>
                  <a:ext cx="20" cy="21"/>
                </a:xfrm>
                <a:prstGeom prst="ellipse">
                  <a:avLst/>
                </a:prstGeom>
                <a:solidFill>
                  <a:srgbClr val="F7F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09" name="Oval 285"/>
                <p:cNvSpPr>
                  <a:spLocks noChangeArrowheads="1"/>
                </p:cNvSpPr>
                <p:nvPr/>
              </p:nvSpPr>
              <p:spPr bwMode="auto">
                <a:xfrm>
                  <a:off x="4284" y="524"/>
                  <a:ext cx="18" cy="19"/>
                </a:xfrm>
                <a:prstGeom prst="ellipse">
                  <a:avLst/>
                </a:prstGeom>
                <a:solidFill>
                  <a:srgbClr val="F8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0" name="Oval 286"/>
                <p:cNvSpPr>
                  <a:spLocks noChangeArrowheads="1"/>
                </p:cNvSpPr>
                <p:nvPr/>
              </p:nvSpPr>
              <p:spPr bwMode="auto">
                <a:xfrm>
                  <a:off x="4284" y="524"/>
                  <a:ext cx="18" cy="18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1" name="Oval 287"/>
                <p:cNvSpPr>
                  <a:spLocks noChangeArrowheads="1"/>
                </p:cNvSpPr>
                <p:nvPr/>
              </p:nvSpPr>
              <p:spPr bwMode="auto">
                <a:xfrm>
                  <a:off x="4285" y="525"/>
                  <a:ext cx="16" cy="17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2" name="Oval 288"/>
                <p:cNvSpPr>
                  <a:spLocks noChangeArrowheads="1"/>
                </p:cNvSpPr>
                <p:nvPr/>
              </p:nvSpPr>
              <p:spPr bwMode="auto">
                <a:xfrm>
                  <a:off x="4285" y="525"/>
                  <a:ext cx="16" cy="16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3" name="Oval 289"/>
                <p:cNvSpPr>
                  <a:spLocks noChangeArrowheads="1"/>
                </p:cNvSpPr>
                <p:nvPr/>
              </p:nvSpPr>
              <p:spPr bwMode="auto">
                <a:xfrm>
                  <a:off x="4286" y="526"/>
                  <a:ext cx="14" cy="14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4" name="Oval 290"/>
                <p:cNvSpPr>
                  <a:spLocks noChangeArrowheads="1"/>
                </p:cNvSpPr>
                <p:nvPr/>
              </p:nvSpPr>
              <p:spPr bwMode="auto">
                <a:xfrm>
                  <a:off x="4287" y="527"/>
                  <a:ext cx="13" cy="13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5" name="Oval 291"/>
                <p:cNvSpPr>
                  <a:spLocks noChangeArrowheads="1"/>
                </p:cNvSpPr>
                <p:nvPr/>
              </p:nvSpPr>
              <p:spPr bwMode="auto">
                <a:xfrm>
                  <a:off x="4287" y="527"/>
                  <a:ext cx="12" cy="12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6" name="Oval 292"/>
                <p:cNvSpPr>
                  <a:spLocks noChangeArrowheads="1"/>
                </p:cNvSpPr>
                <p:nvPr/>
              </p:nvSpPr>
              <p:spPr bwMode="auto">
                <a:xfrm>
                  <a:off x="4288" y="528"/>
                  <a:ext cx="11" cy="11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7" name="Oval 293"/>
                <p:cNvSpPr>
                  <a:spLocks noChangeArrowheads="1"/>
                </p:cNvSpPr>
                <p:nvPr/>
              </p:nvSpPr>
              <p:spPr bwMode="auto">
                <a:xfrm>
                  <a:off x="4289" y="529"/>
                  <a:ext cx="9" cy="9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8" name="Oval 294"/>
                <p:cNvSpPr>
                  <a:spLocks noChangeArrowheads="1"/>
                </p:cNvSpPr>
                <p:nvPr/>
              </p:nvSpPr>
              <p:spPr bwMode="auto">
                <a:xfrm>
                  <a:off x="4289" y="529"/>
                  <a:ext cx="8" cy="8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19" name="Oval 295"/>
                <p:cNvSpPr>
                  <a:spLocks noChangeArrowheads="1"/>
                </p:cNvSpPr>
                <p:nvPr/>
              </p:nvSpPr>
              <p:spPr bwMode="auto">
                <a:xfrm>
                  <a:off x="4290" y="530"/>
                  <a:ext cx="7" cy="7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0" name="Oval 296"/>
                <p:cNvSpPr>
                  <a:spLocks noChangeArrowheads="1"/>
                </p:cNvSpPr>
                <p:nvPr/>
              </p:nvSpPr>
              <p:spPr bwMode="auto">
                <a:xfrm>
                  <a:off x="4290" y="530"/>
                  <a:ext cx="6" cy="6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1" name="Oval 297"/>
                <p:cNvSpPr>
                  <a:spLocks noChangeArrowheads="1"/>
                </p:cNvSpPr>
                <p:nvPr/>
              </p:nvSpPr>
              <p:spPr bwMode="auto">
                <a:xfrm>
                  <a:off x="4291" y="531"/>
                  <a:ext cx="4" cy="4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2" name="Oval 298"/>
                <p:cNvSpPr>
                  <a:spLocks noChangeArrowheads="1"/>
                </p:cNvSpPr>
                <p:nvPr/>
              </p:nvSpPr>
              <p:spPr bwMode="auto">
                <a:xfrm>
                  <a:off x="4292" y="532"/>
                  <a:ext cx="3" cy="3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3" name="Oval 299"/>
                <p:cNvSpPr>
                  <a:spLocks noChangeArrowheads="1"/>
                </p:cNvSpPr>
                <p:nvPr/>
              </p:nvSpPr>
              <p:spPr bwMode="auto">
                <a:xfrm>
                  <a:off x="4292" y="532"/>
                  <a:ext cx="2" cy="2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324" name="Oval 300"/>
                <p:cNvSpPr>
                  <a:spLocks noChangeArrowheads="1"/>
                </p:cNvSpPr>
                <p:nvPr/>
              </p:nvSpPr>
              <p:spPr bwMode="auto">
                <a:xfrm>
                  <a:off x="4293" y="533"/>
                  <a:ext cx="1" cy="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3227" name="Oval 301"/>
              <p:cNvSpPr>
                <a:spLocks noChangeArrowheads="1"/>
              </p:cNvSpPr>
              <p:nvPr/>
            </p:nvSpPr>
            <p:spPr bwMode="auto">
              <a:xfrm>
                <a:off x="4233" y="473"/>
                <a:ext cx="120" cy="120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2" name="Group 302"/>
            <p:cNvGrpSpPr>
              <a:grpSpLocks/>
            </p:cNvGrpSpPr>
            <p:nvPr/>
          </p:nvGrpSpPr>
          <p:grpSpPr bwMode="auto">
            <a:xfrm>
              <a:off x="5014" y="473"/>
              <a:ext cx="120" cy="120"/>
              <a:chOff x="5014" y="473"/>
              <a:chExt cx="120" cy="120"/>
            </a:xfrm>
          </p:grpSpPr>
          <p:grpSp>
            <p:nvGrpSpPr>
              <p:cNvPr id="23127" name="Group 303"/>
              <p:cNvGrpSpPr>
                <a:grpSpLocks/>
              </p:cNvGrpSpPr>
              <p:nvPr/>
            </p:nvGrpSpPr>
            <p:grpSpPr bwMode="auto">
              <a:xfrm>
                <a:off x="5014" y="473"/>
                <a:ext cx="120" cy="120"/>
                <a:chOff x="5014" y="473"/>
                <a:chExt cx="120" cy="120"/>
              </a:xfrm>
            </p:grpSpPr>
            <p:sp>
              <p:nvSpPr>
                <p:cNvPr id="23129" name="Oval 304"/>
                <p:cNvSpPr>
                  <a:spLocks noChangeArrowheads="1"/>
                </p:cNvSpPr>
                <p:nvPr/>
              </p:nvSpPr>
              <p:spPr bwMode="auto">
                <a:xfrm>
                  <a:off x="5014" y="473"/>
                  <a:ext cx="120" cy="120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0" name="Oval 305"/>
                <p:cNvSpPr>
                  <a:spLocks noChangeArrowheads="1"/>
                </p:cNvSpPr>
                <p:nvPr/>
              </p:nvSpPr>
              <p:spPr bwMode="auto">
                <a:xfrm>
                  <a:off x="5014" y="473"/>
                  <a:ext cx="119" cy="119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1" name="Oval 306"/>
                <p:cNvSpPr>
                  <a:spLocks noChangeArrowheads="1"/>
                </p:cNvSpPr>
                <p:nvPr/>
              </p:nvSpPr>
              <p:spPr bwMode="auto">
                <a:xfrm>
                  <a:off x="5015" y="474"/>
                  <a:ext cx="118" cy="118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2" name="Oval 307"/>
                <p:cNvSpPr>
                  <a:spLocks noChangeArrowheads="1"/>
                </p:cNvSpPr>
                <p:nvPr/>
              </p:nvSpPr>
              <p:spPr bwMode="auto">
                <a:xfrm>
                  <a:off x="5015" y="474"/>
                  <a:ext cx="117" cy="117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3" name="Oval 308"/>
                <p:cNvSpPr>
                  <a:spLocks noChangeArrowheads="1"/>
                </p:cNvSpPr>
                <p:nvPr/>
              </p:nvSpPr>
              <p:spPr bwMode="auto">
                <a:xfrm>
                  <a:off x="5016" y="475"/>
                  <a:ext cx="115" cy="115"/>
                </a:xfrm>
                <a:prstGeom prst="ellipse">
                  <a:avLst/>
                </a:prstGeom>
                <a:solidFill>
                  <a:srgbClr val="78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4" name="Oval 309"/>
                <p:cNvSpPr>
                  <a:spLocks noChangeArrowheads="1"/>
                </p:cNvSpPr>
                <p:nvPr/>
              </p:nvSpPr>
              <p:spPr bwMode="auto">
                <a:xfrm>
                  <a:off x="5017" y="476"/>
                  <a:ext cx="114" cy="114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5" name="Oval 310"/>
                <p:cNvSpPr>
                  <a:spLocks noChangeArrowheads="1"/>
                </p:cNvSpPr>
                <p:nvPr/>
              </p:nvSpPr>
              <p:spPr bwMode="auto">
                <a:xfrm>
                  <a:off x="5017" y="476"/>
                  <a:ext cx="113" cy="113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6" name="Oval 311"/>
                <p:cNvSpPr>
                  <a:spLocks noChangeArrowheads="1"/>
                </p:cNvSpPr>
                <p:nvPr/>
              </p:nvSpPr>
              <p:spPr bwMode="auto">
                <a:xfrm>
                  <a:off x="5017" y="477"/>
                  <a:ext cx="113" cy="112"/>
                </a:xfrm>
                <a:prstGeom prst="ellipse">
                  <a:avLst/>
                </a:prstGeom>
                <a:solidFill>
                  <a:srgbClr val="7A7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7" name="Oval 312"/>
                <p:cNvSpPr>
                  <a:spLocks noChangeArrowheads="1"/>
                </p:cNvSpPr>
                <p:nvPr/>
              </p:nvSpPr>
              <p:spPr bwMode="auto">
                <a:xfrm>
                  <a:off x="5018" y="478"/>
                  <a:ext cx="111" cy="110"/>
                </a:xfrm>
                <a:prstGeom prst="ellipse">
                  <a:avLst/>
                </a:prstGeom>
                <a:solidFill>
                  <a:srgbClr val="7B7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8" name="Oval 313"/>
                <p:cNvSpPr>
                  <a:spLocks noChangeArrowheads="1"/>
                </p:cNvSpPr>
                <p:nvPr/>
              </p:nvSpPr>
              <p:spPr bwMode="auto">
                <a:xfrm>
                  <a:off x="5019" y="478"/>
                  <a:ext cx="109" cy="109"/>
                </a:xfrm>
                <a:prstGeom prst="ellipse">
                  <a:avLst/>
                </a:prstGeom>
                <a:solidFill>
                  <a:srgbClr val="7C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39" name="Oval 314"/>
                <p:cNvSpPr>
                  <a:spLocks noChangeArrowheads="1"/>
                </p:cNvSpPr>
                <p:nvPr/>
              </p:nvSpPr>
              <p:spPr bwMode="auto">
                <a:xfrm>
                  <a:off x="5019" y="479"/>
                  <a:ext cx="109" cy="108"/>
                </a:xfrm>
                <a:prstGeom prst="ellipse">
                  <a:avLst/>
                </a:prstGeom>
                <a:solidFill>
                  <a:srgbClr val="7D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0" name="Oval 315"/>
                <p:cNvSpPr>
                  <a:spLocks noChangeArrowheads="1"/>
                </p:cNvSpPr>
                <p:nvPr/>
              </p:nvSpPr>
              <p:spPr bwMode="auto">
                <a:xfrm>
                  <a:off x="5020" y="479"/>
                  <a:ext cx="107" cy="107"/>
                </a:xfrm>
                <a:prstGeom prst="ellipse">
                  <a:avLst/>
                </a:prstGeom>
                <a:solidFill>
                  <a:srgbClr val="7E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1" name="Oval 316"/>
                <p:cNvSpPr>
                  <a:spLocks noChangeArrowheads="1"/>
                </p:cNvSpPr>
                <p:nvPr/>
              </p:nvSpPr>
              <p:spPr bwMode="auto">
                <a:xfrm>
                  <a:off x="5021" y="480"/>
                  <a:ext cx="105" cy="105"/>
                </a:xfrm>
                <a:prstGeom prst="ellipse">
                  <a:avLst/>
                </a:prstGeom>
                <a:solidFill>
                  <a:srgbClr val="7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2" name="Oval 317"/>
                <p:cNvSpPr>
                  <a:spLocks noChangeArrowheads="1"/>
                </p:cNvSpPr>
                <p:nvPr/>
              </p:nvSpPr>
              <p:spPr bwMode="auto">
                <a:xfrm>
                  <a:off x="5021" y="481"/>
                  <a:ext cx="105" cy="10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3" name="Oval 318"/>
                <p:cNvSpPr>
                  <a:spLocks noChangeArrowheads="1"/>
                </p:cNvSpPr>
                <p:nvPr/>
              </p:nvSpPr>
              <p:spPr bwMode="auto">
                <a:xfrm>
                  <a:off x="5022" y="481"/>
                  <a:ext cx="103" cy="103"/>
                </a:xfrm>
                <a:prstGeom prst="ellipse">
                  <a:avLst/>
                </a:prstGeom>
                <a:solidFill>
                  <a:srgbClr val="818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4" name="Oval 319"/>
                <p:cNvSpPr>
                  <a:spLocks noChangeArrowheads="1"/>
                </p:cNvSpPr>
                <p:nvPr/>
              </p:nvSpPr>
              <p:spPr bwMode="auto">
                <a:xfrm>
                  <a:off x="5022" y="482"/>
                  <a:ext cx="103" cy="102"/>
                </a:xfrm>
                <a:prstGeom prst="ellipse">
                  <a:avLst/>
                </a:prstGeom>
                <a:solidFill>
                  <a:srgbClr val="8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5" name="Oval 320"/>
                <p:cNvSpPr>
                  <a:spLocks noChangeArrowheads="1"/>
                </p:cNvSpPr>
                <p:nvPr/>
              </p:nvSpPr>
              <p:spPr bwMode="auto">
                <a:xfrm>
                  <a:off x="5023" y="483"/>
                  <a:ext cx="101" cy="100"/>
                </a:xfrm>
                <a:prstGeom prst="ellipse">
                  <a:avLst/>
                </a:prstGeom>
                <a:solidFill>
                  <a:srgbClr val="84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6" name="Oval 321"/>
                <p:cNvSpPr>
                  <a:spLocks noChangeArrowheads="1"/>
                </p:cNvSpPr>
                <p:nvPr/>
              </p:nvSpPr>
              <p:spPr bwMode="auto">
                <a:xfrm>
                  <a:off x="5024" y="483"/>
                  <a:ext cx="99" cy="99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7" name="Oval 322"/>
                <p:cNvSpPr>
                  <a:spLocks noChangeArrowheads="1"/>
                </p:cNvSpPr>
                <p:nvPr/>
              </p:nvSpPr>
              <p:spPr bwMode="auto">
                <a:xfrm>
                  <a:off x="5024" y="484"/>
                  <a:ext cx="99" cy="98"/>
                </a:xfrm>
                <a:prstGeom prst="ellipse">
                  <a:avLst/>
                </a:prstGeom>
                <a:solidFill>
                  <a:srgbClr val="87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8" name="Oval 323"/>
                <p:cNvSpPr>
                  <a:spLocks noChangeArrowheads="1"/>
                </p:cNvSpPr>
                <p:nvPr/>
              </p:nvSpPr>
              <p:spPr bwMode="auto">
                <a:xfrm>
                  <a:off x="5025" y="484"/>
                  <a:ext cx="97" cy="97"/>
                </a:xfrm>
                <a:prstGeom prst="ellipse">
                  <a:avLst/>
                </a:prstGeom>
                <a:solidFill>
                  <a:srgbClr val="888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49" name="Oval 324"/>
                <p:cNvSpPr>
                  <a:spLocks noChangeArrowheads="1"/>
                </p:cNvSpPr>
                <p:nvPr/>
              </p:nvSpPr>
              <p:spPr bwMode="auto">
                <a:xfrm>
                  <a:off x="5026" y="485"/>
                  <a:ext cx="95" cy="95"/>
                </a:xfrm>
                <a:prstGeom prst="ellipse">
                  <a:avLst/>
                </a:prstGeom>
                <a:solidFill>
                  <a:srgbClr val="8A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0" name="Oval 325"/>
                <p:cNvSpPr>
                  <a:spLocks noChangeArrowheads="1"/>
                </p:cNvSpPr>
                <p:nvPr/>
              </p:nvSpPr>
              <p:spPr bwMode="auto">
                <a:xfrm>
                  <a:off x="5026" y="486"/>
                  <a:ext cx="95" cy="94"/>
                </a:xfrm>
                <a:prstGeom prst="ellipse">
                  <a:avLst/>
                </a:prstGeom>
                <a:solidFill>
                  <a:srgbClr val="8B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1" name="Oval 326"/>
                <p:cNvSpPr>
                  <a:spLocks noChangeArrowheads="1"/>
                </p:cNvSpPr>
                <p:nvPr/>
              </p:nvSpPr>
              <p:spPr bwMode="auto">
                <a:xfrm>
                  <a:off x="5027" y="486"/>
                  <a:ext cx="93" cy="93"/>
                </a:xfrm>
                <a:prstGeom prst="ellipse">
                  <a:avLst/>
                </a:prstGeom>
                <a:solidFill>
                  <a:srgbClr val="8D8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2" name="Oval 327"/>
                <p:cNvSpPr>
                  <a:spLocks noChangeArrowheads="1"/>
                </p:cNvSpPr>
                <p:nvPr/>
              </p:nvSpPr>
              <p:spPr bwMode="auto">
                <a:xfrm>
                  <a:off x="5027" y="487"/>
                  <a:ext cx="93" cy="92"/>
                </a:xfrm>
                <a:prstGeom prst="ellipse">
                  <a:avLst/>
                </a:prstGeom>
                <a:solidFill>
                  <a:srgbClr val="8F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3" name="Oval 328"/>
                <p:cNvSpPr>
                  <a:spLocks noChangeArrowheads="1"/>
                </p:cNvSpPr>
                <p:nvPr/>
              </p:nvSpPr>
              <p:spPr bwMode="auto">
                <a:xfrm>
                  <a:off x="5028" y="488"/>
                  <a:ext cx="91" cy="90"/>
                </a:xfrm>
                <a:prstGeom prst="ellipse">
                  <a:avLst/>
                </a:prstGeom>
                <a:solidFill>
                  <a:srgbClr val="91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4" name="Oval 329"/>
                <p:cNvSpPr>
                  <a:spLocks noChangeArrowheads="1"/>
                </p:cNvSpPr>
                <p:nvPr/>
              </p:nvSpPr>
              <p:spPr bwMode="auto">
                <a:xfrm>
                  <a:off x="5029" y="488"/>
                  <a:ext cx="89" cy="89"/>
                </a:xfrm>
                <a:prstGeom prst="ellipse">
                  <a:avLst/>
                </a:prstGeom>
                <a:solidFill>
                  <a:srgbClr val="9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5" name="Oval 330"/>
                <p:cNvSpPr>
                  <a:spLocks noChangeArrowheads="1"/>
                </p:cNvSpPr>
                <p:nvPr/>
              </p:nvSpPr>
              <p:spPr bwMode="auto">
                <a:xfrm>
                  <a:off x="5029" y="489"/>
                  <a:ext cx="89" cy="88"/>
                </a:xfrm>
                <a:prstGeom prst="ellipse">
                  <a:avLst/>
                </a:prstGeom>
                <a:solidFill>
                  <a:srgbClr val="95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6" name="Oval 331"/>
                <p:cNvSpPr>
                  <a:spLocks noChangeArrowheads="1"/>
                </p:cNvSpPr>
                <p:nvPr/>
              </p:nvSpPr>
              <p:spPr bwMode="auto">
                <a:xfrm>
                  <a:off x="5030" y="490"/>
                  <a:ext cx="87" cy="86"/>
                </a:xfrm>
                <a:prstGeom prst="ellipse">
                  <a:avLst/>
                </a:prstGeom>
                <a:solidFill>
                  <a:srgbClr val="96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7" name="Oval 332"/>
                <p:cNvSpPr>
                  <a:spLocks noChangeArrowheads="1"/>
                </p:cNvSpPr>
                <p:nvPr/>
              </p:nvSpPr>
              <p:spPr bwMode="auto">
                <a:xfrm>
                  <a:off x="5031" y="490"/>
                  <a:ext cx="85" cy="85"/>
                </a:xfrm>
                <a:prstGeom prst="ellipse">
                  <a:avLst/>
                </a:prstGeom>
                <a:solidFill>
                  <a:srgbClr val="99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8" name="Oval 333"/>
                <p:cNvSpPr>
                  <a:spLocks noChangeArrowheads="1"/>
                </p:cNvSpPr>
                <p:nvPr/>
              </p:nvSpPr>
              <p:spPr bwMode="auto">
                <a:xfrm>
                  <a:off x="5031" y="491"/>
                  <a:ext cx="85" cy="84"/>
                </a:xfrm>
                <a:prstGeom prst="ellipse">
                  <a:avLst/>
                </a:prstGeom>
                <a:solidFill>
                  <a:srgbClr val="9B9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59" name="Oval 334"/>
                <p:cNvSpPr>
                  <a:spLocks noChangeArrowheads="1"/>
                </p:cNvSpPr>
                <p:nvPr/>
              </p:nvSpPr>
              <p:spPr bwMode="auto">
                <a:xfrm>
                  <a:off x="5032" y="491"/>
                  <a:ext cx="83" cy="83"/>
                </a:xfrm>
                <a:prstGeom prst="ellipse">
                  <a:avLst/>
                </a:prstGeom>
                <a:solidFill>
                  <a:srgbClr val="9D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0" name="Oval 335"/>
                <p:cNvSpPr>
                  <a:spLocks noChangeArrowheads="1"/>
                </p:cNvSpPr>
                <p:nvPr/>
              </p:nvSpPr>
              <p:spPr bwMode="auto">
                <a:xfrm>
                  <a:off x="5033" y="492"/>
                  <a:ext cx="81" cy="81"/>
                </a:xfrm>
                <a:prstGeom prst="ellipse">
                  <a:avLst/>
                </a:prstGeom>
                <a:solidFill>
                  <a:srgbClr val="9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1" name="Oval 336"/>
                <p:cNvSpPr>
                  <a:spLocks noChangeArrowheads="1"/>
                </p:cNvSpPr>
                <p:nvPr/>
              </p:nvSpPr>
              <p:spPr bwMode="auto">
                <a:xfrm>
                  <a:off x="5033" y="493"/>
                  <a:ext cx="81" cy="80"/>
                </a:xfrm>
                <a:prstGeom prst="ellipse">
                  <a:avLst/>
                </a:prstGeom>
                <a:solidFill>
                  <a:srgbClr val="A1A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2" name="Oval 337"/>
                <p:cNvSpPr>
                  <a:spLocks noChangeArrowheads="1"/>
                </p:cNvSpPr>
                <p:nvPr/>
              </p:nvSpPr>
              <p:spPr bwMode="auto">
                <a:xfrm>
                  <a:off x="5034" y="493"/>
                  <a:ext cx="79" cy="79"/>
                </a:xfrm>
                <a:prstGeom prst="ellipse">
                  <a:avLst/>
                </a:prstGeom>
                <a:solidFill>
                  <a:srgbClr val="A3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3" name="Oval 338"/>
                <p:cNvSpPr>
                  <a:spLocks noChangeArrowheads="1"/>
                </p:cNvSpPr>
                <p:nvPr/>
              </p:nvSpPr>
              <p:spPr bwMode="auto">
                <a:xfrm>
                  <a:off x="5034" y="494"/>
                  <a:ext cx="79" cy="78"/>
                </a:xfrm>
                <a:prstGeom prst="ellipse">
                  <a:avLst/>
                </a:prstGeom>
                <a:solidFill>
                  <a:srgbClr val="A6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4" name="Oval 339"/>
                <p:cNvSpPr>
                  <a:spLocks noChangeArrowheads="1"/>
                </p:cNvSpPr>
                <p:nvPr/>
              </p:nvSpPr>
              <p:spPr bwMode="auto">
                <a:xfrm>
                  <a:off x="5035" y="495"/>
                  <a:ext cx="77" cy="76"/>
                </a:xfrm>
                <a:prstGeom prst="ellipse">
                  <a:avLst/>
                </a:prstGeom>
                <a:solidFill>
                  <a:srgbClr val="A8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5" name="Oval 340"/>
                <p:cNvSpPr>
                  <a:spLocks noChangeArrowheads="1"/>
                </p:cNvSpPr>
                <p:nvPr/>
              </p:nvSpPr>
              <p:spPr bwMode="auto">
                <a:xfrm>
                  <a:off x="5036" y="495"/>
                  <a:ext cx="75" cy="75"/>
                </a:xfrm>
                <a:prstGeom prst="ellipse">
                  <a:avLst/>
                </a:prstGeom>
                <a:solidFill>
                  <a:srgbClr val="AA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6" name="Oval 341"/>
                <p:cNvSpPr>
                  <a:spLocks noChangeArrowheads="1"/>
                </p:cNvSpPr>
                <p:nvPr/>
              </p:nvSpPr>
              <p:spPr bwMode="auto">
                <a:xfrm>
                  <a:off x="5036" y="496"/>
                  <a:ext cx="75" cy="74"/>
                </a:xfrm>
                <a:prstGeom prst="ellipse">
                  <a:avLst/>
                </a:prstGeom>
                <a:solidFill>
                  <a:srgbClr val="ADA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7" name="Oval 342"/>
                <p:cNvSpPr>
                  <a:spLocks noChangeArrowheads="1"/>
                </p:cNvSpPr>
                <p:nvPr/>
              </p:nvSpPr>
              <p:spPr bwMode="auto">
                <a:xfrm>
                  <a:off x="5037" y="496"/>
                  <a:ext cx="73" cy="73"/>
                </a:xfrm>
                <a:prstGeom prst="ellipse">
                  <a:avLst/>
                </a:prstGeom>
                <a:solidFill>
                  <a:srgbClr val="AF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8" name="Oval 343"/>
                <p:cNvSpPr>
                  <a:spLocks noChangeArrowheads="1"/>
                </p:cNvSpPr>
                <p:nvPr/>
              </p:nvSpPr>
              <p:spPr bwMode="auto">
                <a:xfrm>
                  <a:off x="5038" y="497"/>
                  <a:ext cx="71" cy="71"/>
                </a:xfrm>
                <a:prstGeom prst="ellipse">
                  <a:avLst/>
                </a:prstGeom>
                <a:solidFill>
                  <a:srgbClr val="B1B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69" name="Oval 344"/>
                <p:cNvSpPr>
                  <a:spLocks noChangeArrowheads="1"/>
                </p:cNvSpPr>
                <p:nvPr/>
              </p:nvSpPr>
              <p:spPr bwMode="auto">
                <a:xfrm>
                  <a:off x="5038" y="498"/>
                  <a:ext cx="71" cy="70"/>
                </a:xfrm>
                <a:prstGeom prst="ellipse">
                  <a:avLst/>
                </a:prstGeom>
                <a:solidFill>
                  <a:srgbClr val="B4B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0" name="Oval 345"/>
                <p:cNvSpPr>
                  <a:spLocks noChangeArrowheads="1"/>
                </p:cNvSpPr>
                <p:nvPr/>
              </p:nvSpPr>
              <p:spPr bwMode="auto">
                <a:xfrm>
                  <a:off x="5039" y="498"/>
                  <a:ext cx="69" cy="69"/>
                </a:xfrm>
                <a:prstGeom prst="ellipse">
                  <a:avLst/>
                </a:prstGeom>
                <a:solidFill>
                  <a:srgbClr val="B6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1" name="Oval 346"/>
                <p:cNvSpPr>
                  <a:spLocks noChangeArrowheads="1"/>
                </p:cNvSpPr>
                <p:nvPr/>
              </p:nvSpPr>
              <p:spPr bwMode="auto">
                <a:xfrm>
                  <a:off x="5039" y="499"/>
                  <a:ext cx="69" cy="68"/>
                </a:xfrm>
                <a:prstGeom prst="ellipse">
                  <a:avLst/>
                </a:prstGeom>
                <a:solidFill>
                  <a:srgbClr val="B8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2" name="Oval 347"/>
                <p:cNvSpPr>
                  <a:spLocks noChangeArrowheads="1"/>
                </p:cNvSpPr>
                <p:nvPr/>
              </p:nvSpPr>
              <p:spPr bwMode="auto">
                <a:xfrm>
                  <a:off x="5040" y="500"/>
                  <a:ext cx="67" cy="66"/>
                </a:xfrm>
                <a:prstGeom prst="ellipse">
                  <a:avLst/>
                </a:prstGeom>
                <a:solidFill>
                  <a:srgbClr val="BBB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3" name="Oval 348"/>
                <p:cNvSpPr>
                  <a:spLocks noChangeArrowheads="1"/>
                </p:cNvSpPr>
                <p:nvPr/>
              </p:nvSpPr>
              <p:spPr bwMode="auto">
                <a:xfrm>
                  <a:off x="5041" y="500"/>
                  <a:ext cx="65" cy="65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4" name="Oval 349"/>
                <p:cNvSpPr>
                  <a:spLocks noChangeArrowheads="1"/>
                </p:cNvSpPr>
                <p:nvPr/>
              </p:nvSpPr>
              <p:spPr bwMode="auto">
                <a:xfrm>
                  <a:off x="5041" y="501"/>
                  <a:ext cx="65" cy="64"/>
                </a:xfrm>
                <a:prstGeom prst="ellipse">
                  <a:avLst/>
                </a:pr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5" name="Oval 350"/>
                <p:cNvSpPr>
                  <a:spLocks noChangeArrowheads="1"/>
                </p:cNvSpPr>
                <p:nvPr/>
              </p:nvSpPr>
              <p:spPr bwMode="auto">
                <a:xfrm>
                  <a:off x="5042" y="501"/>
                  <a:ext cx="63" cy="63"/>
                </a:xfrm>
                <a:prstGeom prst="ellipse">
                  <a:avLst/>
                </a:prstGeom>
                <a:solidFill>
                  <a:srgbClr val="C1C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6" name="Oval 351"/>
                <p:cNvSpPr>
                  <a:spLocks noChangeArrowheads="1"/>
                </p:cNvSpPr>
                <p:nvPr/>
              </p:nvSpPr>
              <p:spPr bwMode="auto">
                <a:xfrm>
                  <a:off x="5043" y="502"/>
                  <a:ext cx="61" cy="61"/>
                </a:xfrm>
                <a:prstGeom prst="ellipse">
                  <a:avLst/>
                </a:prstGeom>
                <a:solidFill>
                  <a:srgbClr val="C4C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7" name="Oval 352"/>
                <p:cNvSpPr>
                  <a:spLocks noChangeArrowheads="1"/>
                </p:cNvSpPr>
                <p:nvPr/>
              </p:nvSpPr>
              <p:spPr bwMode="auto">
                <a:xfrm>
                  <a:off x="5043" y="503"/>
                  <a:ext cx="61" cy="60"/>
                </a:xfrm>
                <a:prstGeom prst="ellipse">
                  <a:avLst/>
                </a:prstGeom>
                <a:solidFill>
                  <a:srgbClr val="C6C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8" name="Oval 353"/>
                <p:cNvSpPr>
                  <a:spLocks noChangeArrowheads="1"/>
                </p:cNvSpPr>
                <p:nvPr/>
              </p:nvSpPr>
              <p:spPr bwMode="auto">
                <a:xfrm>
                  <a:off x="5044" y="503"/>
                  <a:ext cx="60" cy="60"/>
                </a:xfrm>
                <a:prstGeom prst="ellipse">
                  <a:avLst/>
                </a:prstGeom>
                <a:solidFill>
                  <a:srgbClr val="C8C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79" name="Oval 354"/>
                <p:cNvSpPr>
                  <a:spLocks noChangeArrowheads="1"/>
                </p:cNvSpPr>
                <p:nvPr/>
              </p:nvSpPr>
              <p:spPr bwMode="auto">
                <a:xfrm>
                  <a:off x="5045" y="504"/>
                  <a:ext cx="58" cy="58"/>
                </a:xfrm>
                <a:prstGeom prst="ellipse">
                  <a:avLst/>
                </a:prstGeom>
                <a:solidFill>
                  <a:srgbClr val="CBC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0" name="Oval 355"/>
                <p:cNvSpPr>
                  <a:spLocks noChangeArrowheads="1"/>
                </p:cNvSpPr>
                <p:nvPr/>
              </p:nvSpPr>
              <p:spPr bwMode="auto">
                <a:xfrm>
                  <a:off x="5045" y="505"/>
                  <a:ext cx="57" cy="56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1" name="Oval 356"/>
                <p:cNvSpPr>
                  <a:spLocks noChangeArrowheads="1"/>
                </p:cNvSpPr>
                <p:nvPr/>
              </p:nvSpPr>
              <p:spPr bwMode="auto">
                <a:xfrm>
                  <a:off x="5046" y="505"/>
                  <a:ext cx="56" cy="56"/>
                </a:xfrm>
                <a:prstGeom prst="ellipse">
                  <a:avLst/>
                </a:prstGeom>
                <a:solidFill>
                  <a:srgbClr val="CFC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2" name="Oval 357"/>
                <p:cNvSpPr>
                  <a:spLocks noChangeArrowheads="1"/>
                </p:cNvSpPr>
                <p:nvPr/>
              </p:nvSpPr>
              <p:spPr bwMode="auto">
                <a:xfrm>
                  <a:off x="5046" y="506"/>
                  <a:ext cx="55" cy="54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3" name="Oval 358"/>
                <p:cNvSpPr>
                  <a:spLocks noChangeArrowheads="1"/>
                </p:cNvSpPr>
                <p:nvPr/>
              </p:nvSpPr>
              <p:spPr bwMode="auto">
                <a:xfrm>
                  <a:off x="5047" y="507"/>
                  <a:ext cx="53" cy="52"/>
                </a:xfrm>
                <a:prstGeom prst="ellipse">
                  <a:avLst/>
                </a:prstGeom>
                <a:solidFill>
                  <a:srgbClr val="D3D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4" name="Oval 359"/>
                <p:cNvSpPr>
                  <a:spLocks noChangeArrowheads="1"/>
                </p:cNvSpPr>
                <p:nvPr/>
              </p:nvSpPr>
              <p:spPr bwMode="auto">
                <a:xfrm>
                  <a:off x="5048" y="507"/>
                  <a:ext cx="52" cy="52"/>
                </a:xfrm>
                <a:prstGeom prst="ellipse">
                  <a:avLst/>
                </a:prstGeom>
                <a:solidFill>
                  <a:srgbClr val="D5D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5" name="Oval 360"/>
                <p:cNvSpPr>
                  <a:spLocks noChangeArrowheads="1"/>
                </p:cNvSpPr>
                <p:nvPr/>
              </p:nvSpPr>
              <p:spPr bwMode="auto">
                <a:xfrm>
                  <a:off x="5048" y="508"/>
                  <a:ext cx="51" cy="50"/>
                </a:xfrm>
                <a:prstGeom prst="ellipse">
                  <a:avLst/>
                </a:prstGeom>
                <a:solidFill>
                  <a:srgbClr val="D7D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6" name="Oval 361"/>
                <p:cNvSpPr>
                  <a:spLocks noChangeArrowheads="1"/>
                </p:cNvSpPr>
                <p:nvPr/>
              </p:nvSpPr>
              <p:spPr bwMode="auto">
                <a:xfrm>
                  <a:off x="5049" y="508"/>
                  <a:ext cx="50" cy="50"/>
                </a:xfrm>
                <a:prstGeom prst="ellipse">
                  <a:avLst/>
                </a:prstGeom>
                <a:solidFill>
                  <a:srgbClr val="D9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7" name="Oval 362"/>
                <p:cNvSpPr>
                  <a:spLocks noChangeArrowheads="1"/>
                </p:cNvSpPr>
                <p:nvPr/>
              </p:nvSpPr>
              <p:spPr bwMode="auto">
                <a:xfrm>
                  <a:off x="5050" y="509"/>
                  <a:ext cx="48" cy="48"/>
                </a:xfrm>
                <a:prstGeom prst="ellipse">
                  <a:avLst/>
                </a:prstGeom>
                <a:solidFill>
                  <a:srgbClr val="DB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8" name="Oval 363"/>
                <p:cNvSpPr>
                  <a:spLocks noChangeArrowheads="1"/>
                </p:cNvSpPr>
                <p:nvPr/>
              </p:nvSpPr>
              <p:spPr bwMode="auto">
                <a:xfrm>
                  <a:off x="5050" y="510"/>
                  <a:ext cx="47" cy="46"/>
                </a:xfrm>
                <a:prstGeom prst="ellipse">
                  <a:avLst/>
                </a:pr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89" name="Oval 364"/>
                <p:cNvSpPr>
                  <a:spLocks noChangeArrowheads="1"/>
                </p:cNvSpPr>
                <p:nvPr/>
              </p:nvSpPr>
              <p:spPr bwMode="auto">
                <a:xfrm>
                  <a:off x="5051" y="510"/>
                  <a:ext cx="46" cy="46"/>
                </a:xfrm>
                <a:prstGeom prst="ellipse">
                  <a:avLst/>
                </a:prstGeom>
                <a:solidFill>
                  <a:srgbClr val="DE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0" name="Oval 365"/>
                <p:cNvSpPr>
                  <a:spLocks noChangeArrowheads="1"/>
                </p:cNvSpPr>
                <p:nvPr/>
              </p:nvSpPr>
              <p:spPr bwMode="auto">
                <a:xfrm>
                  <a:off x="5051" y="511"/>
                  <a:ext cx="45" cy="44"/>
                </a:xfrm>
                <a:prstGeom prst="ellipse">
                  <a:avLst/>
                </a:prstGeom>
                <a:solidFill>
                  <a:srgbClr val="E0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1" name="Oval 366"/>
                <p:cNvSpPr>
                  <a:spLocks noChangeArrowheads="1"/>
                </p:cNvSpPr>
                <p:nvPr/>
              </p:nvSpPr>
              <p:spPr bwMode="auto">
                <a:xfrm>
                  <a:off x="5052" y="512"/>
                  <a:ext cx="43" cy="42"/>
                </a:xfrm>
                <a:prstGeom prst="ellipse">
                  <a:avLst/>
                </a:prstGeom>
                <a:solidFill>
                  <a:srgbClr val="E2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2" name="Oval 367"/>
                <p:cNvSpPr>
                  <a:spLocks noChangeArrowheads="1"/>
                </p:cNvSpPr>
                <p:nvPr/>
              </p:nvSpPr>
              <p:spPr bwMode="auto">
                <a:xfrm>
                  <a:off x="5053" y="512"/>
                  <a:ext cx="42" cy="42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3" name="Oval 368"/>
                <p:cNvSpPr>
                  <a:spLocks noChangeArrowheads="1"/>
                </p:cNvSpPr>
                <p:nvPr/>
              </p:nvSpPr>
              <p:spPr bwMode="auto">
                <a:xfrm>
                  <a:off x="5053" y="513"/>
                  <a:ext cx="41" cy="40"/>
                </a:xfrm>
                <a:prstGeom prst="ellipse">
                  <a:avLst/>
                </a:prstGeom>
                <a:solidFill>
                  <a:srgbClr val="E5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4" name="Oval 369"/>
                <p:cNvSpPr>
                  <a:spLocks noChangeArrowheads="1"/>
                </p:cNvSpPr>
                <p:nvPr/>
              </p:nvSpPr>
              <p:spPr bwMode="auto">
                <a:xfrm>
                  <a:off x="5054" y="513"/>
                  <a:ext cx="40" cy="40"/>
                </a:xfrm>
                <a:prstGeom prst="ellipse">
                  <a:avLst/>
                </a:prstGeom>
                <a:solidFill>
                  <a:srgbClr val="E7E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5" name="Oval 370"/>
                <p:cNvSpPr>
                  <a:spLocks noChangeArrowheads="1"/>
                </p:cNvSpPr>
                <p:nvPr/>
              </p:nvSpPr>
              <p:spPr bwMode="auto">
                <a:xfrm>
                  <a:off x="5055" y="514"/>
                  <a:ext cx="38" cy="38"/>
                </a:xfrm>
                <a:prstGeom prst="ellipse">
                  <a:avLst/>
                </a:prstGeom>
                <a:solidFill>
                  <a:srgbClr val="E8E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6" name="Oval 371"/>
                <p:cNvSpPr>
                  <a:spLocks noChangeArrowheads="1"/>
                </p:cNvSpPr>
                <p:nvPr/>
              </p:nvSpPr>
              <p:spPr bwMode="auto">
                <a:xfrm>
                  <a:off x="5055" y="515"/>
                  <a:ext cx="37" cy="36"/>
                </a:xfrm>
                <a:prstGeom prst="ellipse">
                  <a:avLst/>
                </a:prstGeom>
                <a:solidFill>
                  <a:srgbClr val="EAE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7" name="Oval 372"/>
                <p:cNvSpPr>
                  <a:spLocks noChangeArrowheads="1"/>
                </p:cNvSpPr>
                <p:nvPr/>
              </p:nvSpPr>
              <p:spPr bwMode="auto">
                <a:xfrm>
                  <a:off x="5056" y="515"/>
                  <a:ext cx="36" cy="36"/>
                </a:xfrm>
                <a:prstGeom prst="ellipse">
                  <a:avLst/>
                </a:prstGeom>
                <a:solidFill>
                  <a:srgbClr val="EBE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8" name="Oval 373"/>
                <p:cNvSpPr>
                  <a:spLocks noChangeArrowheads="1"/>
                </p:cNvSpPr>
                <p:nvPr/>
              </p:nvSpPr>
              <p:spPr bwMode="auto">
                <a:xfrm>
                  <a:off x="5056" y="516"/>
                  <a:ext cx="35" cy="34"/>
                </a:xfrm>
                <a:prstGeom prst="ellipse">
                  <a:avLst/>
                </a:prstGeom>
                <a:solidFill>
                  <a:srgbClr val="ECE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99" name="Oval 374"/>
                <p:cNvSpPr>
                  <a:spLocks noChangeArrowheads="1"/>
                </p:cNvSpPr>
                <p:nvPr/>
              </p:nvSpPr>
              <p:spPr bwMode="auto">
                <a:xfrm>
                  <a:off x="5057" y="517"/>
                  <a:ext cx="33" cy="32"/>
                </a:xfrm>
                <a:prstGeom prst="ellipse">
                  <a:avLst/>
                </a:prstGeom>
                <a:solidFill>
                  <a:srgbClr val="EDE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0" name="Oval 375"/>
                <p:cNvSpPr>
                  <a:spLocks noChangeArrowheads="1"/>
                </p:cNvSpPr>
                <p:nvPr/>
              </p:nvSpPr>
              <p:spPr bwMode="auto">
                <a:xfrm>
                  <a:off x="5058" y="517"/>
                  <a:ext cx="32" cy="32"/>
                </a:xfrm>
                <a:prstGeom prst="ellipse">
                  <a:avLst/>
                </a:prstGeom>
                <a:solidFill>
                  <a:srgbClr val="EFE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1" name="Oval 376"/>
                <p:cNvSpPr>
                  <a:spLocks noChangeArrowheads="1"/>
                </p:cNvSpPr>
                <p:nvPr/>
              </p:nvSpPr>
              <p:spPr bwMode="auto">
                <a:xfrm>
                  <a:off x="5058" y="518"/>
                  <a:ext cx="31" cy="30"/>
                </a:xfrm>
                <a:prstGeom prst="ellipse">
                  <a:avLst/>
                </a:prstGeom>
                <a:solidFill>
                  <a:srgbClr val="F0F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2" name="Oval 377"/>
                <p:cNvSpPr>
                  <a:spLocks noChangeArrowheads="1"/>
                </p:cNvSpPr>
                <p:nvPr/>
              </p:nvSpPr>
              <p:spPr bwMode="auto">
                <a:xfrm>
                  <a:off x="5059" y="519"/>
                  <a:ext cx="29" cy="28"/>
                </a:xfrm>
                <a:prstGeom prst="ellipse">
                  <a:avLst/>
                </a:prstGeom>
                <a:solidFill>
                  <a:srgbClr val="F1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3" name="Oval 378"/>
                <p:cNvSpPr>
                  <a:spLocks noChangeArrowheads="1"/>
                </p:cNvSpPr>
                <p:nvPr/>
              </p:nvSpPr>
              <p:spPr bwMode="auto">
                <a:xfrm>
                  <a:off x="5060" y="519"/>
                  <a:ext cx="28" cy="28"/>
                </a:xfrm>
                <a:prstGeom prst="ellipse">
                  <a:avLst/>
                </a:prstGeom>
                <a:solidFill>
                  <a:srgbClr val="F2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4" name="Oval 379"/>
                <p:cNvSpPr>
                  <a:spLocks noChangeArrowheads="1"/>
                </p:cNvSpPr>
                <p:nvPr/>
              </p:nvSpPr>
              <p:spPr bwMode="auto">
                <a:xfrm>
                  <a:off x="5060" y="520"/>
                  <a:ext cx="27" cy="27"/>
                </a:xfrm>
                <a:prstGeom prst="ellipse">
                  <a:avLst/>
                </a:prstGeom>
                <a:solidFill>
                  <a:srgbClr val="F3F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5" name="Oval 380"/>
                <p:cNvSpPr>
                  <a:spLocks noChangeArrowheads="1"/>
                </p:cNvSpPr>
                <p:nvPr/>
              </p:nvSpPr>
              <p:spPr bwMode="auto">
                <a:xfrm>
                  <a:off x="5061" y="520"/>
                  <a:ext cx="26" cy="26"/>
                </a:xfrm>
                <a:prstGeom prst="ellipse">
                  <a:avLst/>
                </a:prstGeom>
                <a:solidFill>
                  <a:srgbClr val="F4F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6" name="Oval 381"/>
                <p:cNvSpPr>
                  <a:spLocks noChangeArrowheads="1"/>
                </p:cNvSpPr>
                <p:nvPr/>
              </p:nvSpPr>
              <p:spPr bwMode="auto">
                <a:xfrm>
                  <a:off x="5062" y="521"/>
                  <a:ext cx="24" cy="24"/>
                </a:xfrm>
                <a:prstGeom prst="ellipse">
                  <a:avLst/>
                </a:prstGeom>
                <a:solidFill>
                  <a:srgbClr val="F5F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7" name="Oval 382"/>
                <p:cNvSpPr>
                  <a:spLocks noChangeArrowheads="1"/>
                </p:cNvSpPr>
                <p:nvPr/>
              </p:nvSpPr>
              <p:spPr bwMode="auto">
                <a:xfrm>
                  <a:off x="5062" y="522"/>
                  <a:ext cx="23" cy="23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8" name="Oval 383"/>
                <p:cNvSpPr>
                  <a:spLocks noChangeArrowheads="1"/>
                </p:cNvSpPr>
                <p:nvPr/>
              </p:nvSpPr>
              <p:spPr bwMode="auto">
                <a:xfrm>
                  <a:off x="5063" y="522"/>
                  <a:ext cx="22" cy="22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09" name="Oval 384"/>
                <p:cNvSpPr>
                  <a:spLocks noChangeArrowheads="1"/>
                </p:cNvSpPr>
                <p:nvPr/>
              </p:nvSpPr>
              <p:spPr bwMode="auto">
                <a:xfrm>
                  <a:off x="5063" y="523"/>
                  <a:ext cx="21" cy="21"/>
                </a:xfrm>
                <a:prstGeom prst="ellipse">
                  <a:avLst/>
                </a:prstGeom>
                <a:solidFill>
                  <a:srgbClr val="F7F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0" name="Oval 385"/>
                <p:cNvSpPr>
                  <a:spLocks noChangeArrowheads="1"/>
                </p:cNvSpPr>
                <p:nvPr/>
              </p:nvSpPr>
              <p:spPr bwMode="auto">
                <a:xfrm>
                  <a:off x="5064" y="524"/>
                  <a:ext cx="19" cy="19"/>
                </a:xfrm>
                <a:prstGeom prst="ellipse">
                  <a:avLst/>
                </a:prstGeom>
                <a:solidFill>
                  <a:srgbClr val="F8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1" name="Oval 386"/>
                <p:cNvSpPr>
                  <a:spLocks noChangeArrowheads="1"/>
                </p:cNvSpPr>
                <p:nvPr/>
              </p:nvSpPr>
              <p:spPr bwMode="auto">
                <a:xfrm>
                  <a:off x="5065" y="524"/>
                  <a:ext cx="18" cy="18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2" name="Oval 387"/>
                <p:cNvSpPr>
                  <a:spLocks noChangeArrowheads="1"/>
                </p:cNvSpPr>
                <p:nvPr/>
              </p:nvSpPr>
              <p:spPr bwMode="auto">
                <a:xfrm>
                  <a:off x="5065" y="525"/>
                  <a:ext cx="17" cy="17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3" name="Oval 388"/>
                <p:cNvSpPr>
                  <a:spLocks noChangeArrowheads="1"/>
                </p:cNvSpPr>
                <p:nvPr/>
              </p:nvSpPr>
              <p:spPr bwMode="auto">
                <a:xfrm>
                  <a:off x="5066" y="525"/>
                  <a:ext cx="16" cy="16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4" name="Oval 389"/>
                <p:cNvSpPr>
                  <a:spLocks noChangeArrowheads="1"/>
                </p:cNvSpPr>
                <p:nvPr/>
              </p:nvSpPr>
              <p:spPr bwMode="auto">
                <a:xfrm>
                  <a:off x="5067" y="526"/>
                  <a:ext cx="14" cy="14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5" name="Oval 390"/>
                <p:cNvSpPr>
                  <a:spLocks noChangeArrowheads="1"/>
                </p:cNvSpPr>
                <p:nvPr/>
              </p:nvSpPr>
              <p:spPr bwMode="auto">
                <a:xfrm>
                  <a:off x="5067" y="527"/>
                  <a:ext cx="13" cy="13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6" name="Oval 391"/>
                <p:cNvSpPr>
                  <a:spLocks noChangeArrowheads="1"/>
                </p:cNvSpPr>
                <p:nvPr/>
              </p:nvSpPr>
              <p:spPr bwMode="auto">
                <a:xfrm>
                  <a:off x="5068" y="527"/>
                  <a:ext cx="12" cy="12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7" name="Oval 392"/>
                <p:cNvSpPr>
                  <a:spLocks noChangeArrowheads="1"/>
                </p:cNvSpPr>
                <p:nvPr/>
              </p:nvSpPr>
              <p:spPr bwMode="auto">
                <a:xfrm>
                  <a:off x="5068" y="528"/>
                  <a:ext cx="11" cy="11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8" name="Oval 393"/>
                <p:cNvSpPr>
                  <a:spLocks noChangeArrowheads="1"/>
                </p:cNvSpPr>
                <p:nvPr/>
              </p:nvSpPr>
              <p:spPr bwMode="auto">
                <a:xfrm>
                  <a:off x="5069" y="529"/>
                  <a:ext cx="9" cy="9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19" name="Oval 394"/>
                <p:cNvSpPr>
                  <a:spLocks noChangeArrowheads="1"/>
                </p:cNvSpPr>
                <p:nvPr/>
              </p:nvSpPr>
              <p:spPr bwMode="auto">
                <a:xfrm>
                  <a:off x="5070" y="529"/>
                  <a:ext cx="8" cy="8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0" name="Oval 395"/>
                <p:cNvSpPr>
                  <a:spLocks noChangeArrowheads="1"/>
                </p:cNvSpPr>
                <p:nvPr/>
              </p:nvSpPr>
              <p:spPr bwMode="auto">
                <a:xfrm>
                  <a:off x="5070" y="530"/>
                  <a:ext cx="7" cy="7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1" name="Oval 396"/>
                <p:cNvSpPr>
                  <a:spLocks noChangeArrowheads="1"/>
                </p:cNvSpPr>
                <p:nvPr/>
              </p:nvSpPr>
              <p:spPr bwMode="auto">
                <a:xfrm>
                  <a:off x="5071" y="530"/>
                  <a:ext cx="6" cy="6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2" name="Oval 397"/>
                <p:cNvSpPr>
                  <a:spLocks noChangeArrowheads="1"/>
                </p:cNvSpPr>
                <p:nvPr/>
              </p:nvSpPr>
              <p:spPr bwMode="auto">
                <a:xfrm>
                  <a:off x="5072" y="531"/>
                  <a:ext cx="4" cy="4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3" name="Oval 398"/>
                <p:cNvSpPr>
                  <a:spLocks noChangeArrowheads="1"/>
                </p:cNvSpPr>
                <p:nvPr/>
              </p:nvSpPr>
              <p:spPr bwMode="auto">
                <a:xfrm>
                  <a:off x="5072" y="532"/>
                  <a:ext cx="3" cy="3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4" name="Oval 399"/>
                <p:cNvSpPr>
                  <a:spLocks noChangeArrowheads="1"/>
                </p:cNvSpPr>
                <p:nvPr/>
              </p:nvSpPr>
              <p:spPr bwMode="auto">
                <a:xfrm>
                  <a:off x="5073" y="532"/>
                  <a:ext cx="2" cy="2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225" name="Oval 400"/>
                <p:cNvSpPr>
                  <a:spLocks noChangeArrowheads="1"/>
                </p:cNvSpPr>
                <p:nvPr/>
              </p:nvSpPr>
              <p:spPr bwMode="auto">
                <a:xfrm>
                  <a:off x="5073" y="533"/>
                  <a:ext cx="1" cy="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3128" name="Oval 401"/>
              <p:cNvSpPr>
                <a:spLocks noChangeArrowheads="1"/>
              </p:cNvSpPr>
              <p:nvPr/>
            </p:nvSpPr>
            <p:spPr bwMode="auto">
              <a:xfrm>
                <a:off x="5014" y="473"/>
                <a:ext cx="120" cy="120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3" name="Group 402"/>
            <p:cNvGrpSpPr>
              <a:grpSpLocks/>
            </p:cNvGrpSpPr>
            <p:nvPr/>
          </p:nvGrpSpPr>
          <p:grpSpPr bwMode="auto">
            <a:xfrm>
              <a:off x="2672" y="473"/>
              <a:ext cx="120" cy="120"/>
              <a:chOff x="2672" y="473"/>
              <a:chExt cx="120" cy="120"/>
            </a:xfrm>
          </p:grpSpPr>
          <p:grpSp>
            <p:nvGrpSpPr>
              <p:cNvPr id="23028" name="Group 403"/>
              <p:cNvGrpSpPr>
                <a:grpSpLocks/>
              </p:cNvGrpSpPr>
              <p:nvPr/>
            </p:nvGrpSpPr>
            <p:grpSpPr bwMode="auto">
              <a:xfrm>
                <a:off x="2672" y="473"/>
                <a:ext cx="120" cy="120"/>
                <a:chOff x="2672" y="473"/>
                <a:chExt cx="120" cy="120"/>
              </a:xfrm>
            </p:grpSpPr>
            <p:sp>
              <p:nvSpPr>
                <p:cNvPr id="23030" name="Oval 404"/>
                <p:cNvSpPr>
                  <a:spLocks noChangeArrowheads="1"/>
                </p:cNvSpPr>
                <p:nvPr/>
              </p:nvSpPr>
              <p:spPr bwMode="auto">
                <a:xfrm>
                  <a:off x="2672" y="473"/>
                  <a:ext cx="120" cy="120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1" name="Oval 405"/>
                <p:cNvSpPr>
                  <a:spLocks noChangeArrowheads="1"/>
                </p:cNvSpPr>
                <p:nvPr/>
              </p:nvSpPr>
              <p:spPr bwMode="auto">
                <a:xfrm>
                  <a:off x="2672" y="473"/>
                  <a:ext cx="119" cy="119"/>
                </a:xfrm>
                <a:prstGeom prst="ellipse">
                  <a:avLst/>
                </a:prstGeom>
                <a:solidFill>
                  <a:srgbClr val="76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2" name="Oval 406"/>
                <p:cNvSpPr>
                  <a:spLocks noChangeArrowheads="1"/>
                </p:cNvSpPr>
                <p:nvPr/>
              </p:nvSpPr>
              <p:spPr bwMode="auto">
                <a:xfrm>
                  <a:off x="2672" y="474"/>
                  <a:ext cx="118" cy="118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3" name="Oval 407"/>
                <p:cNvSpPr>
                  <a:spLocks noChangeArrowheads="1"/>
                </p:cNvSpPr>
                <p:nvPr/>
              </p:nvSpPr>
              <p:spPr bwMode="auto">
                <a:xfrm>
                  <a:off x="2673" y="474"/>
                  <a:ext cx="117" cy="117"/>
                </a:xfrm>
                <a:prstGeom prst="ellipse">
                  <a:avLst/>
                </a:prstGeom>
                <a:solidFill>
                  <a:srgbClr val="777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4" name="Oval 408"/>
                <p:cNvSpPr>
                  <a:spLocks noChangeArrowheads="1"/>
                </p:cNvSpPr>
                <p:nvPr/>
              </p:nvSpPr>
              <p:spPr bwMode="auto">
                <a:xfrm>
                  <a:off x="2674" y="475"/>
                  <a:ext cx="115" cy="115"/>
                </a:xfrm>
                <a:prstGeom prst="ellipse">
                  <a:avLst/>
                </a:prstGeom>
                <a:solidFill>
                  <a:srgbClr val="78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5" name="Oval 409"/>
                <p:cNvSpPr>
                  <a:spLocks noChangeArrowheads="1"/>
                </p:cNvSpPr>
                <p:nvPr/>
              </p:nvSpPr>
              <p:spPr bwMode="auto">
                <a:xfrm>
                  <a:off x="2674" y="476"/>
                  <a:ext cx="114" cy="114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6" name="Oval 410"/>
                <p:cNvSpPr>
                  <a:spLocks noChangeArrowheads="1"/>
                </p:cNvSpPr>
                <p:nvPr/>
              </p:nvSpPr>
              <p:spPr bwMode="auto">
                <a:xfrm>
                  <a:off x="2675" y="476"/>
                  <a:ext cx="113" cy="113"/>
                </a:xfrm>
                <a:prstGeom prst="ellipse">
                  <a:avLst/>
                </a:prstGeom>
                <a:solidFill>
                  <a:srgbClr val="797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7" name="Oval 411"/>
                <p:cNvSpPr>
                  <a:spLocks noChangeArrowheads="1"/>
                </p:cNvSpPr>
                <p:nvPr/>
              </p:nvSpPr>
              <p:spPr bwMode="auto">
                <a:xfrm>
                  <a:off x="2675" y="477"/>
                  <a:ext cx="112" cy="112"/>
                </a:xfrm>
                <a:prstGeom prst="ellipse">
                  <a:avLst/>
                </a:prstGeom>
                <a:solidFill>
                  <a:srgbClr val="7A7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8" name="Oval 412"/>
                <p:cNvSpPr>
                  <a:spLocks noChangeArrowheads="1"/>
                </p:cNvSpPr>
                <p:nvPr/>
              </p:nvSpPr>
              <p:spPr bwMode="auto">
                <a:xfrm>
                  <a:off x="2676" y="478"/>
                  <a:ext cx="110" cy="110"/>
                </a:xfrm>
                <a:prstGeom prst="ellipse">
                  <a:avLst/>
                </a:prstGeom>
                <a:solidFill>
                  <a:srgbClr val="7B7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39" name="Oval 413"/>
                <p:cNvSpPr>
                  <a:spLocks noChangeArrowheads="1"/>
                </p:cNvSpPr>
                <p:nvPr/>
              </p:nvSpPr>
              <p:spPr bwMode="auto">
                <a:xfrm>
                  <a:off x="2677" y="478"/>
                  <a:ext cx="109" cy="109"/>
                </a:xfrm>
                <a:prstGeom prst="ellipse">
                  <a:avLst/>
                </a:prstGeom>
                <a:solidFill>
                  <a:srgbClr val="7C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0" name="Oval 414"/>
                <p:cNvSpPr>
                  <a:spLocks noChangeArrowheads="1"/>
                </p:cNvSpPr>
                <p:nvPr/>
              </p:nvSpPr>
              <p:spPr bwMode="auto">
                <a:xfrm>
                  <a:off x="2677" y="479"/>
                  <a:ext cx="108" cy="108"/>
                </a:xfrm>
                <a:prstGeom prst="ellipse">
                  <a:avLst/>
                </a:prstGeom>
                <a:solidFill>
                  <a:srgbClr val="7D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1" name="Oval 415"/>
                <p:cNvSpPr>
                  <a:spLocks noChangeArrowheads="1"/>
                </p:cNvSpPr>
                <p:nvPr/>
              </p:nvSpPr>
              <p:spPr bwMode="auto">
                <a:xfrm>
                  <a:off x="2678" y="479"/>
                  <a:ext cx="107" cy="107"/>
                </a:xfrm>
                <a:prstGeom prst="ellipse">
                  <a:avLst/>
                </a:prstGeom>
                <a:solidFill>
                  <a:srgbClr val="7E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2" name="Oval 416"/>
                <p:cNvSpPr>
                  <a:spLocks noChangeArrowheads="1"/>
                </p:cNvSpPr>
                <p:nvPr/>
              </p:nvSpPr>
              <p:spPr bwMode="auto">
                <a:xfrm>
                  <a:off x="2679" y="480"/>
                  <a:ext cx="105" cy="105"/>
                </a:xfrm>
                <a:prstGeom prst="ellipse">
                  <a:avLst/>
                </a:prstGeom>
                <a:solidFill>
                  <a:srgbClr val="7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3" name="Oval 417"/>
                <p:cNvSpPr>
                  <a:spLocks noChangeArrowheads="1"/>
                </p:cNvSpPr>
                <p:nvPr/>
              </p:nvSpPr>
              <p:spPr bwMode="auto">
                <a:xfrm>
                  <a:off x="2679" y="481"/>
                  <a:ext cx="104" cy="10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4" name="Oval 418"/>
                <p:cNvSpPr>
                  <a:spLocks noChangeArrowheads="1"/>
                </p:cNvSpPr>
                <p:nvPr/>
              </p:nvSpPr>
              <p:spPr bwMode="auto">
                <a:xfrm>
                  <a:off x="2680" y="481"/>
                  <a:ext cx="103" cy="103"/>
                </a:xfrm>
                <a:prstGeom prst="ellipse">
                  <a:avLst/>
                </a:prstGeom>
                <a:solidFill>
                  <a:srgbClr val="818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5" name="Oval 419"/>
                <p:cNvSpPr>
                  <a:spLocks noChangeArrowheads="1"/>
                </p:cNvSpPr>
                <p:nvPr/>
              </p:nvSpPr>
              <p:spPr bwMode="auto">
                <a:xfrm>
                  <a:off x="2680" y="482"/>
                  <a:ext cx="102" cy="102"/>
                </a:xfrm>
                <a:prstGeom prst="ellipse">
                  <a:avLst/>
                </a:prstGeom>
                <a:solidFill>
                  <a:srgbClr val="8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6" name="Oval 420"/>
                <p:cNvSpPr>
                  <a:spLocks noChangeArrowheads="1"/>
                </p:cNvSpPr>
                <p:nvPr/>
              </p:nvSpPr>
              <p:spPr bwMode="auto">
                <a:xfrm>
                  <a:off x="2681" y="483"/>
                  <a:ext cx="100" cy="100"/>
                </a:xfrm>
                <a:prstGeom prst="ellipse">
                  <a:avLst/>
                </a:prstGeom>
                <a:solidFill>
                  <a:srgbClr val="84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7" name="Oval 421"/>
                <p:cNvSpPr>
                  <a:spLocks noChangeArrowheads="1"/>
                </p:cNvSpPr>
                <p:nvPr/>
              </p:nvSpPr>
              <p:spPr bwMode="auto">
                <a:xfrm>
                  <a:off x="2682" y="483"/>
                  <a:ext cx="99" cy="99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8" name="Oval 422"/>
                <p:cNvSpPr>
                  <a:spLocks noChangeArrowheads="1"/>
                </p:cNvSpPr>
                <p:nvPr/>
              </p:nvSpPr>
              <p:spPr bwMode="auto">
                <a:xfrm>
                  <a:off x="2682" y="484"/>
                  <a:ext cx="98" cy="98"/>
                </a:xfrm>
                <a:prstGeom prst="ellipse">
                  <a:avLst/>
                </a:prstGeom>
                <a:solidFill>
                  <a:srgbClr val="87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49" name="Oval 423"/>
                <p:cNvSpPr>
                  <a:spLocks noChangeArrowheads="1"/>
                </p:cNvSpPr>
                <p:nvPr/>
              </p:nvSpPr>
              <p:spPr bwMode="auto">
                <a:xfrm>
                  <a:off x="2683" y="484"/>
                  <a:ext cx="97" cy="97"/>
                </a:xfrm>
                <a:prstGeom prst="ellipse">
                  <a:avLst/>
                </a:prstGeom>
                <a:solidFill>
                  <a:srgbClr val="888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0" name="Oval 424"/>
                <p:cNvSpPr>
                  <a:spLocks noChangeArrowheads="1"/>
                </p:cNvSpPr>
                <p:nvPr/>
              </p:nvSpPr>
              <p:spPr bwMode="auto">
                <a:xfrm>
                  <a:off x="2684" y="485"/>
                  <a:ext cx="95" cy="95"/>
                </a:xfrm>
                <a:prstGeom prst="ellipse">
                  <a:avLst/>
                </a:prstGeom>
                <a:solidFill>
                  <a:srgbClr val="8A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1" name="Oval 425"/>
                <p:cNvSpPr>
                  <a:spLocks noChangeArrowheads="1"/>
                </p:cNvSpPr>
                <p:nvPr/>
              </p:nvSpPr>
              <p:spPr bwMode="auto">
                <a:xfrm>
                  <a:off x="2684" y="486"/>
                  <a:ext cx="94" cy="94"/>
                </a:xfrm>
                <a:prstGeom prst="ellipse">
                  <a:avLst/>
                </a:prstGeom>
                <a:solidFill>
                  <a:srgbClr val="8B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2" name="Oval 426"/>
                <p:cNvSpPr>
                  <a:spLocks noChangeArrowheads="1"/>
                </p:cNvSpPr>
                <p:nvPr/>
              </p:nvSpPr>
              <p:spPr bwMode="auto">
                <a:xfrm>
                  <a:off x="2685" y="486"/>
                  <a:ext cx="93" cy="93"/>
                </a:xfrm>
                <a:prstGeom prst="ellipse">
                  <a:avLst/>
                </a:prstGeom>
                <a:solidFill>
                  <a:srgbClr val="8D8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3" name="Oval 427"/>
                <p:cNvSpPr>
                  <a:spLocks noChangeArrowheads="1"/>
                </p:cNvSpPr>
                <p:nvPr/>
              </p:nvSpPr>
              <p:spPr bwMode="auto">
                <a:xfrm>
                  <a:off x="2685" y="487"/>
                  <a:ext cx="92" cy="92"/>
                </a:xfrm>
                <a:prstGeom prst="ellipse">
                  <a:avLst/>
                </a:prstGeom>
                <a:solidFill>
                  <a:srgbClr val="8F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4" name="Oval 428"/>
                <p:cNvSpPr>
                  <a:spLocks noChangeArrowheads="1"/>
                </p:cNvSpPr>
                <p:nvPr/>
              </p:nvSpPr>
              <p:spPr bwMode="auto">
                <a:xfrm>
                  <a:off x="2686" y="488"/>
                  <a:ext cx="90" cy="90"/>
                </a:xfrm>
                <a:prstGeom prst="ellipse">
                  <a:avLst/>
                </a:prstGeom>
                <a:solidFill>
                  <a:srgbClr val="91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5" name="Oval 429"/>
                <p:cNvSpPr>
                  <a:spLocks noChangeArrowheads="1"/>
                </p:cNvSpPr>
                <p:nvPr/>
              </p:nvSpPr>
              <p:spPr bwMode="auto">
                <a:xfrm>
                  <a:off x="2687" y="488"/>
                  <a:ext cx="89" cy="89"/>
                </a:xfrm>
                <a:prstGeom prst="ellipse">
                  <a:avLst/>
                </a:prstGeom>
                <a:solidFill>
                  <a:srgbClr val="9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6" name="Oval 430"/>
                <p:cNvSpPr>
                  <a:spLocks noChangeArrowheads="1"/>
                </p:cNvSpPr>
                <p:nvPr/>
              </p:nvSpPr>
              <p:spPr bwMode="auto">
                <a:xfrm>
                  <a:off x="2687" y="489"/>
                  <a:ext cx="88" cy="88"/>
                </a:xfrm>
                <a:prstGeom prst="ellipse">
                  <a:avLst/>
                </a:prstGeom>
                <a:solidFill>
                  <a:srgbClr val="95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7" name="Oval 431"/>
                <p:cNvSpPr>
                  <a:spLocks noChangeArrowheads="1"/>
                </p:cNvSpPr>
                <p:nvPr/>
              </p:nvSpPr>
              <p:spPr bwMode="auto">
                <a:xfrm>
                  <a:off x="2688" y="490"/>
                  <a:ext cx="86" cy="86"/>
                </a:xfrm>
                <a:prstGeom prst="ellipse">
                  <a:avLst/>
                </a:prstGeom>
                <a:solidFill>
                  <a:srgbClr val="96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8" name="Oval 432"/>
                <p:cNvSpPr>
                  <a:spLocks noChangeArrowheads="1"/>
                </p:cNvSpPr>
                <p:nvPr/>
              </p:nvSpPr>
              <p:spPr bwMode="auto">
                <a:xfrm>
                  <a:off x="2689" y="490"/>
                  <a:ext cx="85" cy="85"/>
                </a:xfrm>
                <a:prstGeom prst="ellipse">
                  <a:avLst/>
                </a:prstGeom>
                <a:solidFill>
                  <a:srgbClr val="99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59" name="Oval 433"/>
                <p:cNvSpPr>
                  <a:spLocks noChangeArrowheads="1"/>
                </p:cNvSpPr>
                <p:nvPr/>
              </p:nvSpPr>
              <p:spPr bwMode="auto">
                <a:xfrm>
                  <a:off x="2689" y="491"/>
                  <a:ext cx="84" cy="84"/>
                </a:xfrm>
                <a:prstGeom prst="ellipse">
                  <a:avLst/>
                </a:prstGeom>
                <a:solidFill>
                  <a:srgbClr val="9B9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0" name="Oval 434"/>
                <p:cNvSpPr>
                  <a:spLocks noChangeArrowheads="1"/>
                </p:cNvSpPr>
                <p:nvPr/>
              </p:nvSpPr>
              <p:spPr bwMode="auto">
                <a:xfrm>
                  <a:off x="2690" y="491"/>
                  <a:ext cx="83" cy="83"/>
                </a:xfrm>
                <a:prstGeom prst="ellipse">
                  <a:avLst/>
                </a:prstGeom>
                <a:solidFill>
                  <a:srgbClr val="9D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1" name="Oval 435"/>
                <p:cNvSpPr>
                  <a:spLocks noChangeArrowheads="1"/>
                </p:cNvSpPr>
                <p:nvPr/>
              </p:nvSpPr>
              <p:spPr bwMode="auto">
                <a:xfrm>
                  <a:off x="2691" y="492"/>
                  <a:ext cx="81" cy="81"/>
                </a:xfrm>
                <a:prstGeom prst="ellipse">
                  <a:avLst/>
                </a:prstGeom>
                <a:solidFill>
                  <a:srgbClr val="9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2" name="Oval 436"/>
                <p:cNvSpPr>
                  <a:spLocks noChangeArrowheads="1"/>
                </p:cNvSpPr>
                <p:nvPr/>
              </p:nvSpPr>
              <p:spPr bwMode="auto">
                <a:xfrm>
                  <a:off x="2691" y="493"/>
                  <a:ext cx="80" cy="80"/>
                </a:xfrm>
                <a:prstGeom prst="ellipse">
                  <a:avLst/>
                </a:prstGeom>
                <a:solidFill>
                  <a:srgbClr val="A1A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3" name="Oval 437"/>
                <p:cNvSpPr>
                  <a:spLocks noChangeArrowheads="1"/>
                </p:cNvSpPr>
                <p:nvPr/>
              </p:nvSpPr>
              <p:spPr bwMode="auto">
                <a:xfrm>
                  <a:off x="2692" y="493"/>
                  <a:ext cx="79" cy="79"/>
                </a:xfrm>
                <a:prstGeom prst="ellipse">
                  <a:avLst/>
                </a:prstGeom>
                <a:solidFill>
                  <a:srgbClr val="A3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4" name="Oval 438"/>
                <p:cNvSpPr>
                  <a:spLocks noChangeArrowheads="1"/>
                </p:cNvSpPr>
                <p:nvPr/>
              </p:nvSpPr>
              <p:spPr bwMode="auto">
                <a:xfrm>
                  <a:off x="2692" y="494"/>
                  <a:ext cx="78" cy="78"/>
                </a:xfrm>
                <a:prstGeom prst="ellipse">
                  <a:avLst/>
                </a:prstGeom>
                <a:solidFill>
                  <a:srgbClr val="A6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5" name="Oval 439"/>
                <p:cNvSpPr>
                  <a:spLocks noChangeArrowheads="1"/>
                </p:cNvSpPr>
                <p:nvPr/>
              </p:nvSpPr>
              <p:spPr bwMode="auto">
                <a:xfrm>
                  <a:off x="2693" y="495"/>
                  <a:ext cx="76" cy="76"/>
                </a:xfrm>
                <a:prstGeom prst="ellipse">
                  <a:avLst/>
                </a:prstGeom>
                <a:solidFill>
                  <a:srgbClr val="A8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6" name="Oval 440"/>
                <p:cNvSpPr>
                  <a:spLocks noChangeArrowheads="1"/>
                </p:cNvSpPr>
                <p:nvPr/>
              </p:nvSpPr>
              <p:spPr bwMode="auto">
                <a:xfrm>
                  <a:off x="2694" y="495"/>
                  <a:ext cx="75" cy="75"/>
                </a:xfrm>
                <a:prstGeom prst="ellipse">
                  <a:avLst/>
                </a:prstGeom>
                <a:solidFill>
                  <a:srgbClr val="AA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7" name="Oval 441"/>
                <p:cNvSpPr>
                  <a:spLocks noChangeArrowheads="1"/>
                </p:cNvSpPr>
                <p:nvPr/>
              </p:nvSpPr>
              <p:spPr bwMode="auto">
                <a:xfrm>
                  <a:off x="2694" y="496"/>
                  <a:ext cx="74" cy="74"/>
                </a:xfrm>
                <a:prstGeom prst="ellipse">
                  <a:avLst/>
                </a:prstGeom>
                <a:solidFill>
                  <a:srgbClr val="ADA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8" name="Oval 442"/>
                <p:cNvSpPr>
                  <a:spLocks noChangeArrowheads="1"/>
                </p:cNvSpPr>
                <p:nvPr/>
              </p:nvSpPr>
              <p:spPr bwMode="auto">
                <a:xfrm>
                  <a:off x="2695" y="496"/>
                  <a:ext cx="73" cy="73"/>
                </a:xfrm>
                <a:prstGeom prst="ellipse">
                  <a:avLst/>
                </a:prstGeom>
                <a:solidFill>
                  <a:srgbClr val="AF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69" name="Oval 443"/>
                <p:cNvSpPr>
                  <a:spLocks noChangeArrowheads="1"/>
                </p:cNvSpPr>
                <p:nvPr/>
              </p:nvSpPr>
              <p:spPr bwMode="auto">
                <a:xfrm>
                  <a:off x="2696" y="497"/>
                  <a:ext cx="71" cy="71"/>
                </a:xfrm>
                <a:prstGeom prst="ellipse">
                  <a:avLst/>
                </a:prstGeom>
                <a:solidFill>
                  <a:srgbClr val="B1B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0" name="Oval 444"/>
                <p:cNvSpPr>
                  <a:spLocks noChangeArrowheads="1"/>
                </p:cNvSpPr>
                <p:nvPr/>
              </p:nvSpPr>
              <p:spPr bwMode="auto">
                <a:xfrm>
                  <a:off x="2696" y="498"/>
                  <a:ext cx="70" cy="70"/>
                </a:xfrm>
                <a:prstGeom prst="ellipse">
                  <a:avLst/>
                </a:prstGeom>
                <a:solidFill>
                  <a:srgbClr val="B4B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1" name="Oval 445"/>
                <p:cNvSpPr>
                  <a:spLocks noChangeArrowheads="1"/>
                </p:cNvSpPr>
                <p:nvPr/>
              </p:nvSpPr>
              <p:spPr bwMode="auto">
                <a:xfrm>
                  <a:off x="2697" y="498"/>
                  <a:ext cx="69" cy="69"/>
                </a:xfrm>
                <a:prstGeom prst="ellipse">
                  <a:avLst/>
                </a:prstGeom>
                <a:solidFill>
                  <a:srgbClr val="B6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2" name="Oval 446"/>
                <p:cNvSpPr>
                  <a:spLocks noChangeArrowheads="1"/>
                </p:cNvSpPr>
                <p:nvPr/>
              </p:nvSpPr>
              <p:spPr bwMode="auto">
                <a:xfrm>
                  <a:off x="2697" y="499"/>
                  <a:ext cx="68" cy="68"/>
                </a:xfrm>
                <a:prstGeom prst="ellipse">
                  <a:avLst/>
                </a:prstGeom>
                <a:solidFill>
                  <a:srgbClr val="B8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3" name="Oval 447"/>
                <p:cNvSpPr>
                  <a:spLocks noChangeArrowheads="1"/>
                </p:cNvSpPr>
                <p:nvPr/>
              </p:nvSpPr>
              <p:spPr bwMode="auto">
                <a:xfrm>
                  <a:off x="2698" y="500"/>
                  <a:ext cx="66" cy="66"/>
                </a:xfrm>
                <a:prstGeom prst="ellipse">
                  <a:avLst/>
                </a:prstGeom>
                <a:solidFill>
                  <a:srgbClr val="BBB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4" name="Oval 448"/>
                <p:cNvSpPr>
                  <a:spLocks noChangeArrowheads="1"/>
                </p:cNvSpPr>
                <p:nvPr/>
              </p:nvSpPr>
              <p:spPr bwMode="auto">
                <a:xfrm>
                  <a:off x="2699" y="500"/>
                  <a:ext cx="65" cy="65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5" name="Oval 449"/>
                <p:cNvSpPr>
                  <a:spLocks noChangeArrowheads="1"/>
                </p:cNvSpPr>
                <p:nvPr/>
              </p:nvSpPr>
              <p:spPr bwMode="auto">
                <a:xfrm>
                  <a:off x="2699" y="501"/>
                  <a:ext cx="64" cy="64"/>
                </a:xfrm>
                <a:prstGeom prst="ellipse">
                  <a:avLst/>
                </a:pr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6" name="Oval 450"/>
                <p:cNvSpPr>
                  <a:spLocks noChangeArrowheads="1"/>
                </p:cNvSpPr>
                <p:nvPr/>
              </p:nvSpPr>
              <p:spPr bwMode="auto">
                <a:xfrm>
                  <a:off x="2700" y="501"/>
                  <a:ext cx="63" cy="63"/>
                </a:xfrm>
                <a:prstGeom prst="ellipse">
                  <a:avLst/>
                </a:prstGeom>
                <a:solidFill>
                  <a:srgbClr val="C1C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7" name="Oval 451"/>
                <p:cNvSpPr>
                  <a:spLocks noChangeArrowheads="1"/>
                </p:cNvSpPr>
                <p:nvPr/>
              </p:nvSpPr>
              <p:spPr bwMode="auto">
                <a:xfrm>
                  <a:off x="2701" y="502"/>
                  <a:ext cx="61" cy="61"/>
                </a:xfrm>
                <a:prstGeom prst="ellipse">
                  <a:avLst/>
                </a:prstGeom>
                <a:solidFill>
                  <a:srgbClr val="C4C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8" name="Oval 452"/>
                <p:cNvSpPr>
                  <a:spLocks noChangeArrowheads="1"/>
                </p:cNvSpPr>
                <p:nvPr/>
              </p:nvSpPr>
              <p:spPr bwMode="auto">
                <a:xfrm>
                  <a:off x="2701" y="503"/>
                  <a:ext cx="60" cy="60"/>
                </a:xfrm>
                <a:prstGeom prst="ellipse">
                  <a:avLst/>
                </a:prstGeom>
                <a:solidFill>
                  <a:srgbClr val="C6C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79" name="Oval 453"/>
                <p:cNvSpPr>
                  <a:spLocks noChangeArrowheads="1"/>
                </p:cNvSpPr>
                <p:nvPr/>
              </p:nvSpPr>
              <p:spPr bwMode="auto">
                <a:xfrm>
                  <a:off x="2702" y="503"/>
                  <a:ext cx="59" cy="60"/>
                </a:xfrm>
                <a:prstGeom prst="ellipse">
                  <a:avLst/>
                </a:prstGeom>
                <a:solidFill>
                  <a:srgbClr val="C8C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0" name="Oval 454"/>
                <p:cNvSpPr>
                  <a:spLocks noChangeArrowheads="1"/>
                </p:cNvSpPr>
                <p:nvPr/>
              </p:nvSpPr>
              <p:spPr bwMode="auto">
                <a:xfrm>
                  <a:off x="2703" y="504"/>
                  <a:ext cx="57" cy="58"/>
                </a:xfrm>
                <a:prstGeom prst="ellipse">
                  <a:avLst/>
                </a:prstGeom>
                <a:solidFill>
                  <a:srgbClr val="CBC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1" name="Oval 455"/>
                <p:cNvSpPr>
                  <a:spLocks noChangeArrowheads="1"/>
                </p:cNvSpPr>
                <p:nvPr/>
              </p:nvSpPr>
              <p:spPr bwMode="auto">
                <a:xfrm>
                  <a:off x="2703" y="505"/>
                  <a:ext cx="57" cy="56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2" name="Oval 456"/>
                <p:cNvSpPr>
                  <a:spLocks noChangeArrowheads="1"/>
                </p:cNvSpPr>
                <p:nvPr/>
              </p:nvSpPr>
              <p:spPr bwMode="auto">
                <a:xfrm>
                  <a:off x="2704" y="505"/>
                  <a:ext cx="55" cy="56"/>
                </a:xfrm>
                <a:prstGeom prst="ellipse">
                  <a:avLst/>
                </a:prstGeom>
                <a:solidFill>
                  <a:srgbClr val="CFC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3" name="Oval 457"/>
                <p:cNvSpPr>
                  <a:spLocks noChangeArrowheads="1"/>
                </p:cNvSpPr>
                <p:nvPr/>
              </p:nvSpPr>
              <p:spPr bwMode="auto">
                <a:xfrm>
                  <a:off x="2704" y="506"/>
                  <a:ext cx="55" cy="54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4" name="Oval 458"/>
                <p:cNvSpPr>
                  <a:spLocks noChangeArrowheads="1"/>
                </p:cNvSpPr>
                <p:nvPr/>
              </p:nvSpPr>
              <p:spPr bwMode="auto">
                <a:xfrm>
                  <a:off x="2705" y="507"/>
                  <a:ext cx="53" cy="52"/>
                </a:xfrm>
                <a:prstGeom prst="ellipse">
                  <a:avLst/>
                </a:prstGeom>
                <a:solidFill>
                  <a:srgbClr val="D3D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5" name="Oval 459"/>
                <p:cNvSpPr>
                  <a:spLocks noChangeArrowheads="1"/>
                </p:cNvSpPr>
                <p:nvPr/>
              </p:nvSpPr>
              <p:spPr bwMode="auto">
                <a:xfrm>
                  <a:off x="2706" y="507"/>
                  <a:ext cx="51" cy="52"/>
                </a:xfrm>
                <a:prstGeom prst="ellipse">
                  <a:avLst/>
                </a:prstGeom>
                <a:solidFill>
                  <a:srgbClr val="D5D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6" name="Oval 460"/>
                <p:cNvSpPr>
                  <a:spLocks noChangeArrowheads="1"/>
                </p:cNvSpPr>
                <p:nvPr/>
              </p:nvSpPr>
              <p:spPr bwMode="auto">
                <a:xfrm>
                  <a:off x="2706" y="508"/>
                  <a:ext cx="51" cy="50"/>
                </a:xfrm>
                <a:prstGeom prst="ellipse">
                  <a:avLst/>
                </a:prstGeom>
                <a:solidFill>
                  <a:srgbClr val="D7D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7" name="Oval 461"/>
                <p:cNvSpPr>
                  <a:spLocks noChangeArrowheads="1"/>
                </p:cNvSpPr>
                <p:nvPr/>
              </p:nvSpPr>
              <p:spPr bwMode="auto">
                <a:xfrm>
                  <a:off x="2707" y="508"/>
                  <a:ext cx="49" cy="50"/>
                </a:xfrm>
                <a:prstGeom prst="ellipse">
                  <a:avLst/>
                </a:prstGeom>
                <a:solidFill>
                  <a:srgbClr val="D9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8" name="Oval 462"/>
                <p:cNvSpPr>
                  <a:spLocks noChangeArrowheads="1"/>
                </p:cNvSpPr>
                <p:nvPr/>
              </p:nvSpPr>
              <p:spPr bwMode="auto">
                <a:xfrm>
                  <a:off x="2708" y="509"/>
                  <a:ext cx="47" cy="48"/>
                </a:xfrm>
                <a:prstGeom prst="ellipse">
                  <a:avLst/>
                </a:prstGeom>
                <a:solidFill>
                  <a:srgbClr val="DB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89" name="Oval 463"/>
                <p:cNvSpPr>
                  <a:spLocks noChangeArrowheads="1"/>
                </p:cNvSpPr>
                <p:nvPr/>
              </p:nvSpPr>
              <p:spPr bwMode="auto">
                <a:xfrm>
                  <a:off x="2708" y="510"/>
                  <a:ext cx="47" cy="46"/>
                </a:xfrm>
                <a:prstGeom prst="ellipse">
                  <a:avLst/>
                </a:pr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0" name="Oval 464"/>
                <p:cNvSpPr>
                  <a:spLocks noChangeArrowheads="1"/>
                </p:cNvSpPr>
                <p:nvPr/>
              </p:nvSpPr>
              <p:spPr bwMode="auto">
                <a:xfrm>
                  <a:off x="2709" y="510"/>
                  <a:ext cx="45" cy="46"/>
                </a:xfrm>
                <a:prstGeom prst="ellipse">
                  <a:avLst/>
                </a:prstGeom>
                <a:solidFill>
                  <a:srgbClr val="DE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1" name="Oval 465"/>
                <p:cNvSpPr>
                  <a:spLocks noChangeArrowheads="1"/>
                </p:cNvSpPr>
                <p:nvPr/>
              </p:nvSpPr>
              <p:spPr bwMode="auto">
                <a:xfrm>
                  <a:off x="2709" y="511"/>
                  <a:ext cx="45" cy="44"/>
                </a:xfrm>
                <a:prstGeom prst="ellipse">
                  <a:avLst/>
                </a:prstGeom>
                <a:solidFill>
                  <a:srgbClr val="E0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2" name="Oval 466"/>
                <p:cNvSpPr>
                  <a:spLocks noChangeArrowheads="1"/>
                </p:cNvSpPr>
                <p:nvPr/>
              </p:nvSpPr>
              <p:spPr bwMode="auto">
                <a:xfrm>
                  <a:off x="2710" y="512"/>
                  <a:ext cx="43" cy="42"/>
                </a:xfrm>
                <a:prstGeom prst="ellipse">
                  <a:avLst/>
                </a:prstGeom>
                <a:solidFill>
                  <a:srgbClr val="E2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3" name="Oval 467"/>
                <p:cNvSpPr>
                  <a:spLocks noChangeArrowheads="1"/>
                </p:cNvSpPr>
                <p:nvPr/>
              </p:nvSpPr>
              <p:spPr bwMode="auto">
                <a:xfrm>
                  <a:off x="2711" y="512"/>
                  <a:ext cx="41" cy="42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4" name="Oval 468"/>
                <p:cNvSpPr>
                  <a:spLocks noChangeArrowheads="1"/>
                </p:cNvSpPr>
                <p:nvPr/>
              </p:nvSpPr>
              <p:spPr bwMode="auto">
                <a:xfrm>
                  <a:off x="2711" y="513"/>
                  <a:ext cx="41" cy="40"/>
                </a:xfrm>
                <a:prstGeom prst="ellipse">
                  <a:avLst/>
                </a:prstGeom>
                <a:solidFill>
                  <a:srgbClr val="E5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5" name="Oval 469"/>
                <p:cNvSpPr>
                  <a:spLocks noChangeArrowheads="1"/>
                </p:cNvSpPr>
                <p:nvPr/>
              </p:nvSpPr>
              <p:spPr bwMode="auto">
                <a:xfrm>
                  <a:off x="2712" y="513"/>
                  <a:ext cx="39" cy="40"/>
                </a:xfrm>
                <a:prstGeom prst="ellipse">
                  <a:avLst/>
                </a:prstGeom>
                <a:solidFill>
                  <a:srgbClr val="E7E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6" name="Oval 470"/>
                <p:cNvSpPr>
                  <a:spLocks noChangeArrowheads="1"/>
                </p:cNvSpPr>
                <p:nvPr/>
              </p:nvSpPr>
              <p:spPr bwMode="auto">
                <a:xfrm>
                  <a:off x="2713" y="514"/>
                  <a:ext cx="37" cy="38"/>
                </a:xfrm>
                <a:prstGeom prst="ellipse">
                  <a:avLst/>
                </a:prstGeom>
                <a:solidFill>
                  <a:srgbClr val="E8E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7" name="Oval 471"/>
                <p:cNvSpPr>
                  <a:spLocks noChangeArrowheads="1"/>
                </p:cNvSpPr>
                <p:nvPr/>
              </p:nvSpPr>
              <p:spPr bwMode="auto">
                <a:xfrm>
                  <a:off x="2713" y="515"/>
                  <a:ext cx="37" cy="36"/>
                </a:xfrm>
                <a:prstGeom prst="ellipse">
                  <a:avLst/>
                </a:prstGeom>
                <a:solidFill>
                  <a:srgbClr val="EAE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8" name="Oval 472"/>
                <p:cNvSpPr>
                  <a:spLocks noChangeArrowheads="1"/>
                </p:cNvSpPr>
                <p:nvPr/>
              </p:nvSpPr>
              <p:spPr bwMode="auto">
                <a:xfrm>
                  <a:off x="2714" y="515"/>
                  <a:ext cx="36" cy="36"/>
                </a:xfrm>
                <a:prstGeom prst="ellipse">
                  <a:avLst/>
                </a:prstGeom>
                <a:solidFill>
                  <a:srgbClr val="EBE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99" name="Oval 473"/>
                <p:cNvSpPr>
                  <a:spLocks noChangeArrowheads="1"/>
                </p:cNvSpPr>
                <p:nvPr/>
              </p:nvSpPr>
              <p:spPr bwMode="auto">
                <a:xfrm>
                  <a:off x="2714" y="516"/>
                  <a:ext cx="35" cy="34"/>
                </a:xfrm>
                <a:prstGeom prst="ellipse">
                  <a:avLst/>
                </a:prstGeom>
                <a:solidFill>
                  <a:srgbClr val="ECE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0" name="Oval 474"/>
                <p:cNvSpPr>
                  <a:spLocks noChangeArrowheads="1"/>
                </p:cNvSpPr>
                <p:nvPr/>
              </p:nvSpPr>
              <p:spPr bwMode="auto">
                <a:xfrm>
                  <a:off x="2715" y="517"/>
                  <a:ext cx="33" cy="32"/>
                </a:xfrm>
                <a:prstGeom prst="ellipse">
                  <a:avLst/>
                </a:prstGeom>
                <a:solidFill>
                  <a:srgbClr val="EDE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1" name="Oval 475"/>
                <p:cNvSpPr>
                  <a:spLocks noChangeArrowheads="1"/>
                </p:cNvSpPr>
                <p:nvPr/>
              </p:nvSpPr>
              <p:spPr bwMode="auto">
                <a:xfrm>
                  <a:off x="2716" y="517"/>
                  <a:ext cx="32" cy="32"/>
                </a:xfrm>
                <a:prstGeom prst="ellipse">
                  <a:avLst/>
                </a:prstGeom>
                <a:solidFill>
                  <a:srgbClr val="EFE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2" name="Oval 476"/>
                <p:cNvSpPr>
                  <a:spLocks noChangeArrowheads="1"/>
                </p:cNvSpPr>
                <p:nvPr/>
              </p:nvSpPr>
              <p:spPr bwMode="auto">
                <a:xfrm>
                  <a:off x="2716" y="518"/>
                  <a:ext cx="31" cy="30"/>
                </a:xfrm>
                <a:prstGeom prst="ellipse">
                  <a:avLst/>
                </a:prstGeom>
                <a:solidFill>
                  <a:srgbClr val="F0F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3" name="Oval 477"/>
                <p:cNvSpPr>
                  <a:spLocks noChangeArrowheads="1"/>
                </p:cNvSpPr>
                <p:nvPr/>
              </p:nvSpPr>
              <p:spPr bwMode="auto">
                <a:xfrm>
                  <a:off x="2717" y="519"/>
                  <a:ext cx="29" cy="28"/>
                </a:xfrm>
                <a:prstGeom prst="ellipse">
                  <a:avLst/>
                </a:prstGeom>
                <a:solidFill>
                  <a:srgbClr val="F1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4" name="Oval 478"/>
                <p:cNvSpPr>
                  <a:spLocks noChangeArrowheads="1"/>
                </p:cNvSpPr>
                <p:nvPr/>
              </p:nvSpPr>
              <p:spPr bwMode="auto">
                <a:xfrm>
                  <a:off x="2718" y="519"/>
                  <a:ext cx="28" cy="28"/>
                </a:xfrm>
                <a:prstGeom prst="ellipse">
                  <a:avLst/>
                </a:prstGeom>
                <a:solidFill>
                  <a:srgbClr val="F2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5" name="Oval 479"/>
                <p:cNvSpPr>
                  <a:spLocks noChangeArrowheads="1"/>
                </p:cNvSpPr>
                <p:nvPr/>
              </p:nvSpPr>
              <p:spPr bwMode="auto">
                <a:xfrm>
                  <a:off x="2718" y="520"/>
                  <a:ext cx="27" cy="27"/>
                </a:xfrm>
                <a:prstGeom prst="ellipse">
                  <a:avLst/>
                </a:prstGeom>
                <a:solidFill>
                  <a:srgbClr val="F3F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6" name="Oval 480"/>
                <p:cNvSpPr>
                  <a:spLocks noChangeArrowheads="1"/>
                </p:cNvSpPr>
                <p:nvPr/>
              </p:nvSpPr>
              <p:spPr bwMode="auto">
                <a:xfrm>
                  <a:off x="2719" y="520"/>
                  <a:ext cx="26" cy="26"/>
                </a:xfrm>
                <a:prstGeom prst="ellipse">
                  <a:avLst/>
                </a:prstGeom>
                <a:solidFill>
                  <a:srgbClr val="F4F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7" name="Oval 481"/>
                <p:cNvSpPr>
                  <a:spLocks noChangeArrowheads="1"/>
                </p:cNvSpPr>
                <p:nvPr/>
              </p:nvSpPr>
              <p:spPr bwMode="auto">
                <a:xfrm>
                  <a:off x="2720" y="521"/>
                  <a:ext cx="24" cy="24"/>
                </a:xfrm>
                <a:prstGeom prst="ellipse">
                  <a:avLst/>
                </a:prstGeom>
                <a:solidFill>
                  <a:srgbClr val="F5F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8" name="Oval 482"/>
                <p:cNvSpPr>
                  <a:spLocks noChangeArrowheads="1"/>
                </p:cNvSpPr>
                <p:nvPr/>
              </p:nvSpPr>
              <p:spPr bwMode="auto">
                <a:xfrm>
                  <a:off x="2720" y="522"/>
                  <a:ext cx="23" cy="23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09" name="Oval 483"/>
                <p:cNvSpPr>
                  <a:spLocks noChangeArrowheads="1"/>
                </p:cNvSpPr>
                <p:nvPr/>
              </p:nvSpPr>
              <p:spPr bwMode="auto">
                <a:xfrm>
                  <a:off x="2721" y="522"/>
                  <a:ext cx="22" cy="22"/>
                </a:xfrm>
                <a:prstGeom prst="ellipse">
                  <a:avLst/>
                </a:prstGeom>
                <a:solidFill>
                  <a:srgbClr val="F6F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0" name="Oval 484"/>
                <p:cNvSpPr>
                  <a:spLocks noChangeArrowheads="1"/>
                </p:cNvSpPr>
                <p:nvPr/>
              </p:nvSpPr>
              <p:spPr bwMode="auto">
                <a:xfrm>
                  <a:off x="2721" y="523"/>
                  <a:ext cx="21" cy="21"/>
                </a:xfrm>
                <a:prstGeom prst="ellipse">
                  <a:avLst/>
                </a:prstGeom>
                <a:solidFill>
                  <a:srgbClr val="F7F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1" name="Oval 485"/>
                <p:cNvSpPr>
                  <a:spLocks noChangeArrowheads="1"/>
                </p:cNvSpPr>
                <p:nvPr/>
              </p:nvSpPr>
              <p:spPr bwMode="auto">
                <a:xfrm>
                  <a:off x="2722" y="524"/>
                  <a:ext cx="19" cy="19"/>
                </a:xfrm>
                <a:prstGeom prst="ellipse">
                  <a:avLst/>
                </a:prstGeom>
                <a:solidFill>
                  <a:srgbClr val="F8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2" name="Oval 486"/>
                <p:cNvSpPr>
                  <a:spLocks noChangeArrowheads="1"/>
                </p:cNvSpPr>
                <p:nvPr/>
              </p:nvSpPr>
              <p:spPr bwMode="auto">
                <a:xfrm>
                  <a:off x="2723" y="524"/>
                  <a:ext cx="18" cy="18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3" name="Oval 487"/>
                <p:cNvSpPr>
                  <a:spLocks noChangeArrowheads="1"/>
                </p:cNvSpPr>
                <p:nvPr/>
              </p:nvSpPr>
              <p:spPr bwMode="auto">
                <a:xfrm>
                  <a:off x="2723" y="525"/>
                  <a:ext cx="17" cy="17"/>
                </a:xfrm>
                <a:prstGeom prst="ellipse">
                  <a:avLst/>
                </a:prstGeom>
                <a:solidFill>
                  <a:srgbClr val="F9F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4" name="Oval 488"/>
                <p:cNvSpPr>
                  <a:spLocks noChangeArrowheads="1"/>
                </p:cNvSpPr>
                <p:nvPr/>
              </p:nvSpPr>
              <p:spPr bwMode="auto">
                <a:xfrm>
                  <a:off x="2724" y="525"/>
                  <a:ext cx="16" cy="16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5" name="Oval 489"/>
                <p:cNvSpPr>
                  <a:spLocks noChangeArrowheads="1"/>
                </p:cNvSpPr>
                <p:nvPr/>
              </p:nvSpPr>
              <p:spPr bwMode="auto">
                <a:xfrm>
                  <a:off x="2725" y="526"/>
                  <a:ext cx="14" cy="14"/>
                </a:xfrm>
                <a:prstGeom prst="ellipse">
                  <a:avLst/>
                </a:prstGeom>
                <a:solidFill>
                  <a:srgbClr val="FAF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6" name="Oval 490"/>
                <p:cNvSpPr>
                  <a:spLocks noChangeArrowheads="1"/>
                </p:cNvSpPr>
                <p:nvPr/>
              </p:nvSpPr>
              <p:spPr bwMode="auto">
                <a:xfrm>
                  <a:off x="2725" y="527"/>
                  <a:ext cx="13" cy="13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7" name="Oval 491"/>
                <p:cNvSpPr>
                  <a:spLocks noChangeArrowheads="1"/>
                </p:cNvSpPr>
                <p:nvPr/>
              </p:nvSpPr>
              <p:spPr bwMode="auto">
                <a:xfrm>
                  <a:off x="2726" y="527"/>
                  <a:ext cx="12" cy="12"/>
                </a:xfrm>
                <a:prstGeom prst="ellipse">
                  <a:avLst/>
                </a:prstGeom>
                <a:solidFill>
                  <a:srgbClr val="FBF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8" name="Oval 492"/>
                <p:cNvSpPr>
                  <a:spLocks noChangeArrowheads="1"/>
                </p:cNvSpPr>
                <p:nvPr/>
              </p:nvSpPr>
              <p:spPr bwMode="auto">
                <a:xfrm>
                  <a:off x="2726" y="528"/>
                  <a:ext cx="11" cy="11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19" name="Oval 493"/>
                <p:cNvSpPr>
                  <a:spLocks noChangeArrowheads="1"/>
                </p:cNvSpPr>
                <p:nvPr/>
              </p:nvSpPr>
              <p:spPr bwMode="auto">
                <a:xfrm>
                  <a:off x="2727" y="529"/>
                  <a:ext cx="9" cy="9"/>
                </a:xfrm>
                <a:prstGeom prst="ellipse">
                  <a:avLst/>
                </a:prstGeom>
                <a:solidFill>
                  <a:srgbClr val="FCF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0" name="Oval 494"/>
                <p:cNvSpPr>
                  <a:spLocks noChangeArrowheads="1"/>
                </p:cNvSpPr>
                <p:nvPr/>
              </p:nvSpPr>
              <p:spPr bwMode="auto">
                <a:xfrm>
                  <a:off x="2728" y="529"/>
                  <a:ext cx="8" cy="8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1" name="Oval 495"/>
                <p:cNvSpPr>
                  <a:spLocks noChangeArrowheads="1"/>
                </p:cNvSpPr>
                <p:nvPr/>
              </p:nvSpPr>
              <p:spPr bwMode="auto">
                <a:xfrm>
                  <a:off x="2728" y="530"/>
                  <a:ext cx="7" cy="7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2" name="Oval 496"/>
                <p:cNvSpPr>
                  <a:spLocks noChangeArrowheads="1"/>
                </p:cNvSpPr>
                <p:nvPr/>
              </p:nvSpPr>
              <p:spPr bwMode="auto">
                <a:xfrm>
                  <a:off x="2729" y="530"/>
                  <a:ext cx="6" cy="6"/>
                </a:xfrm>
                <a:prstGeom prst="ellipse">
                  <a:avLst/>
                </a:prstGeom>
                <a:solidFill>
                  <a:srgbClr val="FDF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3" name="Oval 497"/>
                <p:cNvSpPr>
                  <a:spLocks noChangeArrowheads="1"/>
                </p:cNvSpPr>
                <p:nvPr/>
              </p:nvSpPr>
              <p:spPr bwMode="auto">
                <a:xfrm>
                  <a:off x="2730" y="531"/>
                  <a:ext cx="4" cy="4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4" name="Oval 498"/>
                <p:cNvSpPr>
                  <a:spLocks noChangeArrowheads="1"/>
                </p:cNvSpPr>
                <p:nvPr/>
              </p:nvSpPr>
              <p:spPr bwMode="auto">
                <a:xfrm>
                  <a:off x="2730" y="532"/>
                  <a:ext cx="3" cy="3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5" name="Oval 499"/>
                <p:cNvSpPr>
                  <a:spLocks noChangeArrowheads="1"/>
                </p:cNvSpPr>
                <p:nvPr/>
              </p:nvSpPr>
              <p:spPr bwMode="auto">
                <a:xfrm>
                  <a:off x="2731" y="532"/>
                  <a:ext cx="2" cy="2"/>
                </a:xfrm>
                <a:prstGeom prst="ellipse">
                  <a:avLst/>
                </a:prstGeom>
                <a:solidFill>
                  <a:srgbClr val="FEF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126" name="Oval 500"/>
                <p:cNvSpPr>
                  <a:spLocks noChangeArrowheads="1"/>
                </p:cNvSpPr>
                <p:nvPr/>
              </p:nvSpPr>
              <p:spPr bwMode="auto">
                <a:xfrm>
                  <a:off x="2731" y="533"/>
                  <a:ext cx="1" cy="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3029" name="Oval 501"/>
              <p:cNvSpPr>
                <a:spLocks noChangeArrowheads="1"/>
              </p:cNvSpPr>
              <p:nvPr/>
            </p:nvSpPr>
            <p:spPr bwMode="auto">
              <a:xfrm>
                <a:off x="2672" y="473"/>
                <a:ext cx="120" cy="120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4" name="Group 502"/>
            <p:cNvGrpSpPr>
              <a:grpSpLocks/>
            </p:cNvGrpSpPr>
            <p:nvPr/>
          </p:nvGrpSpPr>
          <p:grpSpPr bwMode="auto">
            <a:xfrm>
              <a:off x="3853" y="493"/>
              <a:ext cx="92" cy="92"/>
              <a:chOff x="3853" y="493"/>
              <a:chExt cx="92" cy="92"/>
            </a:xfrm>
          </p:grpSpPr>
          <p:grpSp>
            <p:nvGrpSpPr>
              <p:cNvPr id="22962" name="Group 503"/>
              <p:cNvGrpSpPr>
                <a:grpSpLocks/>
              </p:cNvGrpSpPr>
              <p:nvPr/>
            </p:nvGrpSpPr>
            <p:grpSpPr bwMode="auto">
              <a:xfrm>
                <a:off x="3853" y="493"/>
                <a:ext cx="92" cy="92"/>
                <a:chOff x="3853" y="493"/>
                <a:chExt cx="92" cy="92"/>
              </a:xfrm>
            </p:grpSpPr>
            <p:sp>
              <p:nvSpPr>
                <p:cNvPr id="22964" name="Oval 504"/>
                <p:cNvSpPr>
                  <a:spLocks noChangeArrowheads="1"/>
                </p:cNvSpPr>
                <p:nvPr/>
              </p:nvSpPr>
              <p:spPr bwMode="auto">
                <a:xfrm>
                  <a:off x="3853" y="493"/>
                  <a:ext cx="92" cy="92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5" name="Oval 505"/>
                <p:cNvSpPr>
                  <a:spLocks noChangeArrowheads="1"/>
                </p:cNvSpPr>
                <p:nvPr/>
              </p:nvSpPr>
              <p:spPr bwMode="auto">
                <a:xfrm>
                  <a:off x="3853" y="493"/>
                  <a:ext cx="91" cy="91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6" name="Oval 506"/>
                <p:cNvSpPr>
                  <a:spLocks noChangeArrowheads="1"/>
                </p:cNvSpPr>
                <p:nvPr/>
              </p:nvSpPr>
              <p:spPr bwMode="auto">
                <a:xfrm>
                  <a:off x="3853" y="494"/>
                  <a:ext cx="90" cy="90"/>
                </a:xfrm>
                <a:prstGeom prst="ellipse">
                  <a:avLst/>
                </a:prstGeom>
                <a:solidFill>
                  <a:srgbClr val="000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7" name="Oval 507"/>
                <p:cNvSpPr>
                  <a:spLocks noChangeArrowheads="1"/>
                </p:cNvSpPr>
                <p:nvPr/>
              </p:nvSpPr>
              <p:spPr bwMode="auto">
                <a:xfrm>
                  <a:off x="3854" y="495"/>
                  <a:ext cx="89" cy="88"/>
                </a:xfrm>
                <a:prstGeom prst="ellipse">
                  <a:avLst/>
                </a:prstGeom>
                <a:solidFill>
                  <a:srgbClr val="0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8" name="Oval 508"/>
                <p:cNvSpPr>
                  <a:spLocks noChangeArrowheads="1"/>
                </p:cNvSpPr>
                <p:nvPr/>
              </p:nvSpPr>
              <p:spPr bwMode="auto">
                <a:xfrm>
                  <a:off x="3855" y="495"/>
                  <a:ext cx="87" cy="87"/>
                </a:xfrm>
                <a:prstGeom prst="ellipse">
                  <a:avLst/>
                </a:prstGeom>
                <a:solidFill>
                  <a:srgbClr val="000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9" name="Oval 509"/>
                <p:cNvSpPr>
                  <a:spLocks noChangeArrowheads="1"/>
                </p:cNvSpPr>
                <p:nvPr/>
              </p:nvSpPr>
              <p:spPr bwMode="auto">
                <a:xfrm>
                  <a:off x="3856" y="496"/>
                  <a:ext cx="85" cy="85"/>
                </a:xfrm>
                <a:prstGeom prst="ellipse">
                  <a:avLst/>
                </a:prstGeom>
                <a:solidFill>
                  <a:srgbClr val="00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0" name="Oval 510"/>
                <p:cNvSpPr>
                  <a:spLocks noChangeArrowheads="1"/>
                </p:cNvSpPr>
                <p:nvPr/>
              </p:nvSpPr>
              <p:spPr bwMode="auto">
                <a:xfrm>
                  <a:off x="3856" y="497"/>
                  <a:ext cx="85" cy="84"/>
                </a:xfrm>
                <a:prstGeom prst="ellipse">
                  <a:avLst/>
                </a:prstGeom>
                <a:solidFill>
                  <a:srgbClr val="00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1" name="Oval 511"/>
                <p:cNvSpPr>
                  <a:spLocks noChangeArrowheads="1"/>
                </p:cNvSpPr>
                <p:nvPr/>
              </p:nvSpPr>
              <p:spPr bwMode="auto">
                <a:xfrm>
                  <a:off x="3857" y="498"/>
                  <a:ext cx="83" cy="82"/>
                </a:xfrm>
                <a:prstGeom prst="ellipse">
                  <a:avLst/>
                </a:prstGeom>
                <a:solidFill>
                  <a:srgbClr val="0000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2" name="Oval 512"/>
                <p:cNvSpPr>
                  <a:spLocks noChangeArrowheads="1"/>
                </p:cNvSpPr>
                <p:nvPr/>
              </p:nvSpPr>
              <p:spPr bwMode="auto">
                <a:xfrm>
                  <a:off x="3858" y="498"/>
                  <a:ext cx="81" cy="81"/>
                </a:xfrm>
                <a:prstGeom prst="ellipse">
                  <a:avLst/>
                </a:prstGeom>
                <a:solidFill>
                  <a:srgbClr val="000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3" name="Oval 513"/>
                <p:cNvSpPr>
                  <a:spLocks noChangeArrowheads="1"/>
                </p:cNvSpPr>
                <p:nvPr/>
              </p:nvSpPr>
              <p:spPr bwMode="auto">
                <a:xfrm>
                  <a:off x="3859" y="499"/>
                  <a:ext cx="79" cy="79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4" name="Oval 514"/>
                <p:cNvSpPr>
                  <a:spLocks noChangeArrowheads="1"/>
                </p:cNvSpPr>
                <p:nvPr/>
              </p:nvSpPr>
              <p:spPr bwMode="auto">
                <a:xfrm>
                  <a:off x="3859" y="500"/>
                  <a:ext cx="79" cy="78"/>
                </a:xfrm>
                <a:prstGeom prst="ellipse">
                  <a:avLst/>
                </a:prstGeom>
                <a:solidFill>
                  <a:srgbClr val="000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5" name="Oval 515"/>
                <p:cNvSpPr>
                  <a:spLocks noChangeArrowheads="1"/>
                </p:cNvSpPr>
                <p:nvPr/>
              </p:nvSpPr>
              <p:spPr bwMode="auto">
                <a:xfrm>
                  <a:off x="3860" y="500"/>
                  <a:ext cx="77" cy="77"/>
                </a:xfrm>
                <a:prstGeom prst="ellipse">
                  <a:avLst/>
                </a:prstGeom>
                <a:solidFill>
                  <a:srgbClr val="000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6" name="Oval 516"/>
                <p:cNvSpPr>
                  <a:spLocks noChangeArrowheads="1"/>
                </p:cNvSpPr>
                <p:nvPr/>
              </p:nvSpPr>
              <p:spPr bwMode="auto">
                <a:xfrm>
                  <a:off x="3861" y="501"/>
                  <a:ext cx="75" cy="75"/>
                </a:xfrm>
                <a:prstGeom prst="ellipse">
                  <a:avLst/>
                </a:prstGeom>
                <a:solidFill>
                  <a:srgbClr val="000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7" name="Oval 517"/>
                <p:cNvSpPr>
                  <a:spLocks noChangeArrowheads="1"/>
                </p:cNvSpPr>
                <p:nvPr/>
              </p:nvSpPr>
              <p:spPr bwMode="auto">
                <a:xfrm>
                  <a:off x="3861" y="502"/>
                  <a:ext cx="75" cy="74"/>
                </a:xfrm>
                <a:prstGeom prst="ellipse">
                  <a:avLst/>
                </a:prstGeom>
                <a:solidFill>
                  <a:srgbClr val="00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8" name="Oval 518"/>
                <p:cNvSpPr>
                  <a:spLocks noChangeArrowheads="1"/>
                </p:cNvSpPr>
                <p:nvPr/>
              </p:nvSpPr>
              <p:spPr bwMode="auto">
                <a:xfrm>
                  <a:off x="3862" y="503"/>
                  <a:ext cx="73" cy="72"/>
                </a:xfrm>
                <a:prstGeom prst="ellipse">
                  <a:avLst/>
                </a:prstGeom>
                <a:solidFill>
                  <a:srgbClr val="0000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79" name="Oval 519"/>
                <p:cNvSpPr>
                  <a:spLocks noChangeArrowheads="1"/>
                </p:cNvSpPr>
                <p:nvPr/>
              </p:nvSpPr>
              <p:spPr bwMode="auto">
                <a:xfrm>
                  <a:off x="3863" y="503"/>
                  <a:ext cx="71" cy="71"/>
                </a:xfrm>
                <a:prstGeom prst="ellipse">
                  <a:avLst/>
                </a:prstGeom>
                <a:solidFill>
                  <a:srgbClr val="00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0" name="Oval 520"/>
                <p:cNvSpPr>
                  <a:spLocks noChangeArrowheads="1"/>
                </p:cNvSpPr>
                <p:nvPr/>
              </p:nvSpPr>
              <p:spPr bwMode="auto">
                <a:xfrm>
                  <a:off x="3864" y="504"/>
                  <a:ext cx="69" cy="69"/>
                </a:xfrm>
                <a:prstGeom prst="ellipse">
                  <a:avLst/>
                </a:prstGeom>
                <a:solidFill>
                  <a:srgbClr val="00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1" name="Oval 521"/>
                <p:cNvSpPr>
                  <a:spLocks noChangeArrowheads="1"/>
                </p:cNvSpPr>
                <p:nvPr/>
              </p:nvSpPr>
              <p:spPr bwMode="auto">
                <a:xfrm>
                  <a:off x="3864" y="505"/>
                  <a:ext cx="69" cy="68"/>
                </a:xfrm>
                <a:prstGeom prst="ellipse">
                  <a:avLst/>
                </a:prstGeom>
                <a:solidFill>
                  <a:srgbClr val="00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2" name="Oval 522"/>
                <p:cNvSpPr>
                  <a:spLocks noChangeArrowheads="1"/>
                </p:cNvSpPr>
                <p:nvPr/>
              </p:nvSpPr>
              <p:spPr bwMode="auto">
                <a:xfrm>
                  <a:off x="3865" y="506"/>
                  <a:ext cx="67" cy="66"/>
                </a:xfrm>
                <a:prstGeom prst="ellipse">
                  <a:avLst/>
                </a:prstGeom>
                <a:solidFill>
                  <a:srgbClr val="00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3" name="Oval 523"/>
                <p:cNvSpPr>
                  <a:spLocks noChangeArrowheads="1"/>
                </p:cNvSpPr>
                <p:nvPr/>
              </p:nvSpPr>
              <p:spPr bwMode="auto">
                <a:xfrm>
                  <a:off x="3866" y="506"/>
                  <a:ext cx="65" cy="65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4" name="Oval 524"/>
                <p:cNvSpPr>
                  <a:spLocks noChangeArrowheads="1"/>
                </p:cNvSpPr>
                <p:nvPr/>
              </p:nvSpPr>
              <p:spPr bwMode="auto">
                <a:xfrm>
                  <a:off x="3867" y="507"/>
                  <a:ext cx="63" cy="63"/>
                </a:xfrm>
                <a:prstGeom prst="ellipse">
                  <a:avLst/>
                </a:prstGeom>
                <a:solidFill>
                  <a:srgbClr val="0000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5" name="Oval 525"/>
                <p:cNvSpPr>
                  <a:spLocks noChangeArrowheads="1"/>
                </p:cNvSpPr>
                <p:nvPr/>
              </p:nvSpPr>
              <p:spPr bwMode="auto">
                <a:xfrm>
                  <a:off x="3867" y="508"/>
                  <a:ext cx="63" cy="62"/>
                </a:xfrm>
                <a:prstGeom prst="ellipse">
                  <a:avLst/>
                </a:prstGeom>
                <a:solidFill>
                  <a:srgbClr val="0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6" name="Oval 526"/>
                <p:cNvSpPr>
                  <a:spLocks noChangeArrowheads="1"/>
                </p:cNvSpPr>
                <p:nvPr/>
              </p:nvSpPr>
              <p:spPr bwMode="auto">
                <a:xfrm>
                  <a:off x="3868" y="508"/>
                  <a:ext cx="61" cy="61"/>
                </a:xfrm>
                <a:prstGeom prst="ellipse">
                  <a:avLst/>
                </a:prstGeom>
                <a:solidFill>
                  <a:srgbClr val="000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7" name="Oval 527"/>
                <p:cNvSpPr>
                  <a:spLocks noChangeArrowheads="1"/>
                </p:cNvSpPr>
                <p:nvPr/>
              </p:nvSpPr>
              <p:spPr bwMode="auto">
                <a:xfrm>
                  <a:off x="3869" y="509"/>
                  <a:ext cx="59" cy="59"/>
                </a:xfrm>
                <a:prstGeom prst="ellipse">
                  <a:avLst/>
                </a:prstGeom>
                <a:solidFill>
                  <a:srgbClr val="0000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8" name="Oval 528"/>
                <p:cNvSpPr>
                  <a:spLocks noChangeArrowheads="1"/>
                </p:cNvSpPr>
                <p:nvPr/>
              </p:nvSpPr>
              <p:spPr bwMode="auto">
                <a:xfrm>
                  <a:off x="3869" y="510"/>
                  <a:ext cx="59" cy="58"/>
                </a:xfrm>
                <a:prstGeom prst="ellipse">
                  <a:avLst/>
                </a:prstGeom>
                <a:solidFill>
                  <a:srgbClr val="000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89" name="Oval 529"/>
                <p:cNvSpPr>
                  <a:spLocks noChangeArrowheads="1"/>
                </p:cNvSpPr>
                <p:nvPr/>
              </p:nvSpPr>
              <p:spPr bwMode="auto">
                <a:xfrm>
                  <a:off x="3870" y="511"/>
                  <a:ext cx="57" cy="56"/>
                </a:xfrm>
                <a:prstGeom prst="ellipse">
                  <a:avLst/>
                </a:prstGeom>
                <a:solidFill>
                  <a:srgbClr val="000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0" name="Oval 530"/>
                <p:cNvSpPr>
                  <a:spLocks noChangeArrowheads="1"/>
                </p:cNvSpPr>
                <p:nvPr/>
              </p:nvSpPr>
              <p:spPr bwMode="auto">
                <a:xfrm>
                  <a:off x="3871" y="511"/>
                  <a:ext cx="55" cy="55"/>
                </a:xfrm>
                <a:prstGeom prst="ellipse">
                  <a:avLst/>
                </a:prstGeom>
                <a:solidFill>
                  <a:srgbClr val="000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1" name="Oval 531"/>
                <p:cNvSpPr>
                  <a:spLocks noChangeArrowheads="1"/>
                </p:cNvSpPr>
                <p:nvPr/>
              </p:nvSpPr>
              <p:spPr bwMode="auto">
                <a:xfrm>
                  <a:off x="3872" y="512"/>
                  <a:ext cx="53" cy="53"/>
                </a:xfrm>
                <a:prstGeom prst="ellipse">
                  <a:avLst/>
                </a:prstGeom>
                <a:solidFill>
                  <a:srgbClr val="0000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2" name="Oval 532"/>
                <p:cNvSpPr>
                  <a:spLocks noChangeArrowheads="1"/>
                </p:cNvSpPr>
                <p:nvPr/>
              </p:nvSpPr>
              <p:spPr bwMode="auto">
                <a:xfrm>
                  <a:off x="3872" y="513"/>
                  <a:ext cx="53" cy="52"/>
                </a:xfrm>
                <a:prstGeom prst="ellipse">
                  <a:avLst/>
                </a:prstGeom>
                <a:solidFill>
                  <a:srgbClr val="000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3" name="Oval 533"/>
                <p:cNvSpPr>
                  <a:spLocks noChangeArrowheads="1"/>
                </p:cNvSpPr>
                <p:nvPr/>
              </p:nvSpPr>
              <p:spPr bwMode="auto">
                <a:xfrm>
                  <a:off x="3873" y="514"/>
                  <a:ext cx="51" cy="50"/>
                </a:xfrm>
                <a:prstGeom prst="ellipse">
                  <a:avLst/>
                </a:prstGeom>
                <a:solidFill>
                  <a:srgbClr val="0000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4" name="Oval 534"/>
                <p:cNvSpPr>
                  <a:spLocks noChangeArrowheads="1"/>
                </p:cNvSpPr>
                <p:nvPr/>
              </p:nvSpPr>
              <p:spPr bwMode="auto">
                <a:xfrm>
                  <a:off x="3874" y="514"/>
                  <a:ext cx="49" cy="49"/>
                </a:xfrm>
                <a:prstGeom prst="ellipse">
                  <a:avLst/>
                </a:prstGeom>
                <a:solidFill>
                  <a:srgbClr val="000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5" name="Oval 535"/>
                <p:cNvSpPr>
                  <a:spLocks noChangeArrowheads="1"/>
                </p:cNvSpPr>
                <p:nvPr/>
              </p:nvSpPr>
              <p:spPr bwMode="auto">
                <a:xfrm>
                  <a:off x="3875" y="515"/>
                  <a:ext cx="47" cy="47"/>
                </a:xfrm>
                <a:prstGeom prst="ellipse">
                  <a:avLst/>
                </a:prstGeom>
                <a:solidFill>
                  <a:srgbClr val="000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6" name="Oval 536"/>
                <p:cNvSpPr>
                  <a:spLocks noChangeArrowheads="1"/>
                </p:cNvSpPr>
                <p:nvPr/>
              </p:nvSpPr>
              <p:spPr bwMode="auto">
                <a:xfrm>
                  <a:off x="3875" y="516"/>
                  <a:ext cx="47" cy="46"/>
                </a:xfrm>
                <a:prstGeom prst="ellipse">
                  <a:avLst/>
                </a:prstGeom>
                <a:solidFill>
                  <a:srgbClr val="0000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7" name="Oval 537"/>
                <p:cNvSpPr>
                  <a:spLocks noChangeArrowheads="1"/>
                </p:cNvSpPr>
                <p:nvPr/>
              </p:nvSpPr>
              <p:spPr bwMode="auto">
                <a:xfrm>
                  <a:off x="3876" y="516"/>
                  <a:ext cx="46" cy="46"/>
                </a:xfrm>
                <a:prstGeom prst="ellipse">
                  <a:avLst/>
                </a:prstGeom>
                <a:solidFill>
                  <a:srgbClr val="0000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8" name="Oval 538"/>
                <p:cNvSpPr>
                  <a:spLocks noChangeArrowheads="1"/>
                </p:cNvSpPr>
                <p:nvPr/>
              </p:nvSpPr>
              <p:spPr bwMode="auto">
                <a:xfrm>
                  <a:off x="3877" y="517"/>
                  <a:ext cx="44" cy="44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99" name="Oval 539"/>
                <p:cNvSpPr>
                  <a:spLocks noChangeArrowheads="1"/>
                </p:cNvSpPr>
                <p:nvPr/>
              </p:nvSpPr>
              <p:spPr bwMode="auto">
                <a:xfrm>
                  <a:off x="3877" y="518"/>
                  <a:ext cx="43" cy="42"/>
                </a:xfrm>
                <a:prstGeom prst="ellipse">
                  <a:avLst/>
                </a:prstGeom>
                <a:solidFill>
                  <a:srgbClr val="000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0" name="Oval 540"/>
                <p:cNvSpPr>
                  <a:spLocks noChangeArrowheads="1"/>
                </p:cNvSpPr>
                <p:nvPr/>
              </p:nvSpPr>
              <p:spPr bwMode="auto">
                <a:xfrm>
                  <a:off x="3878" y="519"/>
                  <a:ext cx="41" cy="40"/>
                </a:xfrm>
                <a:prstGeom prst="ellipse">
                  <a:avLst/>
                </a:prstGeom>
                <a:solidFill>
                  <a:srgbClr val="000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1" name="Oval 541"/>
                <p:cNvSpPr>
                  <a:spLocks noChangeArrowheads="1"/>
                </p:cNvSpPr>
                <p:nvPr/>
              </p:nvSpPr>
              <p:spPr bwMode="auto">
                <a:xfrm>
                  <a:off x="3879" y="519"/>
                  <a:ext cx="40" cy="40"/>
                </a:xfrm>
                <a:prstGeom prst="ellipse">
                  <a:avLst/>
                </a:prstGeom>
                <a:solidFill>
                  <a:srgbClr val="000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2" name="Oval 542"/>
                <p:cNvSpPr>
                  <a:spLocks noChangeArrowheads="1"/>
                </p:cNvSpPr>
                <p:nvPr/>
              </p:nvSpPr>
              <p:spPr bwMode="auto">
                <a:xfrm>
                  <a:off x="3880" y="520"/>
                  <a:ext cx="38" cy="38"/>
                </a:xfrm>
                <a:prstGeom prst="ellipse">
                  <a:avLst/>
                </a:prstGeom>
                <a:solidFill>
                  <a:srgbClr val="000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3" name="Oval 543"/>
                <p:cNvSpPr>
                  <a:spLocks noChangeArrowheads="1"/>
                </p:cNvSpPr>
                <p:nvPr/>
              </p:nvSpPr>
              <p:spPr bwMode="auto">
                <a:xfrm>
                  <a:off x="3880" y="521"/>
                  <a:ext cx="37" cy="36"/>
                </a:xfrm>
                <a:prstGeom prst="ellipse">
                  <a:avLst/>
                </a:prstGeom>
                <a:solidFill>
                  <a:srgbClr val="0000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4" name="Oval 544"/>
                <p:cNvSpPr>
                  <a:spLocks noChangeArrowheads="1"/>
                </p:cNvSpPr>
                <p:nvPr/>
              </p:nvSpPr>
              <p:spPr bwMode="auto">
                <a:xfrm>
                  <a:off x="3881" y="522"/>
                  <a:ext cx="35" cy="34"/>
                </a:xfrm>
                <a:prstGeom prst="ellipse">
                  <a:avLst/>
                </a:prstGeom>
                <a:solidFill>
                  <a:srgbClr val="000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5" name="Oval 545"/>
                <p:cNvSpPr>
                  <a:spLocks noChangeArrowheads="1"/>
                </p:cNvSpPr>
                <p:nvPr/>
              </p:nvSpPr>
              <p:spPr bwMode="auto">
                <a:xfrm>
                  <a:off x="3882" y="522"/>
                  <a:ext cx="34" cy="34"/>
                </a:xfrm>
                <a:prstGeom prst="ellipse">
                  <a:avLst/>
                </a:prstGeom>
                <a:solidFill>
                  <a:srgbClr val="000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6" name="Oval 546"/>
                <p:cNvSpPr>
                  <a:spLocks noChangeArrowheads="1"/>
                </p:cNvSpPr>
                <p:nvPr/>
              </p:nvSpPr>
              <p:spPr bwMode="auto">
                <a:xfrm>
                  <a:off x="3883" y="523"/>
                  <a:ext cx="32" cy="32"/>
                </a:xfrm>
                <a:prstGeom prst="ellipse">
                  <a:avLst/>
                </a:prstGeom>
                <a:solidFill>
                  <a:srgbClr val="000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7" name="Oval 547"/>
                <p:cNvSpPr>
                  <a:spLocks noChangeArrowheads="1"/>
                </p:cNvSpPr>
                <p:nvPr/>
              </p:nvSpPr>
              <p:spPr bwMode="auto">
                <a:xfrm>
                  <a:off x="3883" y="524"/>
                  <a:ext cx="31" cy="30"/>
                </a:xfrm>
                <a:prstGeom prst="ellipse">
                  <a:avLst/>
                </a:prstGeom>
                <a:solidFill>
                  <a:srgbClr val="0000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8" name="Oval 548"/>
                <p:cNvSpPr>
                  <a:spLocks noChangeArrowheads="1"/>
                </p:cNvSpPr>
                <p:nvPr/>
              </p:nvSpPr>
              <p:spPr bwMode="auto">
                <a:xfrm>
                  <a:off x="3884" y="524"/>
                  <a:ext cx="30" cy="30"/>
                </a:xfrm>
                <a:prstGeom prst="ellipse">
                  <a:avLst/>
                </a:prstGeom>
                <a:solidFill>
                  <a:srgbClr val="0000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09" name="Oval 549"/>
                <p:cNvSpPr>
                  <a:spLocks noChangeArrowheads="1"/>
                </p:cNvSpPr>
                <p:nvPr/>
              </p:nvSpPr>
              <p:spPr bwMode="auto">
                <a:xfrm>
                  <a:off x="3885" y="525"/>
                  <a:ext cx="28" cy="28"/>
                </a:xfrm>
                <a:prstGeom prst="ellipse">
                  <a:avLst/>
                </a:prstGeom>
                <a:solidFill>
                  <a:srgbClr val="000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0" name="Oval 550"/>
                <p:cNvSpPr>
                  <a:spLocks noChangeArrowheads="1"/>
                </p:cNvSpPr>
                <p:nvPr/>
              </p:nvSpPr>
              <p:spPr bwMode="auto">
                <a:xfrm>
                  <a:off x="3885" y="526"/>
                  <a:ext cx="27" cy="26"/>
                </a:xfrm>
                <a:prstGeom prst="ellipse">
                  <a:avLst/>
                </a:prstGeom>
                <a:solidFill>
                  <a:srgbClr val="000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1" name="Oval 551"/>
                <p:cNvSpPr>
                  <a:spLocks noChangeArrowheads="1"/>
                </p:cNvSpPr>
                <p:nvPr/>
              </p:nvSpPr>
              <p:spPr bwMode="auto">
                <a:xfrm>
                  <a:off x="3886" y="527"/>
                  <a:ext cx="25" cy="24"/>
                </a:xfrm>
                <a:prstGeom prst="ellipse">
                  <a:avLst/>
                </a:prstGeom>
                <a:solidFill>
                  <a:srgbClr val="0000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2" name="Oval 552"/>
                <p:cNvSpPr>
                  <a:spLocks noChangeArrowheads="1"/>
                </p:cNvSpPr>
                <p:nvPr/>
              </p:nvSpPr>
              <p:spPr bwMode="auto">
                <a:xfrm>
                  <a:off x="3887" y="527"/>
                  <a:ext cx="24" cy="24"/>
                </a:xfrm>
                <a:prstGeom prst="ellipse">
                  <a:avLst/>
                </a:prstGeom>
                <a:solidFill>
                  <a:srgbClr val="000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3" name="Oval 553"/>
                <p:cNvSpPr>
                  <a:spLocks noChangeArrowheads="1"/>
                </p:cNvSpPr>
                <p:nvPr/>
              </p:nvSpPr>
              <p:spPr bwMode="auto">
                <a:xfrm>
                  <a:off x="3888" y="528"/>
                  <a:ext cx="22" cy="22"/>
                </a:xfrm>
                <a:prstGeom prst="ellipse">
                  <a:avLst/>
                </a:prstGeom>
                <a:solidFill>
                  <a:srgbClr val="000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4" name="Oval 554"/>
                <p:cNvSpPr>
                  <a:spLocks noChangeArrowheads="1"/>
                </p:cNvSpPr>
                <p:nvPr/>
              </p:nvSpPr>
              <p:spPr bwMode="auto">
                <a:xfrm>
                  <a:off x="3888" y="529"/>
                  <a:ext cx="21" cy="20"/>
                </a:xfrm>
                <a:prstGeom prst="ellipse">
                  <a:avLst/>
                </a:prstGeom>
                <a:solidFill>
                  <a:srgbClr val="000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5" name="Oval 555"/>
                <p:cNvSpPr>
                  <a:spLocks noChangeArrowheads="1"/>
                </p:cNvSpPr>
                <p:nvPr/>
              </p:nvSpPr>
              <p:spPr bwMode="auto">
                <a:xfrm>
                  <a:off x="3889" y="530"/>
                  <a:ext cx="19" cy="18"/>
                </a:xfrm>
                <a:prstGeom prst="ellipse">
                  <a:avLst/>
                </a:prstGeom>
                <a:solidFill>
                  <a:srgbClr val="000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6" name="Oval 556"/>
                <p:cNvSpPr>
                  <a:spLocks noChangeArrowheads="1"/>
                </p:cNvSpPr>
                <p:nvPr/>
              </p:nvSpPr>
              <p:spPr bwMode="auto">
                <a:xfrm>
                  <a:off x="3890" y="530"/>
                  <a:ext cx="18" cy="18"/>
                </a:xfrm>
                <a:prstGeom prst="ellipse">
                  <a:avLst/>
                </a:prstGeom>
                <a:solidFill>
                  <a:srgbClr val="0000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7" name="Oval 557"/>
                <p:cNvSpPr>
                  <a:spLocks noChangeArrowheads="1"/>
                </p:cNvSpPr>
                <p:nvPr/>
              </p:nvSpPr>
              <p:spPr bwMode="auto">
                <a:xfrm>
                  <a:off x="3891" y="531"/>
                  <a:ext cx="16" cy="16"/>
                </a:xfrm>
                <a:prstGeom prst="ellipse">
                  <a:avLst/>
                </a:prstGeom>
                <a:solidFill>
                  <a:srgbClr val="0000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8" name="Oval 558"/>
                <p:cNvSpPr>
                  <a:spLocks noChangeArrowheads="1"/>
                </p:cNvSpPr>
                <p:nvPr/>
              </p:nvSpPr>
              <p:spPr bwMode="auto">
                <a:xfrm>
                  <a:off x="3891" y="532"/>
                  <a:ext cx="15" cy="15"/>
                </a:xfrm>
                <a:prstGeom prst="ellipse">
                  <a:avLst/>
                </a:prstGeom>
                <a:solidFill>
                  <a:srgbClr val="000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19" name="Oval 559"/>
                <p:cNvSpPr>
                  <a:spLocks noChangeArrowheads="1"/>
                </p:cNvSpPr>
                <p:nvPr/>
              </p:nvSpPr>
              <p:spPr bwMode="auto">
                <a:xfrm>
                  <a:off x="3892" y="532"/>
                  <a:ext cx="14" cy="14"/>
                </a:xfrm>
                <a:prstGeom prst="ellipse">
                  <a:avLst/>
                </a:prstGeom>
                <a:solidFill>
                  <a:srgbClr val="000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0" name="Oval 560"/>
                <p:cNvSpPr>
                  <a:spLocks noChangeArrowheads="1"/>
                </p:cNvSpPr>
                <p:nvPr/>
              </p:nvSpPr>
              <p:spPr bwMode="auto">
                <a:xfrm>
                  <a:off x="3893" y="533"/>
                  <a:ext cx="12" cy="12"/>
                </a:xfrm>
                <a:prstGeom prst="ellipse">
                  <a:avLst/>
                </a:prstGeom>
                <a:solidFill>
                  <a:srgbClr val="0000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1" name="Oval 561"/>
                <p:cNvSpPr>
                  <a:spLocks noChangeArrowheads="1"/>
                </p:cNvSpPr>
                <p:nvPr/>
              </p:nvSpPr>
              <p:spPr bwMode="auto">
                <a:xfrm>
                  <a:off x="3893" y="534"/>
                  <a:ext cx="11" cy="11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2" name="Oval 562"/>
                <p:cNvSpPr>
                  <a:spLocks noChangeArrowheads="1"/>
                </p:cNvSpPr>
                <p:nvPr/>
              </p:nvSpPr>
              <p:spPr bwMode="auto">
                <a:xfrm>
                  <a:off x="3894" y="535"/>
                  <a:ext cx="9" cy="9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3" name="Oval 563"/>
                <p:cNvSpPr>
                  <a:spLocks noChangeArrowheads="1"/>
                </p:cNvSpPr>
                <p:nvPr/>
              </p:nvSpPr>
              <p:spPr bwMode="auto">
                <a:xfrm>
                  <a:off x="3895" y="535"/>
                  <a:ext cx="8" cy="8"/>
                </a:xfrm>
                <a:prstGeom prst="ellipse">
                  <a:avLst/>
                </a:prstGeom>
                <a:solidFill>
                  <a:srgbClr val="0000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4" name="Oval 564"/>
                <p:cNvSpPr>
                  <a:spLocks noChangeArrowheads="1"/>
                </p:cNvSpPr>
                <p:nvPr/>
              </p:nvSpPr>
              <p:spPr bwMode="auto">
                <a:xfrm>
                  <a:off x="3896" y="536"/>
                  <a:ext cx="6" cy="6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5" name="Oval 565"/>
                <p:cNvSpPr>
                  <a:spLocks noChangeArrowheads="1"/>
                </p:cNvSpPr>
                <p:nvPr/>
              </p:nvSpPr>
              <p:spPr bwMode="auto">
                <a:xfrm>
                  <a:off x="3896" y="537"/>
                  <a:ext cx="5" cy="5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6" name="Oval 566"/>
                <p:cNvSpPr>
                  <a:spLocks noChangeArrowheads="1"/>
                </p:cNvSpPr>
                <p:nvPr/>
              </p:nvSpPr>
              <p:spPr bwMode="auto">
                <a:xfrm>
                  <a:off x="3897" y="538"/>
                  <a:ext cx="3" cy="3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3027" name="Oval 567"/>
                <p:cNvSpPr>
                  <a:spLocks noChangeArrowheads="1"/>
                </p:cNvSpPr>
                <p:nvPr/>
              </p:nvSpPr>
              <p:spPr bwMode="auto">
                <a:xfrm>
                  <a:off x="3898" y="538"/>
                  <a:ext cx="2" cy="2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963" name="Oval 568"/>
              <p:cNvSpPr>
                <a:spLocks noChangeArrowheads="1"/>
              </p:cNvSpPr>
              <p:nvPr/>
            </p:nvSpPr>
            <p:spPr bwMode="auto">
              <a:xfrm>
                <a:off x="3853" y="493"/>
                <a:ext cx="92" cy="92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895" name="Group 569"/>
            <p:cNvGrpSpPr>
              <a:grpSpLocks/>
            </p:cNvGrpSpPr>
            <p:nvPr/>
          </p:nvGrpSpPr>
          <p:grpSpPr bwMode="auto">
            <a:xfrm>
              <a:off x="4645" y="496"/>
              <a:ext cx="92" cy="92"/>
              <a:chOff x="4645" y="496"/>
              <a:chExt cx="92" cy="92"/>
            </a:xfrm>
          </p:grpSpPr>
          <p:grpSp>
            <p:nvGrpSpPr>
              <p:cNvPr id="22896" name="Group 570"/>
              <p:cNvGrpSpPr>
                <a:grpSpLocks/>
              </p:cNvGrpSpPr>
              <p:nvPr/>
            </p:nvGrpSpPr>
            <p:grpSpPr bwMode="auto">
              <a:xfrm>
                <a:off x="4645" y="496"/>
                <a:ext cx="92" cy="92"/>
                <a:chOff x="4645" y="496"/>
                <a:chExt cx="92" cy="92"/>
              </a:xfrm>
            </p:grpSpPr>
            <p:sp>
              <p:nvSpPr>
                <p:cNvPr id="22898" name="Oval 571"/>
                <p:cNvSpPr>
                  <a:spLocks noChangeArrowheads="1"/>
                </p:cNvSpPr>
                <p:nvPr/>
              </p:nvSpPr>
              <p:spPr bwMode="auto">
                <a:xfrm>
                  <a:off x="4645" y="496"/>
                  <a:ext cx="92" cy="92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899" name="Oval 572"/>
                <p:cNvSpPr>
                  <a:spLocks noChangeArrowheads="1"/>
                </p:cNvSpPr>
                <p:nvPr/>
              </p:nvSpPr>
              <p:spPr bwMode="auto">
                <a:xfrm>
                  <a:off x="4645" y="496"/>
                  <a:ext cx="91" cy="91"/>
                </a:xfrm>
                <a:prstGeom prst="ellipse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0" name="Oval 573"/>
                <p:cNvSpPr>
                  <a:spLocks noChangeArrowheads="1"/>
                </p:cNvSpPr>
                <p:nvPr/>
              </p:nvSpPr>
              <p:spPr bwMode="auto">
                <a:xfrm>
                  <a:off x="4645" y="497"/>
                  <a:ext cx="90" cy="90"/>
                </a:xfrm>
                <a:prstGeom prst="ellipse">
                  <a:avLst/>
                </a:prstGeom>
                <a:solidFill>
                  <a:srgbClr val="000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1" name="Oval 574"/>
                <p:cNvSpPr>
                  <a:spLocks noChangeArrowheads="1"/>
                </p:cNvSpPr>
                <p:nvPr/>
              </p:nvSpPr>
              <p:spPr bwMode="auto">
                <a:xfrm>
                  <a:off x="4646" y="498"/>
                  <a:ext cx="88" cy="88"/>
                </a:xfrm>
                <a:prstGeom prst="ellipse">
                  <a:avLst/>
                </a:prstGeom>
                <a:solidFill>
                  <a:srgbClr val="0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2" name="Oval 575"/>
                <p:cNvSpPr>
                  <a:spLocks noChangeArrowheads="1"/>
                </p:cNvSpPr>
                <p:nvPr/>
              </p:nvSpPr>
              <p:spPr bwMode="auto">
                <a:xfrm>
                  <a:off x="4647" y="498"/>
                  <a:ext cx="87" cy="87"/>
                </a:xfrm>
                <a:prstGeom prst="ellipse">
                  <a:avLst/>
                </a:prstGeom>
                <a:solidFill>
                  <a:srgbClr val="000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3" name="Oval 576"/>
                <p:cNvSpPr>
                  <a:spLocks noChangeArrowheads="1"/>
                </p:cNvSpPr>
                <p:nvPr/>
              </p:nvSpPr>
              <p:spPr bwMode="auto">
                <a:xfrm>
                  <a:off x="4648" y="499"/>
                  <a:ext cx="85" cy="85"/>
                </a:xfrm>
                <a:prstGeom prst="ellipse">
                  <a:avLst/>
                </a:prstGeom>
                <a:solidFill>
                  <a:srgbClr val="00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4" name="Oval 577"/>
                <p:cNvSpPr>
                  <a:spLocks noChangeArrowheads="1"/>
                </p:cNvSpPr>
                <p:nvPr/>
              </p:nvSpPr>
              <p:spPr bwMode="auto">
                <a:xfrm>
                  <a:off x="4648" y="500"/>
                  <a:ext cx="84" cy="84"/>
                </a:xfrm>
                <a:prstGeom prst="ellipse">
                  <a:avLst/>
                </a:prstGeom>
                <a:solidFill>
                  <a:srgbClr val="00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5" name="Oval 578"/>
                <p:cNvSpPr>
                  <a:spLocks noChangeArrowheads="1"/>
                </p:cNvSpPr>
                <p:nvPr/>
              </p:nvSpPr>
              <p:spPr bwMode="auto">
                <a:xfrm>
                  <a:off x="4649" y="501"/>
                  <a:ext cx="82" cy="82"/>
                </a:xfrm>
                <a:prstGeom prst="ellipse">
                  <a:avLst/>
                </a:prstGeom>
                <a:solidFill>
                  <a:srgbClr val="0000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6" name="Oval 579"/>
                <p:cNvSpPr>
                  <a:spLocks noChangeArrowheads="1"/>
                </p:cNvSpPr>
                <p:nvPr/>
              </p:nvSpPr>
              <p:spPr bwMode="auto">
                <a:xfrm>
                  <a:off x="4650" y="501"/>
                  <a:ext cx="81" cy="81"/>
                </a:xfrm>
                <a:prstGeom prst="ellipse">
                  <a:avLst/>
                </a:prstGeom>
                <a:solidFill>
                  <a:srgbClr val="000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7" name="Oval 580"/>
                <p:cNvSpPr>
                  <a:spLocks noChangeArrowheads="1"/>
                </p:cNvSpPr>
                <p:nvPr/>
              </p:nvSpPr>
              <p:spPr bwMode="auto">
                <a:xfrm>
                  <a:off x="4651" y="502"/>
                  <a:ext cx="79" cy="79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8" name="Oval 581"/>
                <p:cNvSpPr>
                  <a:spLocks noChangeArrowheads="1"/>
                </p:cNvSpPr>
                <p:nvPr/>
              </p:nvSpPr>
              <p:spPr bwMode="auto">
                <a:xfrm>
                  <a:off x="4651" y="503"/>
                  <a:ext cx="78" cy="78"/>
                </a:xfrm>
                <a:prstGeom prst="ellipse">
                  <a:avLst/>
                </a:prstGeom>
                <a:solidFill>
                  <a:srgbClr val="000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09" name="Oval 582"/>
                <p:cNvSpPr>
                  <a:spLocks noChangeArrowheads="1"/>
                </p:cNvSpPr>
                <p:nvPr/>
              </p:nvSpPr>
              <p:spPr bwMode="auto">
                <a:xfrm>
                  <a:off x="4652" y="503"/>
                  <a:ext cx="77" cy="77"/>
                </a:xfrm>
                <a:prstGeom prst="ellipse">
                  <a:avLst/>
                </a:prstGeom>
                <a:solidFill>
                  <a:srgbClr val="000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0" name="Oval 583"/>
                <p:cNvSpPr>
                  <a:spLocks noChangeArrowheads="1"/>
                </p:cNvSpPr>
                <p:nvPr/>
              </p:nvSpPr>
              <p:spPr bwMode="auto">
                <a:xfrm>
                  <a:off x="4653" y="504"/>
                  <a:ext cx="75" cy="75"/>
                </a:xfrm>
                <a:prstGeom prst="ellipse">
                  <a:avLst/>
                </a:prstGeom>
                <a:solidFill>
                  <a:srgbClr val="000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1" name="Oval 584"/>
                <p:cNvSpPr>
                  <a:spLocks noChangeArrowheads="1"/>
                </p:cNvSpPr>
                <p:nvPr/>
              </p:nvSpPr>
              <p:spPr bwMode="auto">
                <a:xfrm>
                  <a:off x="4653" y="505"/>
                  <a:ext cx="74" cy="74"/>
                </a:xfrm>
                <a:prstGeom prst="ellipse">
                  <a:avLst/>
                </a:prstGeom>
                <a:solidFill>
                  <a:srgbClr val="00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2" name="Oval 585"/>
                <p:cNvSpPr>
                  <a:spLocks noChangeArrowheads="1"/>
                </p:cNvSpPr>
                <p:nvPr/>
              </p:nvSpPr>
              <p:spPr bwMode="auto">
                <a:xfrm>
                  <a:off x="4654" y="506"/>
                  <a:ext cx="72" cy="72"/>
                </a:xfrm>
                <a:prstGeom prst="ellipse">
                  <a:avLst/>
                </a:prstGeom>
                <a:solidFill>
                  <a:srgbClr val="0000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3" name="Oval 586"/>
                <p:cNvSpPr>
                  <a:spLocks noChangeArrowheads="1"/>
                </p:cNvSpPr>
                <p:nvPr/>
              </p:nvSpPr>
              <p:spPr bwMode="auto">
                <a:xfrm>
                  <a:off x="4655" y="506"/>
                  <a:ext cx="71" cy="71"/>
                </a:xfrm>
                <a:prstGeom prst="ellipse">
                  <a:avLst/>
                </a:prstGeom>
                <a:solidFill>
                  <a:srgbClr val="00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4" name="Oval 587"/>
                <p:cNvSpPr>
                  <a:spLocks noChangeArrowheads="1"/>
                </p:cNvSpPr>
                <p:nvPr/>
              </p:nvSpPr>
              <p:spPr bwMode="auto">
                <a:xfrm>
                  <a:off x="4656" y="507"/>
                  <a:ext cx="69" cy="69"/>
                </a:xfrm>
                <a:prstGeom prst="ellipse">
                  <a:avLst/>
                </a:prstGeom>
                <a:solidFill>
                  <a:srgbClr val="00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5" name="Oval 588"/>
                <p:cNvSpPr>
                  <a:spLocks noChangeArrowheads="1"/>
                </p:cNvSpPr>
                <p:nvPr/>
              </p:nvSpPr>
              <p:spPr bwMode="auto">
                <a:xfrm>
                  <a:off x="4656" y="508"/>
                  <a:ext cx="68" cy="68"/>
                </a:xfrm>
                <a:prstGeom prst="ellipse">
                  <a:avLst/>
                </a:prstGeom>
                <a:solidFill>
                  <a:srgbClr val="00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6" name="Oval 589"/>
                <p:cNvSpPr>
                  <a:spLocks noChangeArrowheads="1"/>
                </p:cNvSpPr>
                <p:nvPr/>
              </p:nvSpPr>
              <p:spPr bwMode="auto">
                <a:xfrm>
                  <a:off x="4657" y="509"/>
                  <a:ext cx="66" cy="66"/>
                </a:xfrm>
                <a:prstGeom prst="ellipse">
                  <a:avLst/>
                </a:prstGeom>
                <a:solidFill>
                  <a:srgbClr val="00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7" name="Oval 590"/>
                <p:cNvSpPr>
                  <a:spLocks noChangeArrowheads="1"/>
                </p:cNvSpPr>
                <p:nvPr/>
              </p:nvSpPr>
              <p:spPr bwMode="auto">
                <a:xfrm>
                  <a:off x="4658" y="509"/>
                  <a:ext cx="65" cy="65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8" name="Oval 591"/>
                <p:cNvSpPr>
                  <a:spLocks noChangeArrowheads="1"/>
                </p:cNvSpPr>
                <p:nvPr/>
              </p:nvSpPr>
              <p:spPr bwMode="auto">
                <a:xfrm>
                  <a:off x="4659" y="510"/>
                  <a:ext cx="63" cy="63"/>
                </a:xfrm>
                <a:prstGeom prst="ellipse">
                  <a:avLst/>
                </a:prstGeom>
                <a:solidFill>
                  <a:srgbClr val="0000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19" name="Oval 592"/>
                <p:cNvSpPr>
                  <a:spLocks noChangeArrowheads="1"/>
                </p:cNvSpPr>
                <p:nvPr/>
              </p:nvSpPr>
              <p:spPr bwMode="auto">
                <a:xfrm>
                  <a:off x="4659" y="511"/>
                  <a:ext cx="62" cy="62"/>
                </a:xfrm>
                <a:prstGeom prst="ellipse">
                  <a:avLst/>
                </a:prstGeom>
                <a:solidFill>
                  <a:srgbClr val="0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0" name="Oval 593"/>
                <p:cNvSpPr>
                  <a:spLocks noChangeArrowheads="1"/>
                </p:cNvSpPr>
                <p:nvPr/>
              </p:nvSpPr>
              <p:spPr bwMode="auto">
                <a:xfrm>
                  <a:off x="4659" y="511"/>
                  <a:ext cx="62" cy="61"/>
                </a:xfrm>
                <a:prstGeom prst="ellipse">
                  <a:avLst/>
                </a:prstGeom>
                <a:solidFill>
                  <a:srgbClr val="000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1" name="Oval 594"/>
                <p:cNvSpPr>
                  <a:spLocks noChangeArrowheads="1"/>
                </p:cNvSpPr>
                <p:nvPr/>
              </p:nvSpPr>
              <p:spPr bwMode="auto">
                <a:xfrm>
                  <a:off x="4660" y="512"/>
                  <a:ext cx="60" cy="59"/>
                </a:xfrm>
                <a:prstGeom prst="ellipse">
                  <a:avLst/>
                </a:prstGeom>
                <a:solidFill>
                  <a:srgbClr val="0000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2" name="Oval 595"/>
                <p:cNvSpPr>
                  <a:spLocks noChangeArrowheads="1"/>
                </p:cNvSpPr>
                <p:nvPr/>
              </p:nvSpPr>
              <p:spPr bwMode="auto">
                <a:xfrm>
                  <a:off x="4661" y="513"/>
                  <a:ext cx="58" cy="58"/>
                </a:xfrm>
                <a:prstGeom prst="ellipse">
                  <a:avLst/>
                </a:prstGeom>
                <a:solidFill>
                  <a:srgbClr val="000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3" name="Oval 596"/>
                <p:cNvSpPr>
                  <a:spLocks noChangeArrowheads="1"/>
                </p:cNvSpPr>
                <p:nvPr/>
              </p:nvSpPr>
              <p:spPr bwMode="auto">
                <a:xfrm>
                  <a:off x="4662" y="514"/>
                  <a:ext cx="56" cy="56"/>
                </a:xfrm>
                <a:prstGeom prst="ellipse">
                  <a:avLst/>
                </a:prstGeom>
                <a:solidFill>
                  <a:srgbClr val="000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4" name="Oval 597"/>
                <p:cNvSpPr>
                  <a:spLocks noChangeArrowheads="1"/>
                </p:cNvSpPr>
                <p:nvPr/>
              </p:nvSpPr>
              <p:spPr bwMode="auto">
                <a:xfrm>
                  <a:off x="4662" y="514"/>
                  <a:ext cx="56" cy="55"/>
                </a:xfrm>
                <a:prstGeom prst="ellipse">
                  <a:avLst/>
                </a:prstGeom>
                <a:solidFill>
                  <a:srgbClr val="000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5" name="Oval 598"/>
                <p:cNvSpPr>
                  <a:spLocks noChangeArrowheads="1"/>
                </p:cNvSpPr>
                <p:nvPr/>
              </p:nvSpPr>
              <p:spPr bwMode="auto">
                <a:xfrm>
                  <a:off x="4663" y="515"/>
                  <a:ext cx="54" cy="53"/>
                </a:xfrm>
                <a:prstGeom prst="ellipse">
                  <a:avLst/>
                </a:prstGeom>
                <a:solidFill>
                  <a:srgbClr val="0000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6" name="Oval 599"/>
                <p:cNvSpPr>
                  <a:spLocks noChangeArrowheads="1"/>
                </p:cNvSpPr>
                <p:nvPr/>
              </p:nvSpPr>
              <p:spPr bwMode="auto">
                <a:xfrm>
                  <a:off x="4664" y="516"/>
                  <a:ext cx="52" cy="52"/>
                </a:xfrm>
                <a:prstGeom prst="ellipse">
                  <a:avLst/>
                </a:prstGeom>
                <a:solidFill>
                  <a:srgbClr val="000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7" name="Oval 600"/>
                <p:cNvSpPr>
                  <a:spLocks noChangeArrowheads="1"/>
                </p:cNvSpPr>
                <p:nvPr/>
              </p:nvSpPr>
              <p:spPr bwMode="auto">
                <a:xfrm>
                  <a:off x="4665" y="517"/>
                  <a:ext cx="50" cy="50"/>
                </a:xfrm>
                <a:prstGeom prst="ellipse">
                  <a:avLst/>
                </a:prstGeom>
                <a:solidFill>
                  <a:srgbClr val="0000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8" name="Oval 601"/>
                <p:cNvSpPr>
                  <a:spLocks noChangeArrowheads="1"/>
                </p:cNvSpPr>
                <p:nvPr/>
              </p:nvSpPr>
              <p:spPr bwMode="auto">
                <a:xfrm>
                  <a:off x="4665" y="517"/>
                  <a:ext cx="50" cy="49"/>
                </a:xfrm>
                <a:prstGeom prst="ellipse">
                  <a:avLst/>
                </a:prstGeom>
                <a:solidFill>
                  <a:srgbClr val="000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29" name="Oval 602"/>
                <p:cNvSpPr>
                  <a:spLocks noChangeArrowheads="1"/>
                </p:cNvSpPr>
                <p:nvPr/>
              </p:nvSpPr>
              <p:spPr bwMode="auto">
                <a:xfrm>
                  <a:off x="4666" y="518"/>
                  <a:ext cx="48" cy="47"/>
                </a:xfrm>
                <a:prstGeom prst="ellipse">
                  <a:avLst/>
                </a:prstGeom>
                <a:solidFill>
                  <a:srgbClr val="000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0" name="Oval 603"/>
                <p:cNvSpPr>
                  <a:spLocks noChangeArrowheads="1"/>
                </p:cNvSpPr>
                <p:nvPr/>
              </p:nvSpPr>
              <p:spPr bwMode="auto">
                <a:xfrm>
                  <a:off x="4667" y="519"/>
                  <a:ext cx="46" cy="46"/>
                </a:xfrm>
                <a:prstGeom prst="ellipse">
                  <a:avLst/>
                </a:prstGeom>
                <a:solidFill>
                  <a:srgbClr val="0000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1" name="Oval 604"/>
                <p:cNvSpPr>
                  <a:spLocks noChangeArrowheads="1"/>
                </p:cNvSpPr>
                <p:nvPr/>
              </p:nvSpPr>
              <p:spPr bwMode="auto">
                <a:xfrm>
                  <a:off x="4667" y="519"/>
                  <a:ext cx="46" cy="46"/>
                </a:xfrm>
                <a:prstGeom prst="ellipse">
                  <a:avLst/>
                </a:prstGeom>
                <a:solidFill>
                  <a:srgbClr val="0000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2" name="Oval 605"/>
                <p:cNvSpPr>
                  <a:spLocks noChangeArrowheads="1"/>
                </p:cNvSpPr>
                <p:nvPr/>
              </p:nvSpPr>
              <p:spPr bwMode="auto">
                <a:xfrm>
                  <a:off x="4668" y="520"/>
                  <a:ext cx="44" cy="44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3" name="Oval 606"/>
                <p:cNvSpPr>
                  <a:spLocks noChangeArrowheads="1"/>
                </p:cNvSpPr>
                <p:nvPr/>
              </p:nvSpPr>
              <p:spPr bwMode="auto">
                <a:xfrm>
                  <a:off x="4669" y="521"/>
                  <a:ext cx="43" cy="42"/>
                </a:xfrm>
                <a:prstGeom prst="ellipse">
                  <a:avLst/>
                </a:prstGeom>
                <a:solidFill>
                  <a:srgbClr val="000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4" name="Oval 607"/>
                <p:cNvSpPr>
                  <a:spLocks noChangeArrowheads="1"/>
                </p:cNvSpPr>
                <p:nvPr/>
              </p:nvSpPr>
              <p:spPr bwMode="auto">
                <a:xfrm>
                  <a:off x="4670" y="522"/>
                  <a:ext cx="41" cy="40"/>
                </a:xfrm>
                <a:prstGeom prst="ellipse">
                  <a:avLst/>
                </a:prstGeom>
                <a:solidFill>
                  <a:srgbClr val="000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5" name="Oval 608"/>
                <p:cNvSpPr>
                  <a:spLocks noChangeArrowheads="1"/>
                </p:cNvSpPr>
                <p:nvPr/>
              </p:nvSpPr>
              <p:spPr bwMode="auto">
                <a:xfrm>
                  <a:off x="4670" y="522"/>
                  <a:ext cx="40" cy="40"/>
                </a:xfrm>
                <a:prstGeom prst="ellipse">
                  <a:avLst/>
                </a:prstGeom>
                <a:solidFill>
                  <a:srgbClr val="000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6" name="Oval 609"/>
                <p:cNvSpPr>
                  <a:spLocks noChangeArrowheads="1"/>
                </p:cNvSpPr>
                <p:nvPr/>
              </p:nvSpPr>
              <p:spPr bwMode="auto">
                <a:xfrm>
                  <a:off x="4671" y="523"/>
                  <a:ext cx="38" cy="38"/>
                </a:xfrm>
                <a:prstGeom prst="ellipse">
                  <a:avLst/>
                </a:prstGeom>
                <a:solidFill>
                  <a:srgbClr val="000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7" name="Oval 610"/>
                <p:cNvSpPr>
                  <a:spLocks noChangeArrowheads="1"/>
                </p:cNvSpPr>
                <p:nvPr/>
              </p:nvSpPr>
              <p:spPr bwMode="auto">
                <a:xfrm>
                  <a:off x="4672" y="524"/>
                  <a:ext cx="37" cy="36"/>
                </a:xfrm>
                <a:prstGeom prst="ellipse">
                  <a:avLst/>
                </a:prstGeom>
                <a:solidFill>
                  <a:srgbClr val="0000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8" name="Oval 611"/>
                <p:cNvSpPr>
                  <a:spLocks noChangeArrowheads="1"/>
                </p:cNvSpPr>
                <p:nvPr/>
              </p:nvSpPr>
              <p:spPr bwMode="auto">
                <a:xfrm>
                  <a:off x="4673" y="525"/>
                  <a:ext cx="35" cy="34"/>
                </a:xfrm>
                <a:prstGeom prst="ellipse">
                  <a:avLst/>
                </a:prstGeom>
                <a:solidFill>
                  <a:srgbClr val="000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39" name="Oval 612"/>
                <p:cNvSpPr>
                  <a:spLocks noChangeArrowheads="1"/>
                </p:cNvSpPr>
                <p:nvPr/>
              </p:nvSpPr>
              <p:spPr bwMode="auto">
                <a:xfrm>
                  <a:off x="4673" y="525"/>
                  <a:ext cx="34" cy="34"/>
                </a:xfrm>
                <a:prstGeom prst="ellipse">
                  <a:avLst/>
                </a:prstGeom>
                <a:solidFill>
                  <a:srgbClr val="000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0" name="Oval 613"/>
                <p:cNvSpPr>
                  <a:spLocks noChangeArrowheads="1"/>
                </p:cNvSpPr>
                <p:nvPr/>
              </p:nvSpPr>
              <p:spPr bwMode="auto">
                <a:xfrm>
                  <a:off x="4674" y="526"/>
                  <a:ext cx="32" cy="32"/>
                </a:xfrm>
                <a:prstGeom prst="ellipse">
                  <a:avLst/>
                </a:prstGeom>
                <a:solidFill>
                  <a:srgbClr val="000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1" name="Oval 614"/>
                <p:cNvSpPr>
                  <a:spLocks noChangeArrowheads="1"/>
                </p:cNvSpPr>
                <p:nvPr/>
              </p:nvSpPr>
              <p:spPr bwMode="auto">
                <a:xfrm>
                  <a:off x="4675" y="527"/>
                  <a:ext cx="31" cy="30"/>
                </a:xfrm>
                <a:prstGeom prst="ellipse">
                  <a:avLst/>
                </a:prstGeom>
                <a:solidFill>
                  <a:srgbClr val="0000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2" name="Oval 615"/>
                <p:cNvSpPr>
                  <a:spLocks noChangeArrowheads="1"/>
                </p:cNvSpPr>
                <p:nvPr/>
              </p:nvSpPr>
              <p:spPr bwMode="auto">
                <a:xfrm>
                  <a:off x="4675" y="527"/>
                  <a:ext cx="30" cy="30"/>
                </a:xfrm>
                <a:prstGeom prst="ellipse">
                  <a:avLst/>
                </a:prstGeom>
                <a:solidFill>
                  <a:srgbClr val="0000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3" name="Oval 616"/>
                <p:cNvSpPr>
                  <a:spLocks noChangeArrowheads="1"/>
                </p:cNvSpPr>
                <p:nvPr/>
              </p:nvSpPr>
              <p:spPr bwMode="auto">
                <a:xfrm>
                  <a:off x="4676" y="528"/>
                  <a:ext cx="28" cy="28"/>
                </a:xfrm>
                <a:prstGeom prst="ellipse">
                  <a:avLst/>
                </a:prstGeom>
                <a:solidFill>
                  <a:srgbClr val="000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4" name="Oval 617"/>
                <p:cNvSpPr>
                  <a:spLocks noChangeArrowheads="1"/>
                </p:cNvSpPr>
                <p:nvPr/>
              </p:nvSpPr>
              <p:spPr bwMode="auto">
                <a:xfrm>
                  <a:off x="4677" y="529"/>
                  <a:ext cx="27" cy="26"/>
                </a:xfrm>
                <a:prstGeom prst="ellipse">
                  <a:avLst/>
                </a:prstGeom>
                <a:solidFill>
                  <a:srgbClr val="000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5" name="Oval 618"/>
                <p:cNvSpPr>
                  <a:spLocks noChangeArrowheads="1"/>
                </p:cNvSpPr>
                <p:nvPr/>
              </p:nvSpPr>
              <p:spPr bwMode="auto">
                <a:xfrm>
                  <a:off x="4678" y="530"/>
                  <a:ext cx="25" cy="24"/>
                </a:xfrm>
                <a:prstGeom prst="ellipse">
                  <a:avLst/>
                </a:prstGeom>
                <a:solidFill>
                  <a:srgbClr val="0000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6" name="Oval 619"/>
                <p:cNvSpPr>
                  <a:spLocks noChangeArrowheads="1"/>
                </p:cNvSpPr>
                <p:nvPr/>
              </p:nvSpPr>
              <p:spPr bwMode="auto">
                <a:xfrm>
                  <a:off x="4678" y="530"/>
                  <a:ext cx="24" cy="24"/>
                </a:xfrm>
                <a:prstGeom prst="ellipse">
                  <a:avLst/>
                </a:prstGeom>
                <a:solidFill>
                  <a:srgbClr val="000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7" name="Oval 620"/>
                <p:cNvSpPr>
                  <a:spLocks noChangeArrowheads="1"/>
                </p:cNvSpPr>
                <p:nvPr/>
              </p:nvSpPr>
              <p:spPr bwMode="auto">
                <a:xfrm>
                  <a:off x="4679" y="531"/>
                  <a:ext cx="22" cy="22"/>
                </a:xfrm>
                <a:prstGeom prst="ellipse">
                  <a:avLst/>
                </a:prstGeom>
                <a:solidFill>
                  <a:srgbClr val="000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8" name="Oval 621"/>
                <p:cNvSpPr>
                  <a:spLocks noChangeArrowheads="1"/>
                </p:cNvSpPr>
                <p:nvPr/>
              </p:nvSpPr>
              <p:spPr bwMode="auto">
                <a:xfrm>
                  <a:off x="4680" y="532"/>
                  <a:ext cx="21" cy="20"/>
                </a:xfrm>
                <a:prstGeom prst="ellipse">
                  <a:avLst/>
                </a:prstGeom>
                <a:solidFill>
                  <a:srgbClr val="000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49" name="Oval 622"/>
                <p:cNvSpPr>
                  <a:spLocks noChangeArrowheads="1"/>
                </p:cNvSpPr>
                <p:nvPr/>
              </p:nvSpPr>
              <p:spPr bwMode="auto">
                <a:xfrm>
                  <a:off x="4681" y="533"/>
                  <a:ext cx="19" cy="18"/>
                </a:xfrm>
                <a:prstGeom prst="ellipse">
                  <a:avLst/>
                </a:prstGeom>
                <a:solidFill>
                  <a:srgbClr val="000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0" name="Oval 623"/>
                <p:cNvSpPr>
                  <a:spLocks noChangeArrowheads="1"/>
                </p:cNvSpPr>
                <p:nvPr/>
              </p:nvSpPr>
              <p:spPr bwMode="auto">
                <a:xfrm>
                  <a:off x="4681" y="533"/>
                  <a:ext cx="18" cy="18"/>
                </a:xfrm>
                <a:prstGeom prst="ellipse">
                  <a:avLst/>
                </a:prstGeom>
                <a:solidFill>
                  <a:srgbClr val="0000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1" name="Oval 624"/>
                <p:cNvSpPr>
                  <a:spLocks noChangeArrowheads="1"/>
                </p:cNvSpPr>
                <p:nvPr/>
              </p:nvSpPr>
              <p:spPr bwMode="auto">
                <a:xfrm>
                  <a:off x="4682" y="534"/>
                  <a:ext cx="16" cy="16"/>
                </a:xfrm>
                <a:prstGeom prst="ellipse">
                  <a:avLst/>
                </a:prstGeom>
                <a:solidFill>
                  <a:srgbClr val="0000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2" name="Oval 625"/>
                <p:cNvSpPr>
                  <a:spLocks noChangeArrowheads="1"/>
                </p:cNvSpPr>
                <p:nvPr/>
              </p:nvSpPr>
              <p:spPr bwMode="auto">
                <a:xfrm>
                  <a:off x="4683" y="535"/>
                  <a:ext cx="15" cy="14"/>
                </a:xfrm>
                <a:prstGeom prst="ellipse">
                  <a:avLst/>
                </a:prstGeom>
                <a:solidFill>
                  <a:srgbClr val="000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3" name="Oval 626"/>
                <p:cNvSpPr>
                  <a:spLocks noChangeArrowheads="1"/>
                </p:cNvSpPr>
                <p:nvPr/>
              </p:nvSpPr>
              <p:spPr bwMode="auto">
                <a:xfrm>
                  <a:off x="4683" y="535"/>
                  <a:ext cx="14" cy="14"/>
                </a:xfrm>
                <a:prstGeom prst="ellipse">
                  <a:avLst/>
                </a:prstGeom>
                <a:solidFill>
                  <a:srgbClr val="000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4" name="Oval 627"/>
                <p:cNvSpPr>
                  <a:spLocks noChangeArrowheads="1"/>
                </p:cNvSpPr>
                <p:nvPr/>
              </p:nvSpPr>
              <p:spPr bwMode="auto">
                <a:xfrm>
                  <a:off x="4684" y="536"/>
                  <a:ext cx="12" cy="12"/>
                </a:xfrm>
                <a:prstGeom prst="ellipse">
                  <a:avLst/>
                </a:prstGeom>
                <a:solidFill>
                  <a:srgbClr val="0000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5" name="Oval 628"/>
                <p:cNvSpPr>
                  <a:spLocks noChangeArrowheads="1"/>
                </p:cNvSpPr>
                <p:nvPr/>
              </p:nvSpPr>
              <p:spPr bwMode="auto">
                <a:xfrm>
                  <a:off x="4685" y="537"/>
                  <a:ext cx="11" cy="10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6" name="Oval 629"/>
                <p:cNvSpPr>
                  <a:spLocks noChangeArrowheads="1"/>
                </p:cNvSpPr>
                <p:nvPr/>
              </p:nvSpPr>
              <p:spPr bwMode="auto">
                <a:xfrm>
                  <a:off x="4686" y="538"/>
                  <a:ext cx="9" cy="9"/>
                </a:xfrm>
                <a:prstGeom prst="ellipse">
                  <a:avLst/>
                </a:prstGeom>
                <a:solidFill>
                  <a:srgbClr val="0000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7" name="Oval 630"/>
                <p:cNvSpPr>
                  <a:spLocks noChangeArrowheads="1"/>
                </p:cNvSpPr>
                <p:nvPr/>
              </p:nvSpPr>
              <p:spPr bwMode="auto">
                <a:xfrm>
                  <a:off x="4686" y="538"/>
                  <a:ext cx="8" cy="8"/>
                </a:xfrm>
                <a:prstGeom prst="ellipse">
                  <a:avLst/>
                </a:prstGeom>
                <a:solidFill>
                  <a:srgbClr val="0000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8" name="Oval 631"/>
                <p:cNvSpPr>
                  <a:spLocks noChangeArrowheads="1"/>
                </p:cNvSpPr>
                <p:nvPr/>
              </p:nvSpPr>
              <p:spPr bwMode="auto">
                <a:xfrm>
                  <a:off x="4687" y="539"/>
                  <a:ext cx="6" cy="6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59" name="Oval 632"/>
                <p:cNvSpPr>
                  <a:spLocks noChangeArrowheads="1"/>
                </p:cNvSpPr>
                <p:nvPr/>
              </p:nvSpPr>
              <p:spPr bwMode="auto">
                <a:xfrm>
                  <a:off x="4688" y="540"/>
                  <a:ext cx="5" cy="5"/>
                </a:xfrm>
                <a:prstGeom prst="ellipse">
                  <a:avLst/>
                </a:prstGeom>
                <a:solidFill>
                  <a:srgbClr val="0000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0" name="Oval 633"/>
                <p:cNvSpPr>
                  <a:spLocks noChangeArrowheads="1"/>
                </p:cNvSpPr>
                <p:nvPr/>
              </p:nvSpPr>
              <p:spPr bwMode="auto">
                <a:xfrm>
                  <a:off x="4689" y="541"/>
                  <a:ext cx="3" cy="3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961" name="Oval 634"/>
                <p:cNvSpPr>
                  <a:spLocks noChangeArrowheads="1"/>
                </p:cNvSpPr>
                <p:nvPr/>
              </p:nvSpPr>
              <p:spPr bwMode="auto">
                <a:xfrm>
                  <a:off x="4689" y="541"/>
                  <a:ext cx="2" cy="2"/>
                </a:xfrm>
                <a:prstGeom prst="ellipse">
                  <a:avLst/>
                </a:prstGeom>
                <a:solidFill>
                  <a:srgbClr val="0000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2897" name="Oval 635"/>
              <p:cNvSpPr>
                <a:spLocks noChangeArrowheads="1"/>
              </p:cNvSpPr>
              <p:nvPr/>
            </p:nvSpPr>
            <p:spPr bwMode="auto">
              <a:xfrm>
                <a:off x="4645" y="496"/>
                <a:ext cx="92" cy="92"/>
              </a:xfrm>
              <a:prstGeom prst="ellips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1519" name="Group 636"/>
          <p:cNvGrpSpPr>
            <a:grpSpLocks/>
          </p:cNvGrpSpPr>
          <p:nvPr/>
        </p:nvGrpSpPr>
        <p:grpSpPr bwMode="auto">
          <a:xfrm>
            <a:off x="4241800" y="1187450"/>
            <a:ext cx="3910013" cy="185738"/>
            <a:chOff x="2672" y="748"/>
            <a:chExt cx="2463" cy="117"/>
          </a:xfrm>
        </p:grpSpPr>
        <p:sp>
          <p:nvSpPr>
            <p:cNvPr id="22869" name="Rectangle 637"/>
            <p:cNvSpPr>
              <a:spLocks noChangeArrowheads="1"/>
            </p:cNvSpPr>
            <p:nvPr/>
          </p:nvSpPr>
          <p:spPr bwMode="auto">
            <a:xfrm>
              <a:off x="3461" y="748"/>
              <a:ext cx="117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70" name="Rectangle 638"/>
            <p:cNvSpPr>
              <a:spLocks noChangeArrowheads="1"/>
            </p:cNvSpPr>
            <p:nvPr/>
          </p:nvSpPr>
          <p:spPr bwMode="auto">
            <a:xfrm>
              <a:off x="3489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71" name="Rectangle 639"/>
            <p:cNvSpPr>
              <a:spLocks noChangeArrowheads="1"/>
            </p:cNvSpPr>
            <p:nvPr/>
          </p:nvSpPr>
          <p:spPr bwMode="auto">
            <a:xfrm>
              <a:off x="3855" y="748"/>
              <a:ext cx="117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72" name="Rectangle 640"/>
            <p:cNvSpPr>
              <a:spLocks noChangeArrowheads="1"/>
            </p:cNvSpPr>
            <p:nvPr/>
          </p:nvSpPr>
          <p:spPr bwMode="auto">
            <a:xfrm>
              <a:off x="3884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73" name="Rectangle 641"/>
            <p:cNvSpPr>
              <a:spLocks noChangeArrowheads="1"/>
            </p:cNvSpPr>
            <p:nvPr/>
          </p:nvSpPr>
          <p:spPr bwMode="auto">
            <a:xfrm>
              <a:off x="4225" y="748"/>
              <a:ext cx="118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74" name="Rectangle 642"/>
            <p:cNvSpPr>
              <a:spLocks noChangeArrowheads="1"/>
            </p:cNvSpPr>
            <p:nvPr/>
          </p:nvSpPr>
          <p:spPr bwMode="auto">
            <a:xfrm>
              <a:off x="4254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75" name="Rectangle 643"/>
            <p:cNvSpPr>
              <a:spLocks noChangeArrowheads="1"/>
            </p:cNvSpPr>
            <p:nvPr/>
          </p:nvSpPr>
          <p:spPr bwMode="auto">
            <a:xfrm>
              <a:off x="5014" y="748"/>
              <a:ext cx="118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76" name="Rectangle 644"/>
            <p:cNvSpPr>
              <a:spLocks noChangeArrowheads="1"/>
            </p:cNvSpPr>
            <p:nvPr/>
          </p:nvSpPr>
          <p:spPr bwMode="auto">
            <a:xfrm>
              <a:off x="5043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77" name="Rectangle 645"/>
            <p:cNvSpPr>
              <a:spLocks noChangeArrowheads="1"/>
            </p:cNvSpPr>
            <p:nvPr/>
          </p:nvSpPr>
          <p:spPr bwMode="auto">
            <a:xfrm>
              <a:off x="4632" y="748"/>
              <a:ext cx="117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78" name="Rectangle 646"/>
            <p:cNvSpPr>
              <a:spLocks noChangeArrowheads="1"/>
            </p:cNvSpPr>
            <p:nvPr/>
          </p:nvSpPr>
          <p:spPr bwMode="auto">
            <a:xfrm>
              <a:off x="4660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79" name="Rectangle 647"/>
            <p:cNvSpPr>
              <a:spLocks noChangeArrowheads="1"/>
            </p:cNvSpPr>
            <p:nvPr/>
          </p:nvSpPr>
          <p:spPr bwMode="auto">
            <a:xfrm>
              <a:off x="2672" y="748"/>
              <a:ext cx="117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80" name="Rectangle 648"/>
            <p:cNvSpPr>
              <a:spLocks noChangeArrowheads="1"/>
            </p:cNvSpPr>
            <p:nvPr/>
          </p:nvSpPr>
          <p:spPr bwMode="auto">
            <a:xfrm>
              <a:off x="2701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  <p:sp>
          <p:nvSpPr>
            <p:cNvPr id="22881" name="Rectangle 649"/>
            <p:cNvSpPr>
              <a:spLocks noChangeArrowheads="1"/>
            </p:cNvSpPr>
            <p:nvPr/>
          </p:nvSpPr>
          <p:spPr bwMode="auto">
            <a:xfrm>
              <a:off x="3054" y="748"/>
              <a:ext cx="118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82" name="Rectangle 650"/>
            <p:cNvSpPr>
              <a:spLocks noChangeArrowheads="1"/>
            </p:cNvSpPr>
            <p:nvPr/>
          </p:nvSpPr>
          <p:spPr bwMode="auto">
            <a:xfrm>
              <a:off x="3083" y="768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 sz="900" b="0">
                  <a:solidFill>
                    <a:srgbClr val="000000"/>
                  </a:solidFill>
                </a:rPr>
                <a:t>m</a:t>
              </a:r>
              <a:endParaRPr lang="hu-HU" altLang="hu-HU" sz="1400" b="0" u="sng"/>
            </a:p>
          </p:txBody>
        </p:sp>
      </p:grpSp>
      <p:sp>
        <p:nvSpPr>
          <p:cNvPr id="21520" name="Rectangle 651"/>
          <p:cNvSpPr>
            <a:spLocks noChangeArrowheads="1"/>
          </p:cNvSpPr>
          <p:nvPr/>
        </p:nvSpPr>
        <p:spPr bwMode="auto">
          <a:xfrm>
            <a:off x="2147888" y="4154488"/>
            <a:ext cx="134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1" name="Rectangle 652"/>
          <p:cNvSpPr>
            <a:spLocks noChangeArrowheads="1"/>
          </p:cNvSpPr>
          <p:nvPr/>
        </p:nvSpPr>
        <p:spPr bwMode="auto">
          <a:xfrm>
            <a:off x="3497263" y="6335713"/>
            <a:ext cx="120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2" name="Rectangle 653"/>
          <p:cNvSpPr>
            <a:spLocks noChangeArrowheads="1"/>
          </p:cNvSpPr>
          <p:nvPr/>
        </p:nvSpPr>
        <p:spPr bwMode="auto">
          <a:xfrm>
            <a:off x="2590800" y="6332538"/>
            <a:ext cx="2762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3" name="Rectangle 654"/>
          <p:cNvSpPr>
            <a:spLocks noChangeArrowheads="1"/>
          </p:cNvSpPr>
          <p:nvPr/>
        </p:nvSpPr>
        <p:spPr bwMode="auto">
          <a:xfrm>
            <a:off x="1123950" y="6332538"/>
            <a:ext cx="3032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1524" name="Group 655"/>
          <p:cNvGrpSpPr>
            <a:grpSpLocks/>
          </p:cNvGrpSpPr>
          <p:nvPr/>
        </p:nvGrpSpPr>
        <p:grpSpPr bwMode="auto">
          <a:xfrm>
            <a:off x="1301750" y="4833938"/>
            <a:ext cx="4763" cy="338137"/>
            <a:chOff x="820" y="3045"/>
            <a:chExt cx="3" cy="213"/>
          </a:xfrm>
        </p:grpSpPr>
        <p:sp>
          <p:nvSpPr>
            <p:cNvPr id="22861" name="Rectangle 656"/>
            <p:cNvSpPr>
              <a:spLocks noChangeArrowheads="1"/>
            </p:cNvSpPr>
            <p:nvPr/>
          </p:nvSpPr>
          <p:spPr bwMode="auto">
            <a:xfrm>
              <a:off x="820" y="3045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2" name="Rectangle 657"/>
            <p:cNvSpPr>
              <a:spLocks noChangeArrowheads="1"/>
            </p:cNvSpPr>
            <p:nvPr/>
          </p:nvSpPr>
          <p:spPr bwMode="auto">
            <a:xfrm>
              <a:off x="820" y="3073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3" name="Rectangle 658"/>
            <p:cNvSpPr>
              <a:spLocks noChangeArrowheads="1"/>
            </p:cNvSpPr>
            <p:nvPr/>
          </p:nvSpPr>
          <p:spPr bwMode="auto">
            <a:xfrm>
              <a:off x="820" y="3102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4" name="Rectangle 659"/>
            <p:cNvSpPr>
              <a:spLocks noChangeArrowheads="1"/>
            </p:cNvSpPr>
            <p:nvPr/>
          </p:nvSpPr>
          <p:spPr bwMode="auto">
            <a:xfrm>
              <a:off x="820" y="3130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5" name="Rectangle 660"/>
            <p:cNvSpPr>
              <a:spLocks noChangeArrowheads="1"/>
            </p:cNvSpPr>
            <p:nvPr/>
          </p:nvSpPr>
          <p:spPr bwMode="auto">
            <a:xfrm>
              <a:off x="820" y="3158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6" name="Rectangle 661"/>
            <p:cNvSpPr>
              <a:spLocks noChangeArrowheads="1"/>
            </p:cNvSpPr>
            <p:nvPr/>
          </p:nvSpPr>
          <p:spPr bwMode="auto">
            <a:xfrm>
              <a:off x="820" y="3186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7" name="Rectangle 662"/>
            <p:cNvSpPr>
              <a:spLocks noChangeArrowheads="1"/>
            </p:cNvSpPr>
            <p:nvPr/>
          </p:nvSpPr>
          <p:spPr bwMode="auto">
            <a:xfrm>
              <a:off x="820" y="3214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868" name="Rectangle 663"/>
            <p:cNvSpPr>
              <a:spLocks noChangeArrowheads="1"/>
            </p:cNvSpPr>
            <p:nvPr/>
          </p:nvSpPr>
          <p:spPr bwMode="auto">
            <a:xfrm>
              <a:off x="820" y="3242"/>
              <a:ext cx="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525" name="Group 664"/>
          <p:cNvGrpSpPr>
            <a:grpSpLocks/>
          </p:cNvGrpSpPr>
          <p:nvPr/>
        </p:nvGrpSpPr>
        <p:grpSpPr bwMode="auto">
          <a:xfrm>
            <a:off x="1304925" y="4732338"/>
            <a:ext cx="3175" cy="1592262"/>
            <a:chOff x="821" y="3029"/>
            <a:chExt cx="2" cy="1003"/>
          </a:xfrm>
        </p:grpSpPr>
        <p:sp>
          <p:nvSpPr>
            <p:cNvPr id="22813" name="Freeform 665"/>
            <p:cNvSpPr>
              <a:spLocks/>
            </p:cNvSpPr>
            <p:nvPr/>
          </p:nvSpPr>
          <p:spPr bwMode="auto">
            <a:xfrm>
              <a:off x="821" y="3029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2 h 30"/>
                <a:gd name="T4" fmla="*/ 2 w 7"/>
                <a:gd name="T5" fmla="*/ 1 h 30"/>
                <a:gd name="T6" fmla="*/ 1 w 7"/>
                <a:gd name="T7" fmla="*/ 1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1 h 30"/>
                <a:gd name="T14" fmla="*/ 0 w 7"/>
                <a:gd name="T15" fmla="*/ 1 h 30"/>
                <a:gd name="T16" fmla="*/ 0 w 7"/>
                <a:gd name="T17" fmla="*/ 2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4"/>
                  </a:move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666"/>
            <p:cNvSpPr>
              <a:spLocks/>
            </p:cNvSpPr>
            <p:nvPr/>
          </p:nvSpPr>
          <p:spPr bwMode="auto">
            <a:xfrm>
              <a:off x="821" y="3050"/>
              <a:ext cx="2" cy="15"/>
            </a:xfrm>
            <a:custGeom>
              <a:avLst/>
              <a:gdLst>
                <a:gd name="T0" fmla="*/ 2 w 7"/>
                <a:gd name="T1" fmla="*/ 2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4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4 h 31"/>
                <a:gd name="T36" fmla="*/ 2 w 7"/>
                <a:gd name="T37" fmla="*/ 2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4"/>
                  </a:move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667"/>
            <p:cNvSpPr>
              <a:spLocks/>
            </p:cNvSpPr>
            <p:nvPr/>
          </p:nvSpPr>
          <p:spPr bwMode="auto">
            <a:xfrm>
              <a:off x="821" y="3071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668"/>
            <p:cNvSpPr>
              <a:spLocks/>
            </p:cNvSpPr>
            <p:nvPr/>
          </p:nvSpPr>
          <p:spPr bwMode="auto">
            <a:xfrm>
              <a:off x="821" y="3092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669"/>
            <p:cNvSpPr>
              <a:spLocks/>
            </p:cNvSpPr>
            <p:nvPr/>
          </p:nvSpPr>
          <p:spPr bwMode="auto">
            <a:xfrm>
              <a:off x="821" y="3113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670"/>
            <p:cNvSpPr>
              <a:spLocks/>
            </p:cNvSpPr>
            <p:nvPr/>
          </p:nvSpPr>
          <p:spPr bwMode="auto">
            <a:xfrm>
              <a:off x="821" y="3134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671"/>
            <p:cNvSpPr>
              <a:spLocks/>
            </p:cNvSpPr>
            <p:nvPr/>
          </p:nvSpPr>
          <p:spPr bwMode="auto">
            <a:xfrm>
              <a:off x="821" y="3155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672"/>
            <p:cNvSpPr>
              <a:spLocks/>
            </p:cNvSpPr>
            <p:nvPr/>
          </p:nvSpPr>
          <p:spPr bwMode="auto">
            <a:xfrm>
              <a:off x="821" y="3177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673"/>
            <p:cNvSpPr>
              <a:spLocks/>
            </p:cNvSpPr>
            <p:nvPr/>
          </p:nvSpPr>
          <p:spPr bwMode="auto">
            <a:xfrm>
              <a:off x="821" y="3198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674"/>
            <p:cNvSpPr>
              <a:spLocks/>
            </p:cNvSpPr>
            <p:nvPr/>
          </p:nvSpPr>
          <p:spPr bwMode="auto">
            <a:xfrm>
              <a:off x="821" y="3219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675"/>
            <p:cNvSpPr>
              <a:spLocks/>
            </p:cNvSpPr>
            <p:nvPr/>
          </p:nvSpPr>
          <p:spPr bwMode="auto">
            <a:xfrm>
              <a:off x="821" y="3240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676"/>
            <p:cNvSpPr>
              <a:spLocks/>
            </p:cNvSpPr>
            <p:nvPr/>
          </p:nvSpPr>
          <p:spPr bwMode="auto">
            <a:xfrm>
              <a:off x="821" y="3261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677"/>
            <p:cNvSpPr>
              <a:spLocks/>
            </p:cNvSpPr>
            <p:nvPr/>
          </p:nvSpPr>
          <p:spPr bwMode="auto">
            <a:xfrm>
              <a:off x="821" y="3282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678"/>
            <p:cNvSpPr>
              <a:spLocks/>
            </p:cNvSpPr>
            <p:nvPr/>
          </p:nvSpPr>
          <p:spPr bwMode="auto">
            <a:xfrm>
              <a:off x="821" y="3303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679"/>
            <p:cNvSpPr>
              <a:spLocks/>
            </p:cNvSpPr>
            <p:nvPr/>
          </p:nvSpPr>
          <p:spPr bwMode="auto">
            <a:xfrm>
              <a:off x="821" y="3324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680"/>
            <p:cNvSpPr>
              <a:spLocks/>
            </p:cNvSpPr>
            <p:nvPr/>
          </p:nvSpPr>
          <p:spPr bwMode="auto">
            <a:xfrm>
              <a:off x="821" y="3346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681"/>
            <p:cNvSpPr>
              <a:spLocks/>
            </p:cNvSpPr>
            <p:nvPr/>
          </p:nvSpPr>
          <p:spPr bwMode="auto">
            <a:xfrm>
              <a:off x="821" y="3367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682"/>
            <p:cNvSpPr>
              <a:spLocks/>
            </p:cNvSpPr>
            <p:nvPr/>
          </p:nvSpPr>
          <p:spPr bwMode="auto">
            <a:xfrm>
              <a:off x="821" y="3388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683"/>
            <p:cNvSpPr>
              <a:spLocks/>
            </p:cNvSpPr>
            <p:nvPr/>
          </p:nvSpPr>
          <p:spPr bwMode="auto">
            <a:xfrm>
              <a:off x="821" y="3409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684"/>
            <p:cNvSpPr>
              <a:spLocks/>
            </p:cNvSpPr>
            <p:nvPr/>
          </p:nvSpPr>
          <p:spPr bwMode="auto">
            <a:xfrm>
              <a:off x="821" y="3430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685"/>
            <p:cNvSpPr>
              <a:spLocks/>
            </p:cNvSpPr>
            <p:nvPr/>
          </p:nvSpPr>
          <p:spPr bwMode="auto">
            <a:xfrm>
              <a:off x="821" y="3451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686"/>
            <p:cNvSpPr>
              <a:spLocks/>
            </p:cNvSpPr>
            <p:nvPr/>
          </p:nvSpPr>
          <p:spPr bwMode="auto">
            <a:xfrm>
              <a:off x="821" y="3472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687"/>
            <p:cNvSpPr>
              <a:spLocks/>
            </p:cNvSpPr>
            <p:nvPr/>
          </p:nvSpPr>
          <p:spPr bwMode="auto">
            <a:xfrm>
              <a:off x="821" y="3493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688"/>
            <p:cNvSpPr>
              <a:spLocks/>
            </p:cNvSpPr>
            <p:nvPr/>
          </p:nvSpPr>
          <p:spPr bwMode="auto">
            <a:xfrm>
              <a:off x="821" y="3515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689"/>
            <p:cNvSpPr>
              <a:spLocks/>
            </p:cNvSpPr>
            <p:nvPr/>
          </p:nvSpPr>
          <p:spPr bwMode="auto">
            <a:xfrm>
              <a:off x="821" y="3536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3 h 31"/>
                <a:gd name="T22" fmla="*/ 0 w 7"/>
                <a:gd name="T23" fmla="*/ 14 h 31"/>
                <a:gd name="T24" fmla="*/ 1 w 7"/>
                <a:gd name="T25" fmla="*/ 14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4 h 31"/>
                <a:gd name="T32" fmla="*/ 2 w 7"/>
                <a:gd name="T33" fmla="*/ 14 h 31"/>
                <a:gd name="T34" fmla="*/ 2 w 7"/>
                <a:gd name="T35" fmla="*/ 13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690"/>
            <p:cNvSpPr>
              <a:spLocks/>
            </p:cNvSpPr>
            <p:nvPr/>
          </p:nvSpPr>
          <p:spPr bwMode="auto">
            <a:xfrm>
              <a:off x="821" y="3557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691"/>
            <p:cNvSpPr>
              <a:spLocks/>
            </p:cNvSpPr>
            <p:nvPr/>
          </p:nvSpPr>
          <p:spPr bwMode="auto">
            <a:xfrm>
              <a:off x="821" y="3578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692"/>
            <p:cNvSpPr>
              <a:spLocks/>
            </p:cNvSpPr>
            <p:nvPr/>
          </p:nvSpPr>
          <p:spPr bwMode="auto">
            <a:xfrm>
              <a:off x="821" y="3599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693"/>
            <p:cNvSpPr>
              <a:spLocks/>
            </p:cNvSpPr>
            <p:nvPr/>
          </p:nvSpPr>
          <p:spPr bwMode="auto">
            <a:xfrm>
              <a:off x="821" y="3620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3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3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Freeform 694"/>
            <p:cNvSpPr>
              <a:spLocks/>
            </p:cNvSpPr>
            <p:nvPr/>
          </p:nvSpPr>
          <p:spPr bwMode="auto">
            <a:xfrm>
              <a:off x="821" y="3641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695"/>
            <p:cNvSpPr>
              <a:spLocks/>
            </p:cNvSpPr>
            <p:nvPr/>
          </p:nvSpPr>
          <p:spPr bwMode="auto">
            <a:xfrm>
              <a:off x="821" y="3662"/>
              <a:ext cx="2" cy="16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4 h 30"/>
                <a:gd name="T20" fmla="*/ 0 w 7"/>
                <a:gd name="T21" fmla="*/ 14 h 30"/>
                <a:gd name="T22" fmla="*/ 0 w 7"/>
                <a:gd name="T23" fmla="*/ 15 h 30"/>
                <a:gd name="T24" fmla="*/ 1 w 7"/>
                <a:gd name="T25" fmla="*/ 15 h 30"/>
                <a:gd name="T26" fmla="*/ 1 w 7"/>
                <a:gd name="T27" fmla="*/ 16 h 30"/>
                <a:gd name="T28" fmla="*/ 1 w 7"/>
                <a:gd name="T29" fmla="*/ 16 h 30"/>
                <a:gd name="T30" fmla="*/ 2 w 7"/>
                <a:gd name="T31" fmla="*/ 15 h 30"/>
                <a:gd name="T32" fmla="*/ 2 w 7"/>
                <a:gd name="T33" fmla="*/ 15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696"/>
            <p:cNvSpPr>
              <a:spLocks/>
            </p:cNvSpPr>
            <p:nvPr/>
          </p:nvSpPr>
          <p:spPr bwMode="auto">
            <a:xfrm>
              <a:off x="821" y="3684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697"/>
            <p:cNvSpPr>
              <a:spLocks/>
            </p:cNvSpPr>
            <p:nvPr/>
          </p:nvSpPr>
          <p:spPr bwMode="auto">
            <a:xfrm>
              <a:off x="821" y="3705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4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4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698"/>
            <p:cNvSpPr>
              <a:spLocks/>
            </p:cNvSpPr>
            <p:nvPr/>
          </p:nvSpPr>
          <p:spPr bwMode="auto">
            <a:xfrm>
              <a:off x="821" y="3726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699"/>
            <p:cNvSpPr>
              <a:spLocks/>
            </p:cNvSpPr>
            <p:nvPr/>
          </p:nvSpPr>
          <p:spPr bwMode="auto">
            <a:xfrm>
              <a:off x="821" y="3747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700"/>
            <p:cNvSpPr>
              <a:spLocks/>
            </p:cNvSpPr>
            <p:nvPr/>
          </p:nvSpPr>
          <p:spPr bwMode="auto">
            <a:xfrm>
              <a:off x="821" y="3768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701"/>
            <p:cNvSpPr>
              <a:spLocks/>
            </p:cNvSpPr>
            <p:nvPr/>
          </p:nvSpPr>
          <p:spPr bwMode="auto">
            <a:xfrm>
              <a:off x="821" y="3789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4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4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702"/>
            <p:cNvSpPr>
              <a:spLocks/>
            </p:cNvSpPr>
            <p:nvPr/>
          </p:nvSpPr>
          <p:spPr bwMode="auto">
            <a:xfrm>
              <a:off x="821" y="3810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703"/>
            <p:cNvSpPr>
              <a:spLocks/>
            </p:cNvSpPr>
            <p:nvPr/>
          </p:nvSpPr>
          <p:spPr bwMode="auto">
            <a:xfrm>
              <a:off x="821" y="3831"/>
              <a:ext cx="2" cy="16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4 h 30"/>
                <a:gd name="T20" fmla="*/ 0 w 7"/>
                <a:gd name="T21" fmla="*/ 14 h 30"/>
                <a:gd name="T22" fmla="*/ 0 w 7"/>
                <a:gd name="T23" fmla="*/ 15 h 30"/>
                <a:gd name="T24" fmla="*/ 1 w 7"/>
                <a:gd name="T25" fmla="*/ 15 h 30"/>
                <a:gd name="T26" fmla="*/ 1 w 7"/>
                <a:gd name="T27" fmla="*/ 16 h 30"/>
                <a:gd name="T28" fmla="*/ 1 w 7"/>
                <a:gd name="T29" fmla="*/ 16 h 30"/>
                <a:gd name="T30" fmla="*/ 2 w 7"/>
                <a:gd name="T31" fmla="*/ 15 h 30"/>
                <a:gd name="T32" fmla="*/ 2 w 7"/>
                <a:gd name="T33" fmla="*/ 15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Freeform 704"/>
            <p:cNvSpPr>
              <a:spLocks/>
            </p:cNvSpPr>
            <p:nvPr/>
          </p:nvSpPr>
          <p:spPr bwMode="auto">
            <a:xfrm>
              <a:off x="821" y="3853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Freeform 705"/>
            <p:cNvSpPr>
              <a:spLocks/>
            </p:cNvSpPr>
            <p:nvPr/>
          </p:nvSpPr>
          <p:spPr bwMode="auto">
            <a:xfrm>
              <a:off x="821" y="3874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4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4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706"/>
            <p:cNvSpPr>
              <a:spLocks/>
            </p:cNvSpPr>
            <p:nvPr/>
          </p:nvSpPr>
          <p:spPr bwMode="auto">
            <a:xfrm>
              <a:off x="821" y="3895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707"/>
            <p:cNvSpPr>
              <a:spLocks/>
            </p:cNvSpPr>
            <p:nvPr/>
          </p:nvSpPr>
          <p:spPr bwMode="auto">
            <a:xfrm>
              <a:off x="821" y="3916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708"/>
            <p:cNvSpPr>
              <a:spLocks/>
            </p:cNvSpPr>
            <p:nvPr/>
          </p:nvSpPr>
          <p:spPr bwMode="auto">
            <a:xfrm>
              <a:off x="821" y="3937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709"/>
            <p:cNvSpPr>
              <a:spLocks/>
            </p:cNvSpPr>
            <p:nvPr/>
          </p:nvSpPr>
          <p:spPr bwMode="auto">
            <a:xfrm>
              <a:off x="821" y="3958"/>
              <a:ext cx="2" cy="15"/>
            </a:xfrm>
            <a:custGeom>
              <a:avLst/>
              <a:gdLst>
                <a:gd name="T0" fmla="*/ 2 w 7"/>
                <a:gd name="T1" fmla="*/ 1 h 31"/>
                <a:gd name="T2" fmla="*/ 2 w 7"/>
                <a:gd name="T3" fmla="*/ 1 h 31"/>
                <a:gd name="T4" fmla="*/ 2 w 7"/>
                <a:gd name="T5" fmla="*/ 0 h 31"/>
                <a:gd name="T6" fmla="*/ 2 w 7"/>
                <a:gd name="T7" fmla="*/ 0 h 31"/>
                <a:gd name="T8" fmla="*/ 1 w 7"/>
                <a:gd name="T9" fmla="*/ 0 h 31"/>
                <a:gd name="T10" fmla="*/ 1 w 7"/>
                <a:gd name="T11" fmla="*/ 0 h 31"/>
                <a:gd name="T12" fmla="*/ 1 w 7"/>
                <a:gd name="T13" fmla="*/ 0 h 31"/>
                <a:gd name="T14" fmla="*/ 0 w 7"/>
                <a:gd name="T15" fmla="*/ 0 h 31"/>
                <a:gd name="T16" fmla="*/ 0 w 7"/>
                <a:gd name="T17" fmla="*/ 1 h 31"/>
                <a:gd name="T18" fmla="*/ 0 w 7"/>
                <a:gd name="T19" fmla="*/ 13 h 31"/>
                <a:gd name="T20" fmla="*/ 0 w 7"/>
                <a:gd name="T21" fmla="*/ 14 h 31"/>
                <a:gd name="T22" fmla="*/ 0 w 7"/>
                <a:gd name="T23" fmla="*/ 14 h 31"/>
                <a:gd name="T24" fmla="*/ 1 w 7"/>
                <a:gd name="T25" fmla="*/ 15 h 31"/>
                <a:gd name="T26" fmla="*/ 1 w 7"/>
                <a:gd name="T27" fmla="*/ 15 h 31"/>
                <a:gd name="T28" fmla="*/ 1 w 7"/>
                <a:gd name="T29" fmla="*/ 15 h 31"/>
                <a:gd name="T30" fmla="*/ 2 w 7"/>
                <a:gd name="T31" fmla="*/ 15 h 31"/>
                <a:gd name="T32" fmla="*/ 2 w 7"/>
                <a:gd name="T33" fmla="*/ 14 h 31"/>
                <a:gd name="T34" fmla="*/ 2 w 7"/>
                <a:gd name="T35" fmla="*/ 14 h 31"/>
                <a:gd name="T36" fmla="*/ 2 w 7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710"/>
            <p:cNvSpPr>
              <a:spLocks/>
            </p:cNvSpPr>
            <p:nvPr/>
          </p:nvSpPr>
          <p:spPr bwMode="auto">
            <a:xfrm>
              <a:off x="821" y="3979"/>
              <a:ext cx="2" cy="15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3 h 30"/>
                <a:gd name="T20" fmla="*/ 0 w 7"/>
                <a:gd name="T21" fmla="*/ 14 h 30"/>
                <a:gd name="T22" fmla="*/ 0 w 7"/>
                <a:gd name="T23" fmla="*/ 14 h 30"/>
                <a:gd name="T24" fmla="*/ 1 w 7"/>
                <a:gd name="T25" fmla="*/ 15 h 30"/>
                <a:gd name="T26" fmla="*/ 1 w 7"/>
                <a:gd name="T27" fmla="*/ 15 h 30"/>
                <a:gd name="T28" fmla="*/ 1 w 7"/>
                <a:gd name="T29" fmla="*/ 15 h 30"/>
                <a:gd name="T30" fmla="*/ 2 w 7"/>
                <a:gd name="T31" fmla="*/ 15 h 30"/>
                <a:gd name="T32" fmla="*/ 2 w 7"/>
                <a:gd name="T33" fmla="*/ 14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711"/>
            <p:cNvSpPr>
              <a:spLocks/>
            </p:cNvSpPr>
            <p:nvPr/>
          </p:nvSpPr>
          <p:spPr bwMode="auto">
            <a:xfrm>
              <a:off x="821" y="4000"/>
              <a:ext cx="2" cy="16"/>
            </a:xfrm>
            <a:custGeom>
              <a:avLst/>
              <a:gdLst>
                <a:gd name="T0" fmla="*/ 2 w 7"/>
                <a:gd name="T1" fmla="*/ 2 h 30"/>
                <a:gd name="T2" fmla="*/ 2 w 7"/>
                <a:gd name="T3" fmla="*/ 1 h 30"/>
                <a:gd name="T4" fmla="*/ 2 w 7"/>
                <a:gd name="T5" fmla="*/ 1 h 30"/>
                <a:gd name="T6" fmla="*/ 2 w 7"/>
                <a:gd name="T7" fmla="*/ 0 h 30"/>
                <a:gd name="T8" fmla="*/ 1 w 7"/>
                <a:gd name="T9" fmla="*/ 0 h 30"/>
                <a:gd name="T10" fmla="*/ 1 w 7"/>
                <a:gd name="T11" fmla="*/ 0 h 30"/>
                <a:gd name="T12" fmla="*/ 1 w 7"/>
                <a:gd name="T13" fmla="*/ 0 h 30"/>
                <a:gd name="T14" fmla="*/ 0 w 7"/>
                <a:gd name="T15" fmla="*/ 1 h 30"/>
                <a:gd name="T16" fmla="*/ 0 w 7"/>
                <a:gd name="T17" fmla="*/ 1 h 30"/>
                <a:gd name="T18" fmla="*/ 0 w 7"/>
                <a:gd name="T19" fmla="*/ 14 h 30"/>
                <a:gd name="T20" fmla="*/ 0 w 7"/>
                <a:gd name="T21" fmla="*/ 14 h 30"/>
                <a:gd name="T22" fmla="*/ 0 w 7"/>
                <a:gd name="T23" fmla="*/ 15 h 30"/>
                <a:gd name="T24" fmla="*/ 1 w 7"/>
                <a:gd name="T25" fmla="*/ 15 h 30"/>
                <a:gd name="T26" fmla="*/ 1 w 7"/>
                <a:gd name="T27" fmla="*/ 16 h 30"/>
                <a:gd name="T28" fmla="*/ 1 w 7"/>
                <a:gd name="T29" fmla="*/ 16 h 30"/>
                <a:gd name="T30" fmla="*/ 2 w 7"/>
                <a:gd name="T31" fmla="*/ 15 h 30"/>
                <a:gd name="T32" fmla="*/ 2 w 7"/>
                <a:gd name="T33" fmla="*/ 15 h 30"/>
                <a:gd name="T34" fmla="*/ 2 w 7"/>
                <a:gd name="T35" fmla="*/ 14 h 30"/>
                <a:gd name="T36" fmla="*/ 2 w 7"/>
                <a:gd name="T37" fmla="*/ 2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30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712"/>
            <p:cNvSpPr>
              <a:spLocks/>
            </p:cNvSpPr>
            <p:nvPr/>
          </p:nvSpPr>
          <p:spPr bwMode="auto">
            <a:xfrm>
              <a:off x="821" y="4022"/>
              <a:ext cx="2" cy="10"/>
            </a:xfrm>
            <a:custGeom>
              <a:avLst/>
              <a:gdLst>
                <a:gd name="T0" fmla="*/ 2 w 7"/>
                <a:gd name="T1" fmla="*/ 1 h 21"/>
                <a:gd name="T2" fmla="*/ 2 w 7"/>
                <a:gd name="T3" fmla="*/ 1 h 21"/>
                <a:gd name="T4" fmla="*/ 2 w 7"/>
                <a:gd name="T5" fmla="*/ 0 h 21"/>
                <a:gd name="T6" fmla="*/ 2 w 7"/>
                <a:gd name="T7" fmla="*/ 0 h 21"/>
                <a:gd name="T8" fmla="*/ 1 w 7"/>
                <a:gd name="T9" fmla="*/ 0 h 21"/>
                <a:gd name="T10" fmla="*/ 1 w 7"/>
                <a:gd name="T11" fmla="*/ 0 h 21"/>
                <a:gd name="T12" fmla="*/ 1 w 7"/>
                <a:gd name="T13" fmla="*/ 0 h 21"/>
                <a:gd name="T14" fmla="*/ 0 w 7"/>
                <a:gd name="T15" fmla="*/ 0 h 21"/>
                <a:gd name="T16" fmla="*/ 0 w 7"/>
                <a:gd name="T17" fmla="*/ 1 h 21"/>
                <a:gd name="T18" fmla="*/ 0 w 7"/>
                <a:gd name="T19" fmla="*/ 9 h 21"/>
                <a:gd name="T20" fmla="*/ 0 w 7"/>
                <a:gd name="T21" fmla="*/ 9 h 21"/>
                <a:gd name="T22" fmla="*/ 0 w 7"/>
                <a:gd name="T23" fmla="*/ 9 h 21"/>
                <a:gd name="T24" fmla="*/ 1 w 7"/>
                <a:gd name="T25" fmla="*/ 10 h 21"/>
                <a:gd name="T26" fmla="*/ 1 w 7"/>
                <a:gd name="T27" fmla="*/ 10 h 21"/>
                <a:gd name="T28" fmla="*/ 1 w 7"/>
                <a:gd name="T29" fmla="*/ 10 h 21"/>
                <a:gd name="T30" fmla="*/ 1 w 7"/>
                <a:gd name="T31" fmla="*/ 10 h 21"/>
                <a:gd name="T32" fmla="*/ 2 w 7"/>
                <a:gd name="T33" fmla="*/ 9 h 21"/>
                <a:gd name="T34" fmla="*/ 2 w 7"/>
                <a:gd name="T35" fmla="*/ 9 h 21"/>
                <a:gd name="T36" fmla="*/ 2 w 7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21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Rectangle 71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57200"/>
          </a:xfrm>
          <a:noFill/>
        </p:spPr>
        <p:txBody>
          <a:bodyPr/>
          <a:lstStyle/>
          <a:p>
            <a:r>
              <a:rPr lang="en-US" altLang="hu-HU" sz="1600" u="sng">
                <a:solidFill>
                  <a:schemeClr val="tx1"/>
                </a:solidFill>
                <a:effectLst/>
              </a:rPr>
              <a:t>K</a:t>
            </a:r>
            <a:r>
              <a:rPr lang="hu-HU" altLang="hu-HU" sz="1600" u="sng">
                <a:solidFill>
                  <a:schemeClr val="tx1"/>
                </a:solidFill>
                <a:effectLst/>
              </a:rPr>
              <a:t>étatomos lánc </a:t>
            </a:r>
            <a:endParaRPr lang="en-US" altLang="hu-HU" sz="1600" u="sng">
              <a:solidFill>
                <a:schemeClr val="tx1"/>
              </a:solidFill>
              <a:effectLst/>
            </a:endParaRPr>
          </a:p>
        </p:txBody>
      </p:sp>
      <p:grpSp>
        <p:nvGrpSpPr>
          <p:cNvPr id="348874" name="Group 714"/>
          <p:cNvGrpSpPr>
            <a:grpSpLocks/>
          </p:cNvGrpSpPr>
          <p:nvPr/>
        </p:nvGrpSpPr>
        <p:grpSpPr bwMode="auto">
          <a:xfrm>
            <a:off x="0" y="2971800"/>
            <a:ext cx="5791200" cy="3743325"/>
            <a:chOff x="0" y="1872"/>
            <a:chExt cx="3648" cy="2358"/>
          </a:xfrm>
        </p:grpSpPr>
        <p:sp>
          <p:nvSpPr>
            <p:cNvPr id="22794" name="Line 715"/>
            <p:cNvSpPr>
              <a:spLocks noChangeShapeType="1"/>
            </p:cNvSpPr>
            <p:nvPr/>
          </p:nvSpPr>
          <p:spPr bwMode="auto">
            <a:xfrm>
              <a:off x="1740" y="307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795" name="Line 716"/>
            <p:cNvSpPr>
              <a:spLocks noChangeShapeType="1"/>
            </p:cNvSpPr>
            <p:nvPr/>
          </p:nvSpPr>
          <p:spPr bwMode="auto">
            <a:xfrm>
              <a:off x="828" y="305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796" name="Group 717"/>
            <p:cNvGrpSpPr>
              <a:grpSpLocks/>
            </p:cNvGrpSpPr>
            <p:nvPr/>
          </p:nvGrpSpPr>
          <p:grpSpPr bwMode="auto">
            <a:xfrm>
              <a:off x="0" y="1872"/>
              <a:ext cx="3648" cy="2358"/>
              <a:chOff x="0" y="1872"/>
              <a:chExt cx="3648" cy="2358"/>
            </a:xfrm>
          </p:grpSpPr>
          <p:sp>
            <p:nvSpPr>
              <p:cNvPr id="22797" name="Rectangle 718"/>
              <p:cNvSpPr>
                <a:spLocks noChangeArrowheads="1"/>
              </p:cNvSpPr>
              <p:nvPr/>
            </p:nvSpPr>
            <p:spPr bwMode="auto">
              <a:xfrm>
                <a:off x="673" y="3052"/>
                <a:ext cx="1235" cy="199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aphicFrame>
            <p:nvGraphicFramePr>
              <p:cNvPr id="22798" name="Object 719"/>
              <p:cNvGraphicFramePr>
                <a:graphicFrameLocks noChangeAspect="1"/>
              </p:cNvGraphicFramePr>
              <p:nvPr/>
            </p:nvGraphicFramePr>
            <p:xfrm>
              <a:off x="192" y="2016"/>
              <a:ext cx="2251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25" name="Egyenlet" r:id="rId5" imgW="2965395" imgH="514350" progId="Equation.3">
                      <p:embed/>
                    </p:oleObj>
                  </mc:Choice>
                  <mc:Fallback>
                    <p:oleObj name="Egyenlet" r:id="rId5" imgW="2965395" imgH="514350" progId="Equation.3">
                      <p:embed/>
                      <p:pic>
                        <p:nvPicPr>
                          <p:cNvPr id="0" name="Object 7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016"/>
                            <a:ext cx="2251" cy="393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799" name="Freeform 720"/>
              <p:cNvSpPr>
                <a:spLocks/>
              </p:cNvSpPr>
              <p:nvPr/>
            </p:nvSpPr>
            <p:spPr bwMode="auto">
              <a:xfrm flipV="1">
                <a:off x="601" y="3256"/>
                <a:ext cx="1382" cy="732"/>
              </a:xfrm>
              <a:custGeom>
                <a:avLst/>
                <a:gdLst>
                  <a:gd name="T0" fmla="*/ 21 w 4500"/>
                  <a:gd name="T1" fmla="*/ 554 h 1207"/>
                  <a:gd name="T2" fmla="*/ 43 w 4500"/>
                  <a:gd name="T3" fmla="*/ 588 h 1207"/>
                  <a:gd name="T4" fmla="*/ 65 w 4500"/>
                  <a:gd name="T5" fmla="*/ 619 h 1207"/>
                  <a:gd name="T6" fmla="*/ 87 w 4500"/>
                  <a:gd name="T7" fmla="*/ 646 h 1207"/>
                  <a:gd name="T8" fmla="*/ 108 w 4500"/>
                  <a:gd name="T9" fmla="*/ 670 h 1207"/>
                  <a:gd name="T10" fmla="*/ 130 w 4500"/>
                  <a:gd name="T11" fmla="*/ 690 h 1207"/>
                  <a:gd name="T12" fmla="*/ 152 w 4500"/>
                  <a:gd name="T13" fmla="*/ 705 h 1207"/>
                  <a:gd name="T14" fmla="*/ 173 w 4500"/>
                  <a:gd name="T15" fmla="*/ 718 h 1207"/>
                  <a:gd name="T16" fmla="*/ 195 w 4500"/>
                  <a:gd name="T17" fmla="*/ 727 h 1207"/>
                  <a:gd name="T18" fmla="*/ 217 w 4500"/>
                  <a:gd name="T19" fmla="*/ 731 h 1207"/>
                  <a:gd name="T20" fmla="*/ 238 w 4500"/>
                  <a:gd name="T21" fmla="*/ 731 h 1207"/>
                  <a:gd name="T22" fmla="*/ 260 w 4500"/>
                  <a:gd name="T23" fmla="*/ 728 h 1207"/>
                  <a:gd name="T24" fmla="*/ 282 w 4500"/>
                  <a:gd name="T25" fmla="*/ 720 h 1207"/>
                  <a:gd name="T26" fmla="*/ 303 w 4500"/>
                  <a:gd name="T27" fmla="*/ 709 h 1207"/>
                  <a:gd name="T28" fmla="*/ 325 w 4500"/>
                  <a:gd name="T29" fmla="*/ 694 h 1207"/>
                  <a:gd name="T30" fmla="*/ 347 w 4500"/>
                  <a:gd name="T31" fmla="*/ 674 h 1207"/>
                  <a:gd name="T32" fmla="*/ 369 w 4500"/>
                  <a:gd name="T33" fmla="*/ 652 h 1207"/>
                  <a:gd name="T34" fmla="*/ 390 w 4500"/>
                  <a:gd name="T35" fmla="*/ 625 h 1207"/>
                  <a:gd name="T36" fmla="*/ 412 w 4500"/>
                  <a:gd name="T37" fmla="*/ 596 h 1207"/>
                  <a:gd name="T38" fmla="*/ 434 w 4500"/>
                  <a:gd name="T39" fmla="*/ 562 h 1207"/>
                  <a:gd name="T40" fmla="*/ 455 w 4500"/>
                  <a:gd name="T41" fmla="*/ 526 h 1207"/>
                  <a:gd name="T42" fmla="*/ 477 w 4500"/>
                  <a:gd name="T43" fmla="*/ 488 h 1207"/>
                  <a:gd name="T44" fmla="*/ 499 w 4500"/>
                  <a:gd name="T45" fmla="*/ 446 h 1207"/>
                  <a:gd name="T46" fmla="*/ 521 w 4500"/>
                  <a:gd name="T47" fmla="*/ 401 h 1207"/>
                  <a:gd name="T48" fmla="*/ 542 w 4500"/>
                  <a:gd name="T49" fmla="*/ 355 h 1207"/>
                  <a:gd name="T50" fmla="*/ 564 w 4500"/>
                  <a:gd name="T51" fmla="*/ 307 h 1207"/>
                  <a:gd name="T52" fmla="*/ 586 w 4500"/>
                  <a:gd name="T53" fmla="*/ 257 h 1207"/>
                  <a:gd name="T54" fmla="*/ 607 w 4500"/>
                  <a:gd name="T55" fmla="*/ 206 h 1207"/>
                  <a:gd name="T56" fmla="*/ 629 w 4500"/>
                  <a:gd name="T57" fmla="*/ 153 h 1207"/>
                  <a:gd name="T58" fmla="*/ 651 w 4500"/>
                  <a:gd name="T59" fmla="*/ 99 h 1207"/>
                  <a:gd name="T60" fmla="*/ 673 w 4500"/>
                  <a:gd name="T61" fmla="*/ 45 h 1207"/>
                  <a:gd name="T62" fmla="*/ 694 w 4500"/>
                  <a:gd name="T63" fmla="*/ 7 h 1207"/>
                  <a:gd name="T64" fmla="*/ 716 w 4500"/>
                  <a:gd name="T65" fmla="*/ 62 h 1207"/>
                  <a:gd name="T66" fmla="*/ 738 w 4500"/>
                  <a:gd name="T67" fmla="*/ 116 h 1207"/>
                  <a:gd name="T68" fmla="*/ 759 w 4500"/>
                  <a:gd name="T69" fmla="*/ 169 h 1207"/>
                  <a:gd name="T70" fmla="*/ 781 w 4500"/>
                  <a:gd name="T71" fmla="*/ 221 h 1207"/>
                  <a:gd name="T72" fmla="*/ 803 w 4500"/>
                  <a:gd name="T73" fmla="*/ 272 h 1207"/>
                  <a:gd name="T74" fmla="*/ 824 w 4500"/>
                  <a:gd name="T75" fmla="*/ 321 h 1207"/>
                  <a:gd name="T76" fmla="*/ 846 w 4500"/>
                  <a:gd name="T77" fmla="*/ 369 h 1207"/>
                  <a:gd name="T78" fmla="*/ 868 w 4500"/>
                  <a:gd name="T79" fmla="*/ 415 h 1207"/>
                  <a:gd name="T80" fmla="*/ 889 w 4500"/>
                  <a:gd name="T81" fmla="*/ 458 h 1207"/>
                  <a:gd name="T82" fmla="*/ 911 w 4500"/>
                  <a:gd name="T83" fmla="*/ 499 h 1207"/>
                  <a:gd name="T84" fmla="*/ 933 w 4500"/>
                  <a:gd name="T85" fmla="*/ 537 h 1207"/>
                  <a:gd name="T86" fmla="*/ 955 w 4500"/>
                  <a:gd name="T87" fmla="*/ 573 h 1207"/>
                  <a:gd name="T88" fmla="*/ 976 w 4500"/>
                  <a:gd name="T89" fmla="*/ 605 h 1207"/>
                  <a:gd name="T90" fmla="*/ 998 w 4500"/>
                  <a:gd name="T91" fmla="*/ 634 h 1207"/>
                  <a:gd name="T92" fmla="*/ 1020 w 4500"/>
                  <a:gd name="T93" fmla="*/ 659 h 1207"/>
                  <a:gd name="T94" fmla="*/ 1041 w 4500"/>
                  <a:gd name="T95" fmla="*/ 680 h 1207"/>
                  <a:gd name="T96" fmla="*/ 1063 w 4500"/>
                  <a:gd name="T97" fmla="*/ 699 h 1207"/>
                  <a:gd name="T98" fmla="*/ 1085 w 4500"/>
                  <a:gd name="T99" fmla="*/ 713 h 1207"/>
                  <a:gd name="T100" fmla="*/ 1107 w 4500"/>
                  <a:gd name="T101" fmla="*/ 723 h 1207"/>
                  <a:gd name="T102" fmla="*/ 1128 w 4500"/>
                  <a:gd name="T103" fmla="*/ 730 h 1207"/>
                  <a:gd name="T104" fmla="*/ 1150 w 4500"/>
                  <a:gd name="T105" fmla="*/ 732 h 1207"/>
                  <a:gd name="T106" fmla="*/ 1172 w 4500"/>
                  <a:gd name="T107" fmla="*/ 730 h 1207"/>
                  <a:gd name="T108" fmla="*/ 1193 w 4500"/>
                  <a:gd name="T109" fmla="*/ 724 h 1207"/>
                  <a:gd name="T110" fmla="*/ 1215 w 4500"/>
                  <a:gd name="T111" fmla="*/ 714 h 1207"/>
                  <a:gd name="T112" fmla="*/ 1237 w 4500"/>
                  <a:gd name="T113" fmla="*/ 701 h 1207"/>
                  <a:gd name="T114" fmla="*/ 1259 w 4500"/>
                  <a:gd name="T115" fmla="*/ 683 h 1207"/>
                  <a:gd name="T116" fmla="*/ 1280 w 4500"/>
                  <a:gd name="T117" fmla="*/ 662 h 1207"/>
                  <a:gd name="T118" fmla="*/ 1302 w 4500"/>
                  <a:gd name="T119" fmla="*/ 638 h 1207"/>
                  <a:gd name="T120" fmla="*/ 1324 w 4500"/>
                  <a:gd name="T121" fmla="*/ 609 h 1207"/>
                  <a:gd name="T122" fmla="*/ 1345 w 4500"/>
                  <a:gd name="T123" fmla="*/ 578 h 1207"/>
                  <a:gd name="T124" fmla="*/ 1367 w 4500"/>
                  <a:gd name="T125" fmla="*/ 543 h 1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00" h="1207">
                    <a:moveTo>
                      <a:pt x="0" y="853"/>
                    </a:moveTo>
                    <a:lnTo>
                      <a:pt x="0" y="854"/>
                    </a:lnTo>
                    <a:lnTo>
                      <a:pt x="1" y="854"/>
                    </a:lnTo>
                    <a:lnTo>
                      <a:pt x="2" y="855"/>
                    </a:lnTo>
                    <a:lnTo>
                      <a:pt x="3" y="856"/>
                    </a:lnTo>
                    <a:lnTo>
                      <a:pt x="4" y="857"/>
                    </a:lnTo>
                    <a:lnTo>
                      <a:pt x="5" y="858"/>
                    </a:lnTo>
                    <a:lnTo>
                      <a:pt x="6" y="858"/>
                    </a:lnTo>
                    <a:lnTo>
                      <a:pt x="6" y="859"/>
                    </a:lnTo>
                    <a:lnTo>
                      <a:pt x="7" y="860"/>
                    </a:lnTo>
                    <a:lnTo>
                      <a:pt x="8" y="861"/>
                    </a:lnTo>
                    <a:lnTo>
                      <a:pt x="9" y="861"/>
                    </a:lnTo>
                    <a:lnTo>
                      <a:pt x="10" y="862"/>
                    </a:lnTo>
                    <a:lnTo>
                      <a:pt x="10" y="863"/>
                    </a:lnTo>
                    <a:lnTo>
                      <a:pt x="11" y="863"/>
                    </a:lnTo>
                    <a:lnTo>
                      <a:pt x="12" y="864"/>
                    </a:lnTo>
                    <a:lnTo>
                      <a:pt x="13" y="865"/>
                    </a:lnTo>
                    <a:lnTo>
                      <a:pt x="14" y="866"/>
                    </a:lnTo>
                    <a:lnTo>
                      <a:pt x="15" y="867"/>
                    </a:lnTo>
                    <a:lnTo>
                      <a:pt x="16" y="867"/>
                    </a:lnTo>
                    <a:lnTo>
                      <a:pt x="16" y="868"/>
                    </a:lnTo>
                    <a:lnTo>
                      <a:pt x="17" y="868"/>
                    </a:lnTo>
                    <a:lnTo>
                      <a:pt x="18" y="869"/>
                    </a:lnTo>
                    <a:lnTo>
                      <a:pt x="18" y="870"/>
                    </a:lnTo>
                    <a:lnTo>
                      <a:pt x="19" y="870"/>
                    </a:lnTo>
                    <a:lnTo>
                      <a:pt x="19" y="871"/>
                    </a:lnTo>
                    <a:lnTo>
                      <a:pt x="20" y="871"/>
                    </a:lnTo>
                    <a:lnTo>
                      <a:pt x="21" y="872"/>
                    </a:lnTo>
                    <a:lnTo>
                      <a:pt x="22" y="873"/>
                    </a:lnTo>
                    <a:lnTo>
                      <a:pt x="23" y="874"/>
                    </a:lnTo>
                    <a:lnTo>
                      <a:pt x="24" y="874"/>
                    </a:lnTo>
                    <a:lnTo>
                      <a:pt x="24" y="875"/>
                    </a:lnTo>
                    <a:lnTo>
                      <a:pt x="25" y="875"/>
                    </a:lnTo>
                    <a:lnTo>
                      <a:pt x="26" y="876"/>
                    </a:lnTo>
                    <a:lnTo>
                      <a:pt x="26" y="877"/>
                    </a:lnTo>
                    <a:lnTo>
                      <a:pt x="27" y="877"/>
                    </a:lnTo>
                    <a:lnTo>
                      <a:pt x="28" y="878"/>
                    </a:lnTo>
                    <a:lnTo>
                      <a:pt x="29" y="879"/>
                    </a:lnTo>
                    <a:lnTo>
                      <a:pt x="30" y="879"/>
                    </a:lnTo>
                    <a:lnTo>
                      <a:pt x="30" y="880"/>
                    </a:lnTo>
                    <a:lnTo>
                      <a:pt x="31" y="881"/>
                    </a:lnTo>
                    <a:lnTo>
                      <a:pt x="32" y="882"/>
                    </a:lnTo>
                    <a:lnTo>
                      <a:pt x="33" y="882"/>
                    </a:lnTo>
                    <a:lnTo>
                      <a:pt x="34" y="883"/>
                    </a:lnTo>
                    <a:lnTo>
                      <a:pt x="34" y="884"/>
                    </a:lnTo>
                    <a:lnTo>
                      <a:pt x="35" y="884"/>
                    </a:lnTo>
                    <a:lnTo>
                      <a:pt x="36" y="885"/>
                    </a:lnTo>
                    <a:lnTo>
                      <a:pt x="37" y="886"/>
                    </a:lnTo>
                    <a:lnTo>
                      <a:pt x="38" y="886"/>
                    </a:lnTo>
                    <a:lnTo>
                      <a:pt x="38" y="887"/>
                    </a:lnTo>
                    <a:lnTo>
                      <a:pt x="39" y="888"/>
                    </a:lnTo>
                    <a:lnTo>
                      <a:pt x="40" y="888"/>
                    </a:lnTo>
                    <a:lnTo>
                      <a:pt x="40" y="889"/>
                    </a:lnTo>
                    <a:lnTo>
                      <a:pt x="41" y="889"/>
                    </a:lnTo>
                    <a:lnTo>
                      <a:pt x="42" y="890"/>
                    </a:lnTo>
                    <a:lnTo>
                      <a:pt x="43" y="891"/>
                    </a:lnTo>
                    <a:lnTo>
                      <a:pt x="43" y="892"/>
                    </a:lnTo>
                    <a:lnTo>
                      <a:pt x="44" y="892"/>
                    </a:lnTo>
                    <a:lnTo>
                      <a:pt x="45" y="893"/>
                    </a:lnTo>
                    <a:lnTo>
                      <a:pt x="46" y="894"/>
                    </a:lnTo>
                    <a:lnTo>
                      <a:pt x="47" y="894"/>
                    </a:lnTo>
                    <a:lnTo>
                      <a:pt x="48" y="895"/>
                    </a:lnTo>
                    <a:lnTo>
                      <a:pt x="49" y="896"/>
                    </a:lnTo>
                    <a:lnTo>
                      <a:pt x="50" y="897"/>
                    </a:lnTo>
                    <a:lnTo>
                      <a:pt x="51" y="898"/>
                    </a:lnTo>
                    <a:lnTo>
                      <a:pt x="52" y="898"/>
                    </a:lnTo>
                    <a:lnTo>
                      <a:pt x="52" y="899"/>
                    </a:lnTo>
                    <a:lnTo>
                      <a:pt x="53" y="899"/>
                    </a:lnTo>
                    <a:lnTo>
                      <a:pt x="54" y="900"/>
                    </a:lnTo>
                    <a:lnTo>
                      <a:pt x="54" y="901"/>
                    </a:lnTo>
                    <a:lnTo>
                      <a:pt x="55" y="901"/>
                    </a:lnTo>
                    <a:lnTo>
                      <a:pt x="56" y="902"/>
                    </a:lnTo>
                    <a:lnTo>
                      <a:pt x="57" y="903"/>
                    </a:lnTo>
                    <a:lnTo>
                      <a:pt x="58" y="904"/>
                    </a:lnTo>
                    <a:lnTo>
                      <a:pt x="59" y="904"/>
                    </a:lnTo>
                    <a:lnTo>
                      <a:pt x="60" y="905"/>
                    </a:lnTo>
                    <a:lnTo>
                      <a:pt x="60" y="906"/>
                    </a:lnTo>
                    <a:lnTo>
                      <a:pt x="61" y="906"/>
                    </a:lnTo>
                    <a:lnTo>
                      <a:pt x="62" y="907"/>
                    </a:lnTo>
                    <a:lnTo>
                      <a:pt x="63" y="908"/>
                    </a:lnTo>
                    <a:lnTo>
                      <a:pt x="64" y="908"/>
                    </a:lnTo>
                    <a:lnTo>
                      <a:pt x="64" y="909"/>
                    </a:lnTo>
                    <a:lnTo>
                      <a:pt x="65" y="909"/>
                    </a:lnTo>
                    <a:lnTo>
                      <a:pt x="66" y="910"/>
                    </a:lnTo>
                    <a:lnTo>
                      <a:pt x="66" y="911"/>
                    </a:lnTo>
                    <a:lnTo>
                      <a:pt x="67" y="911"/>
                    </a:lnTo>
                    <a:lnTo>
                      <a:pt x="68" y="912"/>
                    </a:lnTo>
                    <a:lnTo>
                      <a:pt x="69" y="913"/>
                    </a:lnTo>
                    <a:lnTo>
                      <a:pt x="70" y="914"/>
                    </a:lnTo>
                    <a:lnTo>
                      <a:pt x="71" y="914"/>
                    </a:lnTo>
                    <a:lnTo>
                      <a:pt x="71" y="915"/>
                    </a:lnTo>
                    <a:lnTo>
                      <a:pt x="72" y="916"/>
                    </a:lnTo>
                    <a:lnTo>
                      <a:pt x="73" y="916"/>
                    </a:lnTo>
                    <a:lnTo>
                      <a:pt x="74" y="917"/>
                    </a:lnTo>
                    <a:lnTo>
                      <a:pt x="75" y="918"/>
                    </a:lnTo>
                    <a:lnTo>
                      <a:pt x="76" y="918"/>
                    </a:lnTo>
                    <a:lnTo>
                      <a:pt x="76" y="919"/>
                    </a:lnTo>
                    <a:lnTo>
                      <a:pt x="77" y="919"/>
                    </a:lnTo>
                    <a:lnTo>
                      <a:pt x="78" y="920"/>
                    </a:lnTo>
                    <a:lnTo>
                      <a:pt x="79" y="921"/>
                    </a:lnTo>
                    <a:lnTo>
                      <a:pt x="80" y="922"/>
                    </a:lnTo>
                    <a:lnTo>
                      <a:pt x="81" y="923"/>
                    </a:lnTo>
                    <a:lnTo>
                      <a:pt x="82" y="924"/>
                    </a:lnTo>
                    <a:lnTo>
                      <a:pt x="83" y="924"/>
                    </a:lnTo>
                    <a:lnTo>
                      <a:pt x="83" y="925"/>
                    </a:lnTo>
                    <a:lnTo>
                      <a:pt x="84" y="925"/>
                    </a:lnTo>
                    <a:lnTo>
                      <a:pt x="85" y="926"/>
                    </a:lnTo>
                    <a:lnTo>
                      <a:pt x="86" y="926"/>
                    </a:lnTo>
                    <a:lnTo>
                      <a:pt x="86" y="927"/>
                    </a:lnTo>
                    <a:lnTo>
                      <a:pt x="87" y="927"/>
                    </a:lnTo>
                    <a:lnTo>
                      <a:pt x="88" y="928"/>
                    </a:lnTo>
                    <a:lnTo>
                      <a:pt x="88" y="929"/>
                    </a:lnTo>
                    <a:lnTo>
                      <a:pt x="89" y="929"/>
                    </a:lnTo>
                    <a:lnTo>
                      <a:pt x="90" y="930"/>
                    </a:lnTo>
                    <a:lnTo>
                      <a:pt x="91" y="931"/>
                    </a:lnTo>
                    <a:lnTo>
                      <a:pt x="92" y="931"/>
                    </a:lnTo>
                    <a:lnTo>
                      <a:pt x="92" y="932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3"/>
                    </a:lnTo>
                    <a:lnTo>
                      <a:pt x="95" y="934"/>
                    </a:lnTo>
                    <a:lnTo>
                      <a:pt x="96" y="935"/>
                    </a:lnTo>
                    <a:lnTo>
                      <a:pt x="97" y="936"/>
                    </a:lnTo>
                    <a:lnTo>
                      <a:pt x="98" y="936"/>
                    </a:lnTo>
                    <a:lnTo>
                      <a:pt x="98" y="937"/>
                    </a:lnTo>
                    <a:lnTo>
                      <a:pt x="99" y="937"/>
                    </a:lnTo>
                    <a:lnTo>
                      <a:pt x="100" y="938"/>
                    </a:lnTo>
                    <a:lnTo>
                      <a:pt x="101" y="939"/>
                    </a:lnTo>
                    <a:lnTo>
                      <a:pt x="102" y="939"/>
                    </a:lnTo>
                    <a:lnTo>
                      <a:pt x="102" y="940"/>
                    </a:lnTo>
                    <a:lnTo>
                      <a:pt x="103" y="940"/>
                    </a:lnTo>
                    <a:lnTo>
                      <a:pt x="104" y="941"/>
                    </a:lnTo>
                    <a:lnTo>
                      <a:pt x="105" y="942"/>
                    </a:lnTo>
                    <a:lnTo>
                      <a:pt x="106" y="942"/>
                    </a:lnTo>
                    <a:lnTo>
                      <a:pt x="106" y="943"/>
                    </a:lnTo>
                    <a:lnTo>
                      <a:pt x="107" y="943"/>
                    </a:lnTo>
                    <a:lnTo>
                      <a:pt x="107" y="944"/>
                    </a:lnTo>
                    <a:lnTo>
                      <a:pt x="108" y="944"/>
                    </a:lnTo>
                    <a:lnTo>
                      <a:pt x="109" y="945"/>
                    </a:lnTo>
                    <a:lnTo>
                      <a:pt x="110" y="946"/>
                    </a:lnTo>
                    <a:lnTo>
                      <a:pt x="111" y="947"/>
                    </a:lnTo>
                    <a:lnTo>
                      <a:pt x="112" y="947"/>
                    </a:lnTo>
                    <a:lnTo>
                      <a:pt x="112" y="948"/>
                    </a:lnTo>
                    <a:lnTo>
                      <a:pt x="113" y="948"/>
                    </a:lnTo>
                    <a:lnTo>
                      <a:pt x="114" y="949"/>
                    </a:lnTo>
                    <a:lnTo>
                      <a:pt x="115" y="950"/>
                    </a:lnTo>
                    <a:lnTo>
                      <a:pt x="116" y="950"/>
                    </a:lnTo>
                    <a:lnTo>
                      <a:pt x="116" y="951"/>
                    </a:lnTo>
                    <a:lnTo>
                      <a:pt x="117" y="951"/>
                    </a:lnTo>
                    <a:lnTo>
                      <a:pt x="118" y="952"/>
                    </a:lnTo>
                    <a:lnTo>
                      <a:pt x="119" y="953"/>
                    </a:lnTo>
                    <a:lnTo>
                      <a:pt x="120" y="953"/>
                    </a:lnTo>
                    <a:lnTo>
                      <a:pt x="120" y="954"/>
                    </a:lnTo>
                    <a:lnTo>
                      <a:pt x="121" y="954"/>
                    </a:lnTo>
                    <a:lnTo>
                      <a:pt x="122" y="955"/>
                    </a:lnTo>
                    <a:lnTo>
                      <a:pt x="123" y="956"/>
                    </a:lnTo>
                    <a:lnTo>
                      <a:pt x="124" y="956"/>
                    </a:lnTo>
                    <a:lnTo>
                      <a:pt x="124" y="957"/>
                    </a:lnTo>
                    <a:lnTo>
                      <a:pt x="125" y="957"/>
                    </a:lnTo>
                    <a:lnTo>
                      <a:pt x="126" y="958"/>
                    </a:lnTo>
                    <a:lnTo>
                      <a:pt x="127" y="959"/>
                    </a:lnTo>
                    <a:lnTo>
                      <a:pt x="128" y="959"/>
                    </a:lnTo>
                    <a:lnTo>
                      <a:pt x="128" y="960"/>
                    </a:lnTo>
                    <a:lnTo>
                      <a:pt x="129" y="961"/>
                    </a:lnTo>
                    <a:lnTo>
                      <a:pt x="130" y="961"/>
                    </a:lnTo>
                    <a:lnTo>
                      <a:pt x="130" y="962"/>
                    </a:lnTo>
                    <a:lnTo>
                      <a:pt x="131" y="962"/>
                    </a:lnTo>
                    <a:lnTo>
                      <a:pt x="132" y="963"/>
                    </a:lnTo>
                    <a:lnTo>
                      <a:pt x="133" y="964"/>
                    </a:lnTo>
                    <a:lnTo>
                      <a:pt x="134" y="964"/>
                    </a:lnTo>
                    <a:lnTo>
                      <a:pt x="134" y="965"/>
                    </a:lnTo>
                    <a:lnTo>
                      <a:pt x="135" y="965"/>
                    </a:lnTo>
                    <a:lnTo>
                      <a:pt x="136" y="966"/>
                    </a:lnTo>
                    <a:lnTo>
                      <a:pt x="137" y="967"/>
                    </a:lnTo>
                    <a:lnTo>
                      <a:pt x="138" y="967"/>
                    </a:lnTo>
                    <a:lnTo>
                      <a:pt x="138" y="968"/>
                    </a:lnTo>
                    <a:lnTo>
                      <a:pt x="139" y="968"/>
                    </a:lnTo>
                    <a:lnTo>
                      <a:pt x="140" y="969"/>
                    </a:lnTo>
                    <a:lnTo>
                      <a:pt x="141" y="970"/>
                    </a:lnTo>
                    <a:lnTo>
                      <a:pt x="142" y="970"/>
                    </a:lnTo>
                    <a:lnTo>
                      <a:pt x="142" y="971"/>
                    </a:lnTo>
                    <a:lnTo>
                      <a:pt x="143" y="971"/>
                    </a:lnTo>
                    <a:lnTo>
                      <a:pt x="144" y="972"/>
                    </a:lnTo>
                    <a:lnTo>
                      <a:pt x="145" y="973"/>
                    </a:lnTo>
                    <a:lnTo>
                      <a:pt x="146" y="973"/>
                    </a:lnTo>
                    <a:lnTo>
                      <a:pt x="146" y="974"/>
                    </a:lnTo>
                    <a:lnTo>
                      <a:pt x="147" y="974"/>
                    </a:lnTo>
                    <a:lnTo>
                      <a:pt x="148" y="975"/>
                    </a:lnTo>
                    <a:lnTo>
                      <a:pt x="149" y="976"/>
                    </a:lnTo>
                    <a:lnTo>
                      <a:pt x="150" y="976"/>
                    </a:lnTo>
                    <a:lnTo>
                      <a:pt x="150" y="977"/>
                    </a:lnTo>
                    <a:lnTo>
                      <a:pt x="151" y="977"/>
                    </a:lnTo>
                    <a:lnTo>
                      <a:pt x="152" y="978"/>
                    </a:lnTo>
                    <a:lnTo>
                      <a:pt x="153" y="979"/>
                    </a:lnTo>
                    <a:lnTo>
                      <a:pt x="154" y="979"/>
                    </a:lnTo>
                    <a:lnTo>
                      <a:pt x="154" y="980"/>
                    </a:lnTo>
                    <a:lnTo>
                      <a:pt x="155" y="980"/>
                    </a:lnTo>
                    <a:lnTo>
                      <a:pt x="156" y="981"/>
                    </a:lnTo>
                    <a:lnTo>
                      <a:pt x="157" y="982"/>
                    </a:lnTo>
                    <a:lnTo>
                      <a:pt x="158" y="982"/>
                    </a:lnTo>
                    <a:lnTo>
                      <a:pt x="159" y="983"/>
                    </a:lnTo>
                    <a:lnTo>
                      <a:pt x="160" y="983"/>
                    </a:lnTo>
                    <a:lnTo>
                      <a:pt x="160" y="984"/>
                    </a:lnTo>
                    <a:lnTo>
                      <a:pt x="161" y="984"/>
                    </a:lnTo>
                    <a:lnTo>
                      <a:pt x="162" y="985"/>
                    </a:lnTo>
                    <a:lnTo>
                      <a:pt x="163" y="986"/>
                    </a:lnTo>
                    <a:lnTo>
                      <a:pt x="164" y="986"/>
                    </a:lnTo>
                    <a:lnTo>
                      <a:pt x="164" y="987"/>
                    </a:lnTo>
                    <a:lnTo>
                      <a:pt x="165" y="987"/>
                    </a:lnTo>
                    <a:lnTo>
                      <a:pt x="166" y="988"/>
                    </a:lnTo>
                    <a:lnTo>
                      <a:pt x="167" y="989"/>
                    </a:lnTo>
                    <a:lnTo>
                      <a:pt x="168" y="989"/>
                    </a:lnTo>
                    <a:lnTo>
                      <a:pt x="168" y="990"/>
                    </a:lnTo>
                    <a:lnTo>
                      <a:pt x="169" y="990"/>
                    </a:lnTo>
                    <a:lnTo>
                      <a:pt x="170" y="991"/>
                    </a:lnTo>
                    <a:lnTo>
                      <a:pt x="171" y="992"/>
                    </a:lnTo>
                    <a:lnTo>
                      <a:pt x="172" y="992"/>
                    </a:lnTo>
                    <a:lnTo>
                      <a:pt x="172" y="993"/>
                    </a:lnTo>
                    <a:lnTo>
                      <a:pt x="173" y="993"/>
                    </a:lnTo>
                    <a:lnTo>
                      <a:pt x="174" y="994"/>
                    </a:lnTo>
                    <a:lnTo>
                      <a:pt x="175" y="995"/>
                    </a:lnTo>
                    <a:lnTo>
                      <a:pt x="176" y="995"/>
                    </a:lnTo>
                    <a:lnTo>
                      <a:pt x="176" y="996"/>
                    </a:lnTo>
                    <a:lnTo>
                      <a:pt x="177" y="996"/>
                    </a:lnTo>
                    <a:lnTo>
                      <a:pt x="178" y="996"/>
                    </a:lnTo>
                    <a:lnTo>
                      <a:pt x="178" y="997"/>
                    </a:lnTo>
                    <a:lnTo>
                      <a:pt x="179" y="997"/>
                    </a:lnTo>
                    <a:lnTo>
                      <a:pt x="180" y="998"/>
                    </a:lnTo>
                    <a:lnTo>
                      <a:pt x="181" y="999"/>
                    </a:lnTo>
                    <a:lnTo>
                      <a:pt x="182" y="999"/>
                    </a:lnTo>
                    <a:lnTo>
                      <a:pt x="182" y="1000"/>
                    </a:lnTo>
                    <a:lnTo>
                      <a:pt x="183" y="1000"/>
                    </a:lnTo>
                    <a:lnTo>
                      <a:pt x="184" y="1001"/>
                    </a:lnTo>
                    <a:lnTo>
                      <a:pt x="185" y="1002"/>
                    </a:lnTo>
                    <a:lnTo>
                      <a:pt x="186" y="1002"/>
                    </a:lnTo>
                    <a:lnTo>
                      <a:pt x="186" y="1003"/>
                    </a:lnTo>
                    <a:lnTo>
                      <a:pt x="187" y="1003"/>
                    </a:lnTo>
                    <a:lnTo>
                      <a:pt x="188" y="1004"/>
                    </a:lnTo>
                    <a:lnTo>
                      <a:pt x="189" y="1004"/>
                    </a:lnTo>
                    <a:lnTo>
                      <a:pt x="190" y="1005"/>
                    </a:lnTo>
                    <a:lnTo>
                      <a:pt x="191" y="1006"/>
                    </a:lnTo>
                    <a:lnTo>
                      <a:pt x="192" y="1006"/>
                    </a:lnTo>
                    <a:lnTo>
                      <a:pt x="192" y="1007"/>
                    </a:lnTo>
                    <a:lnTo>
                      <a:pt x="193" y="1007"/>
                    </a:lnTo>
                    <a:lnTo>
                      <a:pt x="194" y="1008"/>
                    </a:lnTo>
                    <a:lnTo>
                      <a:pt x="195" y="1009"/>
                    </a:lnTo>
                    <a:lnTo>
                      <a:pt x="196" y="1009"/>
                    </a:lnTo>
                    <a:lnTo>
                      <a:pt x="196" y="1010"/>
                    </a:lnTo>
                    <a:lnTo>
                      <a:pt x="197" y="1010"/>
                    </a:lnTo>
                    <a:lnTo>
                      <a:pt x="198" y="1011"/>
                    </a:lnTo>
                    <a:lnTo>
                      <a:pt x="199" y="1011"/>
                    </a:lnTo>
                    <a:lnTo>
                      <a:pt x="200" y="1012"/>
                    </a:lnTo>
                    <a:lnTo>
                      <a:pt x="201" y="1013"/>
                    </a:lnTo>
                    <a:lnTo>
                      <a:pt x="202" y="1013"/>
                    </a:lnTo>
                    <a:lnTo>
                      <a:pt x="202" y="1014"/>
                    </a:lnTo>
                    <a:lnTo>
                      <a:pt x="203" y="1014"/>
                    </a:lnTo>
                    <a:lnTo>
                      <a:pt x="204" y="1015"/>
                    </a:lnTo>
                    <a:lnTo>
                      <a:pt x="205" y="1016"/>
                    </a:lnTo>
                    <a:lnTo>
                      <a:pt x="206" y="1016"/>
                    </a:lnTo>
                    <a:lnTo>
                      <a:pt x="207" y="1017"/>
                    </a:lnTo>
                    <a:lnTo>
                      <a:pt x="208" y="1017"/>
                    </a:lnTo>
                    <a:lnTo>
                      <a:pt x="208" y="1018"/>
                    </a:lnTo>
                    <a:lnTo>
                      <a:pt x="209" y="1018"/>
                    </a:lnTo>
                    <a:lnTo>
                      <a:pt x="210" y="1019"/>
                    </a:lnTo>
                    <a:lnTo>
                      <a:pt x="211" y="1020"/>
                    </a:lnTo>
                    <a:lnTo>
                      <a:pt x="212" y="1020"/>
                    </a:lnTo>
                    <a:lnTo>
                      <a:pt x="212" y="1021"/>
                    </a:lnTo>
                    <a:lnTo>
                      <a:pt x="213" y="1021"/>
                    </a:lnTo>
                    <a:lnTo>
                      <a:pt x="214" y="1021"/>
                    </a:lnTo>
                    <a:lnTo>
                      <a:pt x="214" y="1022"/>
                    </a:lnTo>
                    <a:lnTo>
                      <a:pt x="215" y="1022"/>
                    </a:lnTo>
                    <a:lnTo>
                      <a:pt x="216" y="1023"/>
                    </a:lnTo>
                    <a:lnTo>
                      <a:pt x="217" y="1024"/>
                    </a:lnTo>
                    <a:lnTo>
                      <a:pt x="218" y="1024"/>
                    </a:lnTo>
                    <a:lnTo>
                      <a:pt x="218" y="1025"/>
                    </a:lnTo>
                    <a:lnTo>
                      <a:pt x="219" y="1025"/>
                    </a:lnTo>
                    <a:lnTo>
                      <a:pt x="220" y="1025"/>
                    </a:lnTo>
                    <a:lnTo>
                      <a:pt x="220" y="1026"/>
                    </a:lnTo>
                    <a:lnTo>
                      <a:pt x="221" y="1026"/>
                    </a:lnTo>
                    <a:lnTo>
                      <a:pt x="222" y="1027"/>
                    </a:lnTo>
                    <a:lnTo>
                      <a:pt x="223" y="1028"/>
                    </a:lnTo>
                    <a:lnTo>
                      <a:pt x="224" y="1028"/>
                    </a:lnTo>
                    <a:lnTo>
                      <a:pt x="224" y="1029"/>
                    </a:lnTo>
                    <a:lnTo>
                      <a:pt x="225" y="1029"/>
                    </a:lnTo>
                    <a:lnTo>
                      <a:pt x="226" y="1029"/>
                    </a:lnTo>
                    <a:lnTo>
                      <a:pt x="226" y="1030"/>
                    </a:lnTo>
                    <a:lnTo>
                      <a:pt x="227" y="1030"/>
                    </a:lnTo>
                    <a:lnTo>
                      <a:pt x="228" y="1031"/>
                    </a:lnTo>
                    <a:lnTo>
                      <a:pt x="229" y="1032"/>
                    </a:lnTo>
                    <a:lnTo>
                      <a:pt x="230" y="1032"/>
                    </a:lnTo>
                    <a:lnTo>
                      <a:pt x="231" y="1033"/>
                    </a:lnTo>
                    <a:lnTo>
                      <a:pt x="232" y="1033"/>
                    </a:lnTo>
                    <a:lnTo>
                      <a:pt x="232" y="1034"/>
                    </a:lnTo>
                    <a:lnTo>
                      <a:pt x="233" y="1034"/>
                    </a:lnTo>
                    <a:lnTo>
                      <a:pt x="234" y="1035"/>
                    </a:lnTo>
                    <a:lnTo>
                      <a:pt x="235" y="1036"/>
                    </a:lnTo>
                    <a:lnTo>
                      <a:pt x="236" y="1036"/>
                    </a:lnTo>
                    <a:lnTo>
                      <a:pt x="237" y="1037"/>
                    </a:lnTo>
                    <a:lnTo>
                      <a:pt x="238" y="1037"/>
                    </a:lnTo>
                    <a:lnTo>
                      <a:pt x="238" y="1038"/>
                    </a:lnTo>
                    <a:lnTo>
                      <a:pt x="239" y="1038"/>
                    </a:lnTo>
                    <a:lnTo>
                      <a:pt x="240" y="1039"/>
                    </a:lnTo>
                    <a:lnTo>
                      <a:pt x="241" y="1039"/>
                    </a:lnTo>
                    <a:lnTo>
                      <a:pt x="242" y="1040"/>
                    </a:lnTo>
                    <a:lnTo>
                      <a:pt x="243" y="1041"/>
                    </a:lnTo>
                    <a:lnTo>
                      <a:pt x="244" y="1041"/>
                    </a:lnTo>
                    <a:lnTo>
                      <a:pt x="244" y="1042"/>
                    </a:lnTo>
                    <a:lnTo>
                      <a:pt x="245" y="1042"/>
                    </a:lnTo>
                    <a:lnTo>
                      <a:pt x="246" y="1042"/>
                    </a:lnTo>
                    <a:lnTo>
                      <a:pt x="246" y="1043"/>
                    </a:lnTo>
                    <a:lnTo>
                      <a:pt x="247" y="1043"/>
                    </a:lnTo>
                    <a:lnTo>
                      <a:pt x="248" y="1044"/>
                    </a:lnTo>
                    <a:lnTo>
                      <a:pt x="249" y="1044"/>
                    </a:lnTo>
                    <a:lnTo>
                      <a:pt x="250" y="1045"/>
                    </a:lnTo>
                    <a:lnTo>
                      <a:pt x="251" y="1046"/>
                    </a:lnTo>
                    <a:lnTo>
                      <a:pt x="252" y="1046"/>
                    </a:lnTo>
                    <a:lnTo>
                      <a:pt x="252" y="1047"/>
                    </a:lnTo>
                    <a:lnTo>
                      <a:pt x="253" y="1047"/>
                    </a:lnTo>
                    <a:lnTo>
                      <a:pt x="254" y="1047"/>
                    </a:lnTo>
                    <a:lnTo>
                      <a:pt x="254" y="1048"/>
                    </a:lnTo>
                    <a:lnTo>
                      <a:pt x="255" y="1048"/>
                    </a:lnTo>
                    <a:lnTo>
                      <a:pt x="256" y="1049"/>
                    </a:lnTo>
                    <a:lnTo>
                      <a:pt x="257" y="1050"/>
                    </a:lnTo>
                    <a:lnTo>
                      <a:pt x="258" y="1050"/>
                    </a:lnTo>
                    <a:lnTo>
                      <a:pt x="259" y="1051"/>
                    </a:lnTo>
                    <a:lnTo>
                      <a:pt x="260" y="1051"/>
                    </a:lnTo>
                    <a:lnTo>
                      <a:pt x="260" y="1052"/>
                    </a:lnTo>
                    <a:lnTo>
                      <a:pt x="261" y="1052"/>
                    </a:lnTo>
                    <a:lnTo>
                      <a:pt x="262" y="1052"/>
                    </a:lnTo>
                    <a:lnTo>
                      <a:pt x="262" y="1053"/>
                    </a:lnTo>
                    <a:lnTo>
                      <a:pt x="263" y="1053"/>
                    </a:lnTo>
                    <a:lnTo>
                      <a:pt x="264" y="1054"/>
                    </a:lnTo>
                    <a:lnTo>
                      <a:pt x="265" y="1054"/>
                    </a:lnTo>
                    <a:lnTo>
                      <a:pt x="266" y="1055"/>
                    </a:lnTo>
                    <a:lnTo>
                      <a:pt x="267" y="1056"/>
                    </a:lnTo>
                    <a:lnTo>
                      <a:pt x="268" y="1056"/>
                    </a:lnTo>
                    <a:lnTo>
                      <a:pt x="268" y="1057"/>
                    </a:lnTo>
                    <a:lnTo>
                      <a:pt x="269" y="1057"/>
                    </a:lnTo>
                    <a:lnTo>
                      <a:pt x="270" y="1057"/>
                    </a:lnTo>
                    <a:lnTo>
                      <a:pt x="270" y="1058"/>
                    </a:lnTo>
                    <a:lnTo>
                      <a:pt x="271" y="1058"/>
                    </a:lnTo>
                    <a:lnTo>
                      <a:pt x="272" y="1059"/>
                    </a:lnTo>
                    <a:lnTo>
                      <a:pt x="273" y="1059"/>
                    </a:lnTo>
                    <a:lnTo>
                      <a:pt x="274" y="1060"/>
                    </a:lnTo>
                    <a:lnTo>
                      <a:pt x="275" y="1061"/>
                    </a:lnTo>
                    <a:lnTo>
                      <a:pt x="276" y="1061"/>
                    </a:lnTo>
                    <a:lnTo>
                      <a:pt x="277" y="1062"/>
                    </a:lnTo>
                    <a:lnTo>
                      <a:pt x="278" y="1062"/>
                    </a:lnTo>
                    <a:lnTo>
                      <a:pt x="278" y="1063"/>
                    </a:lnTo>
                    <a:lnTo>
                      <a:pt x="279" y="1063"/>
                    </a:lnTo>
                    <a:lnTo>
                      <a:pt x="280" y="1063"/>
                    </a:lnTo>
                    <a:lnTo>
                      <a:pt x="280" y="1064"/>
                    </a:lnTo>
                    <a:lnTo>
                      <a:pt x="281" y="1064"/>
                    </a:lnTo>
                    <a:lnTo>
                      <a:pt x="282" y="1065"/>
                    </a:lnTo>
                    <a:lnTo>
                      <a:pt x="283" y="1065"/>
                    </a:lnTo>
                    <a:lnTo>
                      <a:pt x="284" y="1066"/>
                    </a:lnTo>
                    <a:lnTo>
                      <a:pt x="285" y="1067"/>
                    </a:lnTo>
                    <a:lnTo>
                      <a:pt x="286" y="1067"/>
                    </a:lnTo>
                    <a:lnTo>
                      <a:pt x="287" y="1068"/>
                    </a:lnTo>
                    <a:lnTo>
                      <a:pt x="288" y="1068"/>
                    </a:lnTo>
                    <a:lnTo>
                      <a:pt x="289" y="1069"/>
                    </a:lnTo>
                    <a:lnTo>
                      <a:pt x="290" y="1069"/>
                    </a:lnTo>
                    <a:lnTo>
                      <a:pt x="290" y="1070"/>
                    </a:lnTo>
                    <a:lnTo>
                      <a:pt x="291" y="1070"/>
                    </a:lnTo>
                    <a:lnTo>
                      <a:pt x="292" y="1070"/>
                    </a:lnTo>
                    <a:lnTo>
                      <a:pt x="292" y="1071"/>
                    </a:lnTo>
                    <a:lnTo>
                      <a:pt x="293" y="1071"/>
                    </a:lnTo>
                    <a:lnTo>
                      <a:pt x="294" y="1072"/>
                    </a:lnTo>
                    <a:lnTo>
                      <a:pt x="295" y="1072"/>
                    </a:lnTo>
                    <a:lnTo>
                      <a:pt x="296" y="1073"/>
                    </a:lnTo>
                    <a:lnTo>
                      <a:pt x="297" y="1074"/>
                    </a:lnTo>
                    <a:lnTo>
                      <a:pt x="298" y="1074"/>
                    </a:lnTo>
                    <a:lnTo>
                      <a:pt x="299" y="1075"/>
                    </a:lnTo>
                    <a:lnTo>
                      <a:pt x="300" y="1075"/>
                    </a:lnTo>
                    <a:lnTo>
                      <a:pt x="301" y="1076"/>
                    </a:lnTo>
                    <a:lnTo>
                      <a:pt x="302" y="1076"/>
                    </a:lnTo>
                    <a:lnTo>
                      <a:pt x="302" y="1077"/>
                    </a:lnTo>
                    <a:lnTo>
                      <a:pt x="303" y="1077"/>
                    </a:lnTo>
                    <a:lnTo>
                      <a:pt x="304" y="1077"/>
                    </a:lnTo>
                    <a:lnTo>
                      <a:pt x="304" y="1078"/>
                    </a:lnTo>
                    <a:lnTo>
                      <a:pt x="305" y="1078"/>
                    </a:lnTo>
                    <a:lnTo>
                      <a:pt x="306" y="1078"/>
                    </a:lnTo>
                    <a:lnTo>
                      <a:pt x="306" y="1079"/>
                    </a:lnTo>
                    <a:lnTo>
                      <a:pt x="307" y="1079"/>
                    </a:lnTo>
                    <a:lnTo>
                      <a:pt x="308" y="1080"/>
                    </a:lnTo>
                    <a:lnTo>
                      <a:pt x="309" y="1080"/>
                    </a:lnTo>
                    <a:lnTo>
                      <a:pt x="310" y="1081"/>
                    </a:lnTo>
                    <a:lnTo>
                      <a:pt x="311" y="1081"/>
                    </a:lnTo>
                    <a:lnTo>
                      <a:pt x="312" y="1082"/>
                    </a:lnTo>
                    <a:lnTo>
                      <a:pt x="313" y="1083"/>
                    </a:lnTo>
                    <a:lnTo>
                      <a:pt x="314" y="1083"/>
                    </a:lnTo>
                    <a:lnTo>
                      <a:pt x="315" y="1084"/>
                    </a:lnTo>
                    <a:lnTo>
                      <a:pt x="316" y="1084"/>
                    </a:lnTo>
                    <a:lnTo>
                      <a:pt x="317" y="1085"/>
                    </a:lnTo>
                    <a:lnTo>
                      <a:pt x="318" y="1085"/>
                    </a:lnTo>
                    <a:lnTo>
                      <a:pt x="318" y="1086"/>
                    </a:lnTo>
                    <a:lnTo>
                      <a:pt x="319" y="1086"/>
                    </a:lnTo>
                    <a:lnTo>
                      <a:pt x="320" y="1086"/>
                    </a:lnTo>
                    <a:lnTo>
                      <a:pt x="320" y="1087"/>
                    </a:lnTo>
                    <a:lnTo>
                      <a:pt x="321" y="1087"/>
                    </a:lnTo>
                    <a:lnTo>
                      <a:pt x="322" y="1087"/>
                    </a:lnTo>
                    <a:lnTo>
                      <a:pt x="322" y="1088"/>
                    </a:lnTo>
                    <a:lnTo>
                      <a:pt x="323" y="1088"/>
                    </a:lnTo>
                    <a:lnTo>
                      <a:pt x="324" y="1088"/>
                    </a:lnTo>
                    <a:lnTo>
                      <a:pt x="324" y="1089"/>
                    </a:lnTo>
                    <a:lnTo>
                      <a:pt x="325" y="1089"/>
                    </a:lnTo>
                    <a:lnTo>
                      <a:pt x="326" y="1090"/>
                    </a:lnTo>
                    <a:lnTo>
                      <a:pt x="327" y="1090"/>
                    </a:lnTo>
                    <a:lnTo>
                      <a:pt x="328" y="1091"/>
                    </a:lnTo>
                    <a:lnTo>
                      <a:pt x="329" y="1091"/>
                    </a:lnTo>
                    <a:lnTo>
                      <a:pt x="330" y="1092"/>
                    </a:lnTo>
                    <a:lnTo>
                      <a:pt x="331" y="1092"/>
                    </a:lnTo>
                    <a:lnTo>
                      <a:pt x="332" y="1093"/>
                    </a:lnTo>
                    <a:lnTo>
                      <a:pt x="333" y="1094"/>
                    </a:lnTo>
                    <a:lnTo>
                      <a:pt x="334" y="1094"/>
                    </a:lnTo>
                    <a:lnTo>
                      <a:pt x="335" y="1095"/>
                    </a:lnTo>
                    <a:lnTo>
                      <a:pt x="336" y="1095"/>
                    </a:lnTo>
                    <a:lnTo>
                      <a:pt x="337" y="1096"/>
                    </a:lnTo>
                    <a:lnTo>
                      <a:pt x="338" y="1096"/>
                    </a:lnTo>
                    <a:lnTo>
                      <a:pt x="339" y="1097"/>
                    </a:lnTo>
                    <a:lnTo>
                      <a:pt x="340" y="1097"/>
                    </a:lnTo>
                    <a:lnTo>
                      <a:pt x="341" y="1098"/>
                    </a:lnTo>
                    <a:lnTo>
                      <a:pt x="342" y="1098"/>
                    </a:lnTo>
                    <a:lnTo>
                      <a:pt x="343" y="1099"/>
                    </a:lnTo>
                    <a:lnTo>
                      <a:pt x="344" y="1099"/>
                    </a:lnTo>
                    <a:lnTo>
                      <a:pt x="345" y="1100"/>
                    </a:lnTo>
                    <a:lnTo>
                      <a:pt x="346" y="1100"/>
                    </a:lnTo>
                    <a:lnTo>
                      <a:pt x="346" y="1101"/>
                    </a:lnTo>
                    <a:lnTo>
                      <a:pt x="347" y="1101"/>
                    </a:lnTo>
                    <a:lnTo>
                      <a:pt x="348" y="1101"/>
                    </a:lnTo>
                    <a:lnTo>
                      <a:pt x="348" y="1102"/>
                    </a:lnTo>
                    <a:lnTo>
                      <a:pt x="349" y="1102"/>
                    </a:lnTo>
                    <a:lnTo>
                      <a:pt x="350" y="1102"/>
                    </a:lnTo>
                    <a:lnTo>
                      <a:pt x="350" y="1103"/>
                    </a:lnTo>
                    <a:lnTo>
                      <a:pt x="351" y="1103"/>
                    </a:lnTo>
                    <a:lnTo>
                      <a:pt x="352" y="1103"/>
                    </a:lnTo>
                    <a:lnTo>
                      <a:pt x="352" y="1104"/>
                    </a:lnTo>
                    <a:lnTo>
                      <a:pt x="353" y="1104"/>
                    </a:lnTo>
                    <a:lnTo>
                      <a:pt x="354" y="1104"/>
                    </a:lnTo>
                    <a:lnTo>
                      <a:pt x="354" y="1105"/>
                    </a:lnTo>
                    <a:lnTo>
                      <a:pt x="355" y="1105"/>
                    </a:lnTo>
                    <a:lnTo>
                      <a:pt x="356" y="1105"/>
                    </a:lnTo>
                    <a:lnTo>
                      <a:pt x="356" y="1106"/>
                    </a:lnTo>
                    <a:lnTo>
                      <a:pt x="357" y="1106"/>
                    </a:lnTo>
                    <a:lnTo>
                      <a:pt x="358" y="1106"/>
                    </a:lnTo>
                    <a:lnTo>
                      <a:pt x="358" y="1107"/>
                    </a:lnTo>
                    <a:lnTo>
                      <a:pt x="359" y="1107"/>
                    </a:lnTo>
                    <a:lnTo>
                      <a:pt x="360" y="1107"/>
                    </a:lnTo>
                    <a:lnTo>
                      <a:pt x="360" y="1108"/>
                    </a:lnTo>
                    <a:lnTo>
                      <a:pt x="361" y="1108"/>
                    </a:lnTo>
                    <a:lnTo>
                      <a:pt x="362" y="1108"/>
                    </a:lnTo>
                    <a:lnTo>
                      <a:pt x="362" y="1109"/>
                    </a:lnTo>
                    <a:lnTo>
                      <a:pt x="363" y="1109"/>
                    </a:lnTo>
                    <a:lnTo>
                      <a:pt x="364" y="1109"/>
                    </a:lnTo>
                    <a:lnTo>
                      <a:pt x="364" y="1110"/>
                    </a:lnTo>
                    <a:lnTo>
                      <a:pt x="365" y="1110"/>
                    </a:lnTo>
                    <a:lnTo>
                      <a:pt x="366" y="1110"/>
                    </a:lnTo>
                    <a:lnTo>
                      <a:pt x="366" y="1111"/>
                    </a:lnTo>
                    <a:lnTo>
                      <a:pt x="367" y="1111"/>
                    </a:lnTo>
                    <a:lnTo>
                      <a:pt x="368" y="1111"/>
                    </a:lnTo>
                    <a:lnTo>
                      <a:pt x="368" y="1112"/>
                    </a:lnTo>
                    <a:lnTo>
                      <a:pt x="369" y="1112"/>
                    </a:lnTo>
                    <a:lnTo>
                      <a:pt x="370" y="1112"/>
                    </a:lnTo>
                    <a:lnTo>
                      <a:pt x="370" y="1113"/>
                    </a:lnTo>
                    <a:lnTo>
                      <a:pt x="371" y="1113"/>
                    </a:lnTo>
                    <a:lnTo>
                      <a:pt x="372" y="1113"/>
                    </a:lnTo>
                    <a:lnTo>
                      <a:pt x="372" y="1114"/>
                    </a:lnTo>
                    <a:lnTo>
                      <a:pt x="373" y="1114"/>
                    </a:lnTo>
                    <a:lnTo>
                      <a:pt x="374" y="1114"/>
                    </a:lnTo>
                    <a:lnTo>
                      <a:pt x="374" y="1115"/>
                    </a:lnTo>
                    <a:lnTo>
                      <a:pt x="375" y="1115"/>
                    </a:lnTo>
                    <a:lnTo>
                      <a:pt x="376" y="1115"/>
                    </a:lnTo>
                    <a:lnTo>
                      <a:pt x="376" y="1116"/>
                    </a:lnTo>
                    <a:lnTo>
                      <a:pt x="377" y="1116"/>
                    </a:lnTo>
                    <a:lnTo>
                      <a:pt x="378" y="1116"/>
                    </a:lnTo>
                    <a:lnTo>
                      <a:pt x="379" y="1117"/>
                    </a:lnTo>
                    <a:lnTo>
                      <a:pt x="380" y="1117"/>
                    </a:lnTo>
                    <a:lnTo>
                      <a:pt x="381" y="1118"/>
                    </a:lnTo>
                    <a:lnTo>
                      <a:pt x="382" y="1118"/>
                    </a:lnTo>
                    <a:lnTo>
                      <a:pt x="383" y="1119"/>
                    </a:lnTo>
                    <a:lnTo>
                      <a:pt x="384" y="1119"/>
                    </a:lnTo>
                    <a:lnTo>
                      <a:pt x="385" y="1120"/>
                    </a:lnTo>
                    <a:lnTo>
                      <a:pt x="386" y="1120"/>
                    </a:lnTo>
                    <a:lnTo>
                      <a:pt x="387" y="1121"/>
                    </a:lnTo>
                    <a:lnTo>
                      <a:pt x="388" y="1121"/>
                    </a:lnTo>
                    <a:lnTo>
                      <a:pt x="389" y="1122"/>
                    </a:lnTo>
                    <a:lnTo>
                      <a:pt x="390" y="1122"/>
                    </a:lnTo>
                    <a:lnTo>
                      <a:pt x="391" y="1122"/>
                    </a:lnTo>
                    <a:lnTo>
                      <a:pt x="392" y="1123"/>
                    </a:lnTo>
                    <a:lnTo>
                      <a:pt x="393" y="1123"/>
                    </a:lnTo>
                    <a:lnTo>
                      <a:pt x="394" y="1124"/>
                    </a:lnTo>
                    <a:lnTo>
                      <a:pt x="395" y="1124"/>
                    </a:lnTo>
                    <a:lnTo>
                      <a:pt x="396" y="1125"/>
                    </a:lnTo>
                    <a:lnTo>
                      <a:pt x="397" y="1125"/>
                    </a:lnTo>
                    <a:lnTo>
                      <a:pt x="398" y="1126"/>
                    </a:lnTo>
                    <a:lnTo>
                      <a:pt x="399" y="1126"/>
                    </a:lnTo>
                    <a:lnTo>
                      <a:pt x="400" y="1126"/>
                    </a:lnTo>
                    <a:lnTo>
                      <a:pt x="400" y="1127"/>
                    </a:lnTo>
                    <a:lnTo>
                      <a:pt x="401" y="1127"/>
                    </a:lnTo>
                    <a:lnTo>
                      <a:pt x="402" y="1127"/>
                    </a:lnTo>
                    <a:lnTo>
                      <a:pt x="402" y="1128"/>
                    </a:lnTo>
                    <a:lnTo>
                      <a:pt x="403" y="1128"/>
                    </a:lnTo>
                    <a:lnTo>
                      <a:pt x="404" y="1128"/>
                    </a:lnTo>
                    <a:lnTo>
                      <a:pt x="404" y="1129"/>
                    </a:lnTo>
                    <a:lnTo>
                      <a:pt x="405" y="1129"/>
                    </a:lnTo>
                    <a:lnTo>
                      <a:pt x="406" y="1129"/>
                    </a:lnTo>
                    <a:lnTo>
                      <a:pt x="407" y="1130"/>
                    </a:lnTo>
                    <a:lnTo>
                      <a:pt x="408" y="1130"/>
                    </a:lnTo>
                    <a:lnTo>
                      <a:pt x="409" y="1131"/>
                    </a:lnTo>
                    <a:lnTo>
                      <a:pt x="410" y="1131"/>
                    </a:lnTo>
                    <a:lnTo>
                      <a:pt x="411" y="1131"/>
                    </a:lnTo>
                    <a:lnTo>
                      <a:pt x="412" y="1132"/>
                    </a:lnTo>
                    <a:lnTo>
                      <a:pt x="413" y="1132"/>
                    </a:lnTo>
                    <a:lnTo>
                      <a:pt x="414" y="1133"/>
                    </a:lnTo>
                    <a:lnTo>
                      <a:pt x="415" y="1133"/>
                    </a:lnTo>
                    <a:lnTo>
                      <a:pt x="416" y="1134"/>
                    </a:lnTo>
                    <a:lnTo>
                      <a:pt x="417" y="1134"/>
                    </a:lnTo>
                    <a:lnTo>
                      <a:pt x="418" y="1134"/>
                    </a:lnTo>
                    <a:lnTo>
                      <a:pt x="418" y="1135"/>
                    </a:lnTo>
                    <a:lnTo>
                      <a:pt x="419" y="1135"/>
                    </a:lnTo>
                    <a:lnTo>
                      <a:pt x="420" y="1135"/>
                    </a:lnTo>
                    <a:lnTo>
                      <a:pt x="420" y="1136"/>
                    </a:lnTo>
                    <a:lnTo>
                      <a:pt x="421" y="1136"/>
                    </a:lnTo>
                    <a:lnTo>
                      <a:pt x="422" y="1136"/>
                    </a:lnTo>
                    <a:lnTo>
                      <a:pt x="423" y="1137"/>
                    </a:lnTo>
                    <a:lnTo>
                      <a:pt x="424" y="1137"/>
                    </a:lnTo>
                    <a:lnTo>
                      <a:pt x="425" y="1138"/>
                    </a:lnTo>
                    <a:lnTo>
                      <a:pt x="426" y="1138"/>
                    </a:lnTo>
                    <a:lnTo>
                      <a:pt x="427" y="1138"/>
                    </a:lnTo>
                    <a:lnTo>
                      <a:pt x="428" y="1139"/>
                    </a:lnTo>
                    <a:lnTo>
                      <a:pt x="429" y="1139"/>
                    </a:lnTo>
                    <a:lnTo>
                      <a:pt x="430" y="1139"/>
                    </a:lnTo>
                    <a:lnTo>
                      <a:pt x="430" y="1140"/>
                    </a:lnTo>
                    <a:lnTo>
                      <a:pt x="431" y="1140"/>
                    </a:lnTo>
                    <a:lnTo>
                      <a:pt x="432" y="1140"/>
                    </a:lnTo>
                    <a:lnTo>
                      <a:pt x="432" y="1141"/>
                    </a:lnTo>
                    <a:lnTo>
                      <a:pt x="433" y="1141"/>
                    </a:lnTo>
                    <a:lnTo>
                      <a:pt x="434" y="1141"/>
                    </a:lnTo>
                    <a:lnTo>
                      <a:pt x="435" y="1142"/>
                    </a:lnTo>
                    <a:lnTo>
                      <a:pt x="436" y="1142"/>
                    </a:lnTo>
                    <a:lnTo>
                      <a:pt x="437" y="1142"/>
                    </a:lnTo>
                    <a:lnTo>
                      <a:pt x="438" y="1143"/>
                    </a:lnTo>
                    <a:lnTo>
                      <a:pt x="439" y="1143"/>
                    </a:lnTo>
                    <a:lnTo>
                      <a:pt x="440" y="1144"/>
                    </a:lnTo>
                    <a:lnTo>
                      <a:pt x="441" y="1144"/>
                    </a:lnTo>
                    <a:lnTo>
                      <a:pt x="442" y="1144"/>
                    </a:lnTo>
                    <a:lnTo>
                      <a:pt x="442" y="1145"/>
                    </a:lnTo>
                    <a:lnTo>
                      <a:pt x="443" y="1145"/>
                    </a:lnTo>
                    <a:lnTo>
                      <a:pt x="444" y="1145"/>
                    </a:lnTo>
                    <a:lnTo>
                      <a:pt x="445" y="1146"/>
                    </a:lnTo>
                    <a:lnTo>
                      <a:pt x="446" y="1146"/>
                    </a:lnTo>
                    <a:lnTo>
                      <a:pt x="447" y="1146"/>
                    </a:lnTo>
                    <a:lnTo>
                      <a:pt x="448" y="1147"/>
                    </a:lnTo>
                    <a:lnTo>
                      <a:pt x="449" y="1147"/>
                    </a:lnTo>
                    <a:lnTo>
                      <a:pt x="450" y="1148"/>
                    </a:lnTo>
                    <a:lnTo>
                      <a:pt x="451" y="1148"/>
                    </a:lnTo>
                    <a:lnTo>
                      <a:pt x="452" y="1148"/>
                    </a:lnTo>
                    <a:lnTo>
                      <a:pt x="452" y="1149"/>
                    </a:lnTo>
                    <a:lnTo>
                      <a:pt x="453" y="1149"/>
                    </a:lnTo>
                    <a:lnTo>
                      <a:pt x="454" y="1149"/>
                    </a:lnTo>
                    <a:lnTo>
                      <a:pt x="455" y="1150"/>
                    </a:lnTo>
                    <a:lnTo>
                      <a:pt x="456" y="1150"/>
                    </a:lnTo>
                    <a:lnTo>
                      <a:pt x="457" y="1150"/>
                    </a:lnTo>
                    <a:lnTo>
                      <a:pt x="458" y="1151"/>
                    </a:lnTo>
                    <a:lnTo>
                      <a:pt x="459" y="1151"/>
                    </a:lnTo>
                    <a:lnTo>
                      <a:pt x="460" y="1151"/>
                    </a:lnTo>
                    <a:lnTo>
                      <a:pt x="460" y="1152"/>
                    </a:lnTo>
                    <a:lnTo>
                      <a:pt x="461" y="1152"/>
                    </a:lnTo>
                    <a:lnTo>
                      <a:pt x="462" y="1152"/>
                    </a:lnTo>
                    <a:lnTo>
                      <a:pt x="463" y="1153"/>
                    </a:lnTo>
                    <a:lnTo>
                      <a:pt x="464" y="1153"/>
                    </a:lnTo>
                    <a:lnTo>
                      <a:pt x="465" y="1153"/>
                    </a:lnTo>
                    <a:lnTo>
                      <a:pt x="466" y="1154"/>
                    </a:lnTo>
                    <a:lnTo>
                      <a:pt x="467" y="1154"/>
                    </a:lnTo>
                    <a:lnTo>
                      <a:pt x="468" y="1154"/>
                    </a:lnTo>
                    <a:lnTo>
                      <a:pt x="468" y="1155"/>
                    </a:lnTo>
                    <a:lnTo>
                      <a:pt x="469" y="1155"/>
                    </a:lnTo>
                    <a:lnTo>
                      <a:pt x="470" y="1155"/>
                    </a:lnTo>
                    <a:lnTo>
                      <a:pt x="471" y="1156"/>
                    </a:lnTo>
                    <a:lnTo>
                      <a:pt x="472" y="1156"/>
                    </a:lnTo>
                    <a:lnTo>
                      <a:pt x="473" y="1156"/>
                    </a:lnTo>
                    <a:lnTo>
                      <a:pt x="474" y="1157"/>
                    </a:lnTo>
                    <a:lnTo>
                      <a:pt x="475" y="1157"/>
                    </a:lnTo>
                    <a:lnTo>
                      <a:pt x="476" y="1157"/>
                    </a:lnTo>
                    <a:lnTo>
                      <a:pt x="477" y="1158"/>
                    </a:lnTo>
                    <a:lnTo>
                      <a:pt x="478" y="1158"/>
                    </a:lnTo>
                    <a:lnTo>
                      <a:pt x="479" y="1158"/>
                    </a:lnTo>
                    <a:lnTo>
                      <a:pt x="480" y="1159"/>
                    </a:lnTo>
                    <a:lnTo>
                      <a:pt x="481" y="1159"/>
                    </a:lnTo>
                    <a:lnTo>
                      <a:pt x="482" y="1159"/>
                    </a:lnTo>
                    <a:lnTo>
                      <a:pt x="482" y="1160"/>
                    </a:lnTo>
                    <a:lnTo>
                      <a:pt x="483" y="1160"/>
                    </a:lnTo>
                    <a:lnTo>
                      <a:pt x="484" y="1160"/>
                    </a:lnTo>
                    <a:lnTo>
                      <a:pt x="485" y="1161"/>
                    </a:lnTo>
                    <a:lnTo>
                      <a:pt x="486" y="1161"/>
                    </a:lnTo>
                    <a:lnTo>
                      <a:pt x="487" y="1161"/>
                    </a:lnTo>
                    <a:lnTo>
                      <a:pt x="488" y="1161"/>
                    </a:lnTo>
                    <a:lnTo>
                      <a:pt x="488" y="1162"/>
                    </a:lnTo>
                    <a:lnTo>
                      <a:pt x="489" y="1162"/>
                    </a:lnTo>
                    <a:lnTo>
                      <a:pt x="490" y="1162"/>
                    </a:lnTo>
                    <a:lnTo>
                      <a:pt x="491" y="1163"/>
                    </a:lnTo>
                    <a:lnTo>
                      <a:pt x="492" y="1163"/>
                    </a:lnTo>
                    <a:lnTo>
                      <a:pt x="493" y="1163"/>
                    </a:lnTo>
                    <a:lnTo>
                      <a:pt x="494" y="1163"/>
                    </a:lnTo>
                    <a:lnTo>
                      <a:pt x="494" y="1164"/>
                    </a:lnTo>
                    <a:lnTo>
                      <a:pt x="495" y="1164"/>
                    </a:lnTo>
                    <a:lnTo>
                      <a:pt x="496" y="1164"/>
                    </a:lnTo>
                    <a:lnTo>
                      <a:pt x="497" y="1165"/>
                    </a:lnTo>
                    <a:lnTo>
                      <a:pt x="498" y="1165"/>
                    </a:lnTo>
                    <a:lnTo>
                      <a:pt x="499" y="1165"/>
                    </a:lnTo>
                    <a:lnTo>
                      <a:pt x="500" y="1165"/>
                    </a:lnTo>
                    <a:lnTo>
                      <a:pt x="500" y="1166"/>
                    </a:lnTo>
                    <a:lnTo>
                      <a:pt x="501" y="1166"/>
                    </a:lnTo>
                    <a:lnTo>
                      <a:pt x="502" y="1166"/>
                    </a:lnTo>
                    <a:lnTo>
                      <a:pt x="503" y="1167"/>
                    </a:lnTo>
                    <a:lnTo>
                      <a:pt x="504" y="1167"/>
                    </a:lnTo>
                    <a:lnTo>
                      <a:pt x="505" y="1167"/>
                    </a:lnTo>
                    <a:lnTo>
                      <a:pt x="506" y="1167"/>
                    </a:lnTo>
                    <a:lnTo>
                      <a:pt x="506" y="1168"/>
                    </a:lnTo>
                    <a:lnTo>
                      <a:pt x="507" y="1168"/>
                    </a:lnTo>
                    <a:lnTo>
                      <a:pt x="508" y="1168"/>
                    </a:lnTo>
                    <a:lnTo>
                      <a:pt x="509" y="1168"/>
                    </a:lnTo>
                    <a:lnTo>
                      <a:pt x="510" y="1169"/>
                    </a:lnTo>
                    <a:lnTo>
                      <a:pt x="511" y="1169"/>
                    </a:lnTo>
                    <a:lnTo>
                      <a:pt x="512" y="1169"/>
                    </a:lnTo>
                    <a:lnTo>
                      <a:pt x="512" y="1170"/>
                    </a:lnTo>
                    <a:lnTo>
                      <a:pt x="513" y="1170"/>
                    </a:lnTo>
                    <a:lnTo>
                      <a:pt x="514" y="1170"/>
                    </a:lnTo>
                    <a:lnTo>
                      <a:pt x="515" y="1170"/>
                    </a:lnTo>
                    <a:lnTo>
                      <a:pt x="516" y="1171"/>
                    </a:lnTo>
                    <a:lnTo>
                      <a:pt x="517" y="1171"/>
                    </a:lnTo>
                    <a:lnTo>
                      <a:pt x="518" y="1171"/>
                    </a:lnTo>
                    <a:lnTo>
                      <a:pt x="519" y="1172"/>
                    </a:lnTo>
                    <a:lnTo>
                      <a:pt x="520" y="1172"/>
                    </a:lnTo>
                    <a:lnTo>
                      <a:pt x="521" y="1172"/>
                    </a:lnTo>
                    <a:lnTo>
                      <a:pt x="522" y="1172"/>
                    </a:lnTo>
                    <a:lnTo>
                      <a:pt x="522" y="1173"/>
                    </a:lnTo>
                    <a:lnTo>
                      <a:pt x="523" y="1173"/>
                    </a:lnTo>
                    <a:lnTo>
                      <a:pt x="524" y="1173"/>
                    </a:lnTo>
                    <a:lnTo>
                      <a:pt x="525" y="1173"/>
                    </a:lnTo>
                    <a:lnTo>
                      <a:pt x="526" y="1174"/>
                    </a:lnTo>
                    <a:lnTo>
                      <a:pt x="527" y="1174"/>
                    </a:lnTo>
                    <a:lnTo>
                      <a:pt x="528" y="1174"/>
                    </a:lnTo>
                    <a:lnTo>
                      <a:pt x="529" y="1175"/>
                    </a:lnTo>
                    <a:lnTo>
                      <a:pt x="530" y="1175"/>
                    </a:lnTo>
                    <a:lnTo>
                      <a:pt x="531" y="1175"/>
                    </a:lnTo>
                    <a:lnTo>
                      <a:pt x="532" y="1175"/>
                    </a:lnTo>
                    <a:lnTo>
                      <a:pt x="533" y="1176"/>
                    </a:lnTo>
                    <a:lnTo>
                      <a:pt x="534" y="1176"/>
                    </a:lnTo>
                    <a:lnTo>
                      <a:pt x="535" y="1176"/>
                    </a:lnTo>
                    <a:lnTo>
                      <a:pt x="536" y="1176"/>
                    </a:lnTo>
                    <a:lnTo>
                      <a:pt x="536" y="1177"/>
                    </a:lnTo>
                    <a:lnTo>
                      <a:pt x="537" y="1177"/>
                    </a:lnTo>
                    <a:lnTo>
                      <a:pt x="538" y="1177"/>
                    </a:lnTo>
                    <a:lnTo>
                      <a:pt x="539" y="1177"/>
                    </a:lnTo>
                    <a:lnTo>
                      <a:pt x="540" y="1178"/>
                    </a:lnTo>
                    <a:lnTo>
                      <a:pt x="541" y="1178"/>
                    </a:lnTo>
                    <a:lnTo>
                      <a:pt x="542" y="1178"/>
                    </a:lnTo>
                    <a:lnTo>
                      <a:pt x="543" y="1178"/>
                    </a:lnTo>
                    <a:lnTo>
                      <a:pt x="544" y="1179"/>
                    </a:lnTo>
                    <a:lnTo>
                      <a:pt x="545" y="1179"/>
                    </a:lnTo>
                    <a:lnTo>
                      <a:pt x="546" y="1179"/>
                    </a:lnTo>
                    <a:lnTo>
                      <a:pt x="547" y="1180"/>
                    </a:lnTo>
                    <a:lnTo>
                      <a:pt x="548" y="1180"/>
                    </a:lnTo>
                    <a:lnTo>
                      <a:pt x="549" y="1180"/>
                    </a:lnTo>
                    <a:lnTo>
                      <a:pt x="550" y="1180"/>
                    </a:lnTo>
                    <a:lnTo>
                      <a:pt x="551" y="1181"/>
                    </a:lnTo>
                    <a:lnTo>
                      <a:pt x="552" y="1181"/>
                    </a:lnTo>
                    <a:lnTo>
                      <a:pt x="553" y="1181"/>
                    </a:lnTo>
                    <a:lnTo>
                      <a:pt x="554" y="1181"/>
                    </a:lnTo>
                    <a:lnTo>
                      <a:pt x="555" y="1182"/>
                    </a:lnTo>
                    <a:lnTo>
                      <a:pt x="556" y="1182"/>
                    </a:lnTo>
                    <a:lnTo>
                      <a:pt x="557" y="1182"/>
                    </a:lnTo>
                    <a:lnTo>
                      <a:pt x="558" y="1182"/>
                    </a:lnTo>
                    <a:lnTo>
                      <a:pt x="559" y="1183"/>
                    </a:lnTo>
                    <a:lnTo>
                      <a:pt x="560" y="1183"/>
                    </a:lnTo>
                    <a:lnTo>
                      <a:pt x="561" y="1183"/>
                    </a:lnTo>
                    <a:lnTo>
                      <a:pt x="562" y="1183"/>
                    </a:lnTo>
                    <a:lnTo>
                      <a:pt x="563" y="1184"/>
                    </a:lnTo>
                    <a:lnTo>
                      <a:pt x="564" y="1184"/>
                    </a:lnTo>
                    <a:lnTo>
                      <a:pt x="565" y="1184"/>
                    </a:lnTo>
                    <a:lnTo>
                      <a:pt x="566" y="1184"/>
                    </a:lnTo>
                    <a:lnTo>
                      <a:pt x="567" y="1185"/>
                    </a:lnTo>
                    <a:lnTo>
                      <a:pt x="568" y="1185"/>
                    </a:lnTo>
                    <a:lnTo>
                      <a:pt x="569" y="1185"/>
                    </a:lnTo>
                    <a:lnTo>
                      <a:pt x="570" y="1185"/>
                    </a:lnTo>
                    <a:lnTo>
                      <a:pt x="571" y="1186"/>
                    </a:lnTo>
                    <a:lnTo>
                      <a:pt x="572" y="1186"/>
                    </a:lnTo>
                    <a:lnTo>
                      <a:pt x="573" y="1186"/>
                    </a:lnTo>
                    <a:lnTo>
                      <a:pt x="574" y="1186"/>
                    </a:lnTo>
                    <a:lnTo>
                      <a:pt x="575" y="1186"/>
                    </a:lnTo>
                    <a:lnTo>
                      <a:pt x="576" y="1187"/>
                    </a:lnTo>
                    <a:lnTo>
                      <a:pt x="577" y="1187"/>
                    </a:lnTo>
                    <a:lnTo>
                      <a:pt x="578" y="1187"/>
                    </a:lnTo>
                    <a:lnTo>
                      <a:pt x="579" y="1187"/>
                    </a:lnTo>
                    <a:lnTo>
                      <a:pt x="580" y="1188"/>
                    </a:lnTo>
                    <a:lnTo>
                      <a:pt x="581" y="1188"/>
                    </a:lnTo>
                    <a:lnTo>
                      <a:pt x="582" y="1188"/>
                    </a:lnTo>
                    <a:lnTo>
                      <a:pt x="583" y="1188"/>
                    </a:lnTo>
                    <a:lnTo>
                      <a:pt x="584" y="1188"/>
                    </a:lnTo>
                    <a:lnTo>
                      <a:pt x="584" y="1189"/>
                    </a:lnTo>
                    <a:lnTo>
                      <a:pt x="585" y="1189"/>
                    </a:lnTo>
                    <a:lnTo>
                      <a:pt x="586" y="1189"/>
                    </a:lnTo>
                    <a:lnTo>
                      <a:pt x="587" y="1189"/>
                    </a:lnTo>
                    <a:lnTo>
                      <a:pt x="588" y="1189"/>
                    </a:lnTo>
                    <a:lnTo>
                      <a:pt x="589" y="1190"/>
                    </a:lnTo>
                    <a:lnTo>
                      <a:pt x="590" y="1190"/>
                    </a:lnTo>
                    <a:lnTo>
                      <a:pt x="591" y="1190"/>
                    </a:lnTo>
                    <a:lnTo>
                      <a:pt x="592" y="1190"/>
                    </a:lnTo>
                    <a:lnTo>
                      <a:pt x="593" y="1190"/>
                    </a:lnTo>
                    <a:lnTo>
                      <a:pt x="594" y="1191"/>
                    </a:lnTo>
                    <a:lnTo>
                      <a:pt x="595" y="1191"/>
                    </a:lnTo>
                    <a:lnTo>
                      <a:pt x="596" y="1191"/>
                    </a:lnTo>
                    <a:lnTo>
                      <a:pt x="597" y="1191"/>
                    </a:lnTo>
                    <a:lnTo>
                      <a:pt x="598" y="1191"/>
                    </a:lnTo>
                    <a:lnTo>
                      <a:pt x="599" y="1192"/>
                    </a:lnTo>
                    <a:lnTo>
                      <a:pt x="600" y="1192"/>
                    </a:lnTo>
                    <a:lnTo>
                      <a:pt x="601" y="1192"/>
                    </a:lnTo>
                    <a:lnTo>
                      <a:pt x="602" y="1192"/>
                    </a:lnTo>
                    <a:lnTo>
                      <a:pt x="603" y="1192"/>
                    </a:lnTo>
                    <a:lnTo>
                      <a:pt x="604" y="1193"/>
                    </a:lnTo>
                    <a:lnTo>
                      <a:pt x="605" y="1193"/>
                    </a:lnTo>
                    <a:lnTo>
                      <a:pt x="606" y="1193"/>
                    </a:lnTo>
                    <a:lnTo>
                      <a:pt x="607" y="1193"/>
                    </a:lnTo>
                    <a:lnTo>
                      <a:pt x="608" y="1193"/>
                    </a:lnTo>
                    <a:lnTo>
                      <a:pt x="609" y="1194"/>
                    </a:lnTo>
                    <a:lnTo>
                      <a:pt x="610" y="1194"/>
                    </a:lnTo>
                    <a:lnTo>
                      <a:pt x="611" y="1194"/>
                    </a:lnTo>
                    <a:lnTo>
                      <a:pt x="612" y="1194"/>
                    </a:lnTo>
                    <a:lnTo>
                      <a:pt x="613" y="1194"/>
                    </a:lnTo>
                    <a:lnTo>
                      <a:pt x="614" y="1194"/>
                    </a:lnTo>
                    <a:lnTo>
                      <a:pt x="615" y="1195"/>
                    </a:lnTo>
                    <a:lnTo>
                      <a:pt x="616" y="1195"/>
                    </a:lnTo>
                    <a:lnTo>
                      <a:pt x="617" y="1195"/>
                    </a:lnTo>
                    <a:lnTo>
                      <a:pt x="618" y="1195"/>
                    </a:lnTo>
                    <a:lnTo>
                      <a:pt x="619" y="1195"/>
                    </a:lnTo>
                    <a:lnTo>
                      <a:pt x="620" y="1195"/>
                    </a:lnTo>
                    <a:lnTo>
                      <a:pt x="620" y="1196"/>
                    </a:lnTo>
                    <a:lnTo>
                      <a:pt x="621" y="1196"/>
                    </a:lnTo>
                    <a:lnTo>
                      <a:pt x="622" y="1196"/>
                    </a:lnTo>
                    <a:lnTo>
                      <a:pt x="623" y="1196"/>
                    </a:lnTo>
                    <a:lnTo>
                      <a:pt x="624" y="1196"/>
                    </a:lnTo>
                    <a:lnTo>
                      <a:pt x="625" y="1196"/>
                    </a:lnTo>
                    <a:lnTo>
                      <a:pt x="626" y="1196"/>
                    </a:lnTo>
                    <a:lnTo>
                      <a:pt x="626" y="1197"/>
                    </a:lnTo>
                    <a:lnTo>
                      <a:pt x="627" y="1197"/>
                    </a:lnTo>
                    <a:lnTo>
                      <a:pt x="628" y="1197"/>
                    </a:lnTo>
                    <a:lnTo>
                      <a:pt x="629" y="1197"/>
                    </a:lnTo>
                    <a:lnTo>
                      <a:pt x="630" y="1197"/>
                    </a:lnTo>
                    <a:lnTo>
                      <a:pt x="631" y="1197"/>
                    </a:lnTo>
                    <a:lnTo>
                      <a:pt x="632" y="1197"/>
                    </a:lnTo>
                    <a:lnTo>
                      <a:pt x="632" y="1198"/>
                    </a:lnTo>
                    <a:lnTo>
                      <a:pt x="633" y="1198"/>
                    </a:lnTo>
                    <a:lnTo>
                      <a:pt x="634" y="1198"/>
                    </a:lnTo>
                    <a:lnTo>
                      <a:pt x="635" y="1198"/>
                    </a:lnTo>
                    <a:lnTo>
                      <a:pt x="636" y="1198"/>
                    </a:lnTo>
                    <a:lnTo>
                      <a:pt x="637" y="1198"/>
                    </a:lnTo>
                    <a:lnTo>
                      <a:pt x="638" y="1198"/>
                    </a:lnTo>
                    <a:lnTo>
                      <a:pt x="639" y="1198"/>
                    </a:lnTo>
                    <a:lnTo>
                      <a:pt x="640" y="1199"/>
                    </a:lnTo>
                    <a:lnTo>
                      <a:pt x="641" y="1199"/>
                    </a:lnTo>
                    <a:lnTo>
                      <a:pt x="642" y="1199"/>
                    </a:lnTo>
                    <a:lnTo>
                      <a:pt x="643" y="1199"/>
                    </a:lnTo>
                    <a:lnTo>
                      <a:pt x="644" y="1199"/>
                    </a:lnTo>
                    <a:lnTo>
                      <a:pt x="645" y="1199"/>
                    </a:lnTo>
                    <a:lnTo>
                      <a:pt x="646" y="1199"/>
                    </a:lnTo>
                    <a:lnTo>
                      <a:pt x="646" y="1200"/>
                    </a:lnTo>
                    <a:lnTo>
                      <a:pt x="647" y="1200"/>
                    </a:lnTo>
                    <a:lnTo>
                      <a:pt x="648" y="1200"/>
                    </a:lnTo>
                    <a:lnTo>
                      <a:pt x="649" y="1200"/>
                    </a:lnTo>
                    <a:lnTo>
                      <a:pt x="650" y="1200"/>
                    </a:lnTo>
                    <a:lnTo>
                      <a:pt x="651" y="1200"/>
                    </a:lnTo>
                    <a:lnTo>
                      <a:pt x="652" y="1200"/>
                    </a:lnTo>
                    <a:lnTo>
                      <a:pt x="653" y="1200"/>
                    </a:lnTo>
                    <a:lnTo>
                      <a:pt x="654" y="1201"/>
                    </a:lnTo>
                    <a:lnTo>
                      <a:pt x="655" y="1201"/>
                    </a:lnTo>
                    <a:lnTo>
                      <a:pt x="656" y="1201"/>
                    </a:lnTo>
                    <a:lnTo>
                      <a:pt x="657" y="1201"/>
                    </a:lnTo>
                    <a:lnTo>
                      <a:pt x="658" y="1201"/>
                    </a:lnTo>
                    <a:lnTo>
                      <a:pt x="659" y="1201"/>
                    </a:lnTo>
                    <a:lnTo>
                      <a:pt x="660" y="1201"/>
                    </a:lnTo>
                    <a:lnTo>
                      <a:pt x="661" y="1201"/>
                    </a:lnTo>
                    <a:lnTo>
                      <a:pt x="662" y="1201"/>
                    </a:lnTo>
                    <a:lnTo>
                      <a:pt x="662" y="1202"/>
                    </a:lnTo>
                    <a:lnTo>
                      <a:pt x="663" y="1202"/>
                    </a:lnTo>
                    <a:lnTo>
                      <a:pt x="664" y="1202"/>
                    </a:lnTo>
                    <a:lnTo>
                      <a:pt x="665" y="1202"/>
                    </a:lnTo>
                    <a:lnTo>
                      <a:pt x="666" y="1202"/>
                    </a:lnTo>
                    <a:lnTo>
                      <a:pt x="667" y="1202"/>
                    </a:lnTo>
                    <a:lnTo>
                      <a:pt x="668" y="1202"/>
                    </a:lnTo>
                    <a:lnTo>
                      <a:pt x="669" y="1202"/>
                    </a:lnTo>
                    <a:lnTo>
                      <a:pt x="670" y="1202"/>
                    </a:lnTo>
                    <a:lnTo>
                      <a:pt x="671" y="1203"/>
                    </a:lnTo>
                    <a:lnTo>
                      <a:pt x="672" y="1203"/>
                    </a:lnTo>
                    <a:lnTo>
                      <a:pt x="673" y="1203"/>
                    </a:lnTo>
                    <a:lnTo>
                      <a:pt x="674" y="1203"/>
                    </a:lnTo>
                    <a:lnTo>
                      <a:pt x="675" y="1203"/>
                    </a:lnTo>
                    <a:lnTo>
                      <a:pt x="676" y="1203"/>
                    </a:lnTo>
                    <a:lnTo>
                      <a:pt x="677" y="1203"/>
                    </a:lnTo>
                    <a:lnTo>
                      <a:pt x="678" y="1203"/>
                    </a:lnTo>
                    <a:lnTo>
                      <a:pt x="679" y="1203"/>
                    </a:lnTo>
                    <a:lnTo>
                      <a:pt x="680" y="1203"/>
                    </a:lnTo>
                    <a:lnTo>
                      <a:pt x="681" y="1203"/>
                    </a:lnTo>
                    <a:lnTo>
                      <a:pt x="682" y="1204"/>
                    </a:lnTo>
                    <a:lnTo>
                      <a:pt x="683" y="1204"/>
                    </a:lnTo>
                    <a:lnTo>
                      <a:pt x="684" y="1204"/>
                    </a:lnTo>
                    <a:lnTo>
                      <a:pt x="685" y="1204"/>
                    </a:lnTo>
                    <a:lnTo>
                      <a:pt x="686" y="1204"/>
                    </a:lnTo>
                    <a:lnTo>
                      <a:pt x="687" y="1204"/>
                    </a:lnTo>
                    <a:lnTo>
                      <a:pt x="688" y="1204"/>
                    </a:lnTo>
                    <a:lnTo>
                      <a:pt x="689" y="1204"/>
                    </a:lnTo>
                    <a:lnTo>
                      <a:pt x="690" y="1204"/>
                    </a:lnTo>
                    <a:lnTo>
                      <a:pt x="691" y="1204"/>
                    </a:lnTo>
                    <a:lnTo>
                      <a:pt x="692" y="1204"/>
                    </a:lnTo>
                    <a:lnTo>
                      <a:pt x="693" y="1204"/>
                    </a:lnTo>
                    <a:lnTo>
                      <a:pt x="694" y="1205"/>
                    </a:lnTo>
                    <a:lnTo>
                      <a:pt x="695" y="1205"/>
                    </a:lnTo>
                    <a:lnTo>
                      <a:pt x="696" y="1205"/>
                    </a:lnTo>
                    <a:lnTo>
                      <a:pt x="697" y="1205"/>
                    </a:lnTo>
                    <a:lnTo>
                      <a:pt x="698" y="1205"/>
                    </a:lnTo>
                    <a:lnTo>
                      <a:pt x="699" y="1205"/>
                    </a:lnTo>
                    <a:lnTo>
                      <a:pt x="700" y="1205"/>
                    </a:lnTo>
                    <a:lnTo>
                      <a:pt x="701" y="1205"/>
                    </a:lnTo>
                    <a:lnTo>
                      <a:pt x="702" y="1205"/>
                    </a:lnTo>
                    <a:lnTo>
                      <a:pt x="703" y="1205"/>
                    </a:lnTo>
                    <a:lnTo>
                      <a:pt x="704" y="1205"/>
                    </a:lnTo>
                    <a:lnTo>
                      <a:pt x="705" y="1205"/>
                    </a:lnTo>
                    <a:lnTo>
                      <a:pt x="706" y="1205"/>
                    </a:lnTo>
                    <a:lnTo>
                      <a:pt x="707" y="1205"/>
                    </a:lnTo>
                    <a:lnTo>
                      <a:pt x="708" y="1205"/>
                    </a:lnTo>
                    <a:lnTo>
                      <a:pt x="709" y="1205"/>
                    </a:lnTo>
                    <a:lnTo>
                      <a:pt x="710" y="1206"/>
                    </a:lnTo>
                    <a:lnTo>
                      <a:pt x="711" y="1206"/>
                    </a:lnTo>
                    <a:lnTo>
                      <a:pt x="712" y="1206"/>
                    </a:lnTo>
                    <a:lnTo>
                      <a:pt x="713" y="1206"/>
                    </a:lnTo>
                    <a:lnTo>
                      <a:pt x="714" y="1206"/>
                    </a:lnTo>
                    <a:lnTo>
                      <a:pt x="715" y="1206"/>
                    </a:lnTo>
                    <a:lnTo>
                      <a:pt x="716" y="1206"/>
                    </a:lnTo>
                    <a:lnTo>
                      <a:pt x="717" y="1206"/>
                    </a:lnTo>
                    <a:lnTo>
                      <a:pt x="718" y="1206"/>
                    </a:lnTo>
                    <a:lnTo>
                      <a:pt x="719" y="1206"/>
                    </a:lnTo>
                    <a:lnTo>
                      <a:pt x="720" y="1206"/>
                    </a:lnTo>
                    <a:lnTo>
                      <a:pt x="721" y="1206"/>
                    </a:lnTo>
                    <a:lnTo>
                      <a:pt x="722" y="1206"/>
                    </a:lnTo>
                    <a:lnTo>
                      <a:pt x="723" y="1206"/>
                    </a:lnTo>
                    <a:lnTo>
                      <a:pt x="724" y="1206"/>
                    </a:lnTo>
                    <a:lnTo>
                      <a:pt x="725" y="1206"/>
                    </a:lnTo>
                    <a:lnTo>
                      <a:pt x="726" y="1206"/>
                    </a:lnTo>
                    <a:lnTo>
                      <a:pt x="727" y="1206"/>
                    </a:lnTo>
                    <a:lnTo>
                      <a:pt x="728" y="1206"/>
                    </a:lnTo>
                    <a:lnTo>
                      <a:pt x="729" y="1206"/>
                    </a:lnTo>
                    <a:lnTo>
                      <a:pt x="730" y="1206"/>
                    </a:lnTo>
                    <a:lnTo>
                      <a:pt x="731" y="1206"/>
                    </a:lnTo>
                    <a:lnTo>
                      <a:pt x="732" y="1206"/>
                    </a:lnTo>
                    <a:lnTo>
                      <a:pt x="733" y="1206"/>
                    </a:lnTo>
                    <a:lnTo>
                      <a:pt x="734" y="1206"/>
                    </a:lnTo>
                    <a:lnTo>
                      <a:pt x="735" y="1206"/>
                    </a:lnTo>
                    <a:lnTo>
                      <a:pt x="736" y="1206"/>
                    </a:lnTo>
                    <a:lnTo>
                      <a:pt x="737" y="1206"/>
                    </a:lnTo>
                    <a:lnTo>
                      <a:pt x="738" y="1206"/>
                    </a:lnTo>
                    <a:lnTo>
                      <a:pt x="738" y="1207"/>
                    </a:lnTo>
                    <a:lnTo>
                      <a:pt x="739" y="1207"/>
                    </a:lnTo>
                    <a:lnTo>
                      <a:pt x="740" y="1207"/>
                    </a:lnTo>
                    <a:lnTo>
                      <a:pt x="741" y="1207"/>
                    </a:lnTo>
                    <a:lnTo>
                      <a:pt x="742" y="1207"/>
                    </a:lnTo>
                    <a:lnTo>
                      <a:pt x="743" y="1207"/>
                    </a:lnTo>
                    <a:lnTo>
                      <a:pt x="744" y="1207"/>
                    </a:lnTo>
                    <a:lnTo>
                      <a:pt x="745" y="1207"/>
                    </a:lnTo>
                    <a:lnTo>
                      <a:pt x="746" y="1207"/>
                    </a:lnTo>
                    <a:lnTo>
                      <a:pt x="747" y="1207"/>
                    </a:lnTo>
                    <a:lnTo>
                      <a:pt x="748" y="1207"/>
                    </a:lnTo>
                    <a:lnTo>
                      <a:pt x="749" y="1207"/>
                    </a:lnTo>
                    <a:lnTo>
                      <a:pt x="750" y="1207"/>
                    </a:lnTo>
                    <a:lnTo>
                      <a:pt x="751" y="1207"/>
                    </a:lnTo>
                    <a:lnTo>
                      <a:pt x="752" y="1207"/>
                    </a:lnTo>
                    <a:lnTo>
                      <a:pt x="753" y="1207"/>
                    </a:lnTo>
                    <a:lnTo>
                      <a:pt x="754" y="1207"/>
                    </a:lnTo>
                    <a:lnTo>
                      <a:pt x="755" y="1207"/>
                    </a:lnTo>
                    <a:lnTo>
                      <a:pt x="756" y="1207"/>
                    </a:lnTo>
                    <a:lnTo>
                      <a:pt x="757" y="1207"/>
                    </a:lnTo>
                    <a:lnTo>
                      <a:pt x="758" y="1207"/>
                    </a:lnTo>
                    <a:lnTo>
                      <a:pt x="759" y="1207"/>
                    </a:lnTo>
                    <a:lnTo>
                      <a:pt x="760" y="1207"/>
                    </a:lnTo>
                    <a:lnTo>
                      <a:pt x="761" y="1207"/>
                    </a:lnTo>
                    <a:lnTo>
                      <a:pt x="762" y="1206"/>
                    </a:lnTo>
                    <a:lnTo>
                      <a:pt x="763" y="1206"/>
                    </a:lnTo>
                    <a:lnTo>
                      <a:pt x="764" y="1206"/>
                    </a:lnTo>
                    <a:lnTo>
                      <a:pt x="765" y="1206"/>
                    </a:lnTo>
                    <a:lnTo>
                      <a:pt x="766" y="1206"/>
                    </a:lnTo>
                    <a:lnTo>
                      <a:pt x="767" y="1206"/>
                    </a:lnTo>
                    <a:lnTo>
                      <a:pt x="768" y="1206"/>
                    </a:lnTo>
                    <a:lnTo>
                      <a:pt x="769" y="1206"/>
                    </a:lnTo>
                    <a:lnTo>
                      <a:pt x="770" y="1206"/>
                    </a:lnTo>
                    <a:lnTo>
                      <a:pt x="771" y="1206"/>
                    </a:lnTo>
                    <a:lnTo>
                      <a:pt x="772" y="1206"/>
                    </a:lnTo>
                    <a:lnTo>
                      <a:pt x="773" y="1206"/>
                    </a:lnTo>
                    <a:lnTo>
                      <a:pt x="774" y="1206"/>
                    </a:lnTo>
                    <a:lnTo>
                      <a:pt x="775" y="1206"/>
                    </a:lnTo>
                    <a:lnTo>
                      <a:pt x="776" y="1206"/>
                    </a:lnTo>
                    <a:lnTo>
                      <a:pt x="777" y="1206"/>
                    </a:lnTo>
                    <a:lnTo>
                      <a:pt x="778" y="1206"/>
                    </a:lnTo>
                    <a:lnTo>
                      <a:pt x="779" y="1206"/>
                    </a:lnTo>
                    <a:lnTo>
                      <a:pt x="780" y="1206"/>
                    </a:lnTo>
                    <a:lnTo>
                      <a:pt x="781" y="1206"/>
                    </a:lnTo>
                    <a:lnTo>
                      <a:pt x="782" y="1206"/>
                    </a:lnTo>
                    <a:lnTo>
                      <a:pt x="783" y="1206"/>
                    </a:lnTo>
                    <a:lnTo>
                      <a:pt x="784" y="1206"/>
                    </a:lnTo>
                    <a:lnTo>
                      <a:pt x="785" y="1206"/>
                    </a:lnTo>
                    <a:lnTo>
                      <a:pt x="786" y="1206"/>
                    </a:lnTo>
                    <a:lnTo>
                      <a:pt x="787" y="1206"/>
                    </a:lnTo>
                    <a:lnTo>
                      <a:pt x="788" y="1206"/>
                    </a:lnTo>
                    <a:lnTo>
                      <a:pt x="789" y="1206"/>
                    </a:lnTo>
                    <a:lnTo>
                      <a:pt x="790" y="1206"/>
                    </a:lnTo>
                    <a:lnTo>
                      <a:pt x="790" y="1205"/>
                    </a:lnTo>
                    <a:lnTo>
                      <a:pt x="791" y="1205"/>
                    </a:lnTo>
                    <a:lnTo>
                      <a:pt x="792" y="1205"/>
                    </a:lnTo>
                    <a:lnTo>
                      <a:pt x="793" y="1205"/>
                    </a:lnTo>
                    <a:lnTo>
                      <a:pt x="794" y="1205"/>
                    </a:lnTo>
                    <a:lnTo>
                      <a:pt x="795" y="1205"/>
                    </a:lnTo>
                    <a:lnTo>
                      <a:pt x="796" y="1205"/>
                    </a:lnTo>
                    <a:lnTo>
                      <a:pt x="797" y="1205"/>
                    </a:lnTo>
                    <a:lnTo>
                      <a:pt x="798" y="1205"/>
                    </a:lnTo>
                    <a:lnTo>
                      <a:pt x="799" y="1205"/>
                    </a:lnTo>
                    <a:lnTo>
                      <a:pt x="800" y="1205"/>
                    </a:lnTo>
                    <a:lnTo>
                      <a:pt x="801" y="1205"/>
                    </a:lnTo>
                    <a:lnTo>
                      <a:pt x="802" y="1205"/>
                    </a:lnTo>
                    <a:lnTo>
                      <a:pt x="803" y="1205"/>
                    </a:lnTo>
                    <a:lnTo>
                      <a:pt x="804" y="1205"/>
                    </a:lnTo>
                    <a:lnTo>
                      <a:pt x="805" y="1205"/>
                    </a:lnTo>
                    <a:lnTo>
                      <a:pt x="806" y="1205"/>
                    </a:lnTo>
                    <a:lnTo>
                      <a:pt x="806" y="1204"/>
                    </a:lnTo>
                    <a:lnTo>
                      <a:pt x="807" y="1204"/>
                    </a:lnTo>
                    <a:lnTo>
                      <a:pt x="808" y="1204"/>
                    </a:lnTo>
                    <a:lnTo>
                      <a:pt x="809" y="1204"/>
                    </a:lnTo>
                    <a:lnTo>
                      <a:pt x="810" y="1204"/>
                    </a:lnTo>
                    <a:lnTo>
                      <a:pt x="811" y="1204"/>
                    </a:lnTo>
                    <a:lnTo>
                      <a:pt x="812" y="1204"/>
                    </a:lnTo>
                    <a:lnTo>
                      <a:pt x="813" y="1204"/>
                    </a:lnTo>
                    <a:lnTo>
                      <a:pt x="814" y="1204"/>
                    </a:lnTo>
                    <a:lnTo>
                      <a:pt x="815" y="1204"/>
                    </a:lnTo>
                    <a:lnTo>
                      <a:pt x="816" y="1204"/>
                    </a:lnTo>
                    <a:lnTo>
                      <a:pt x="817" y="1204"/>
                    </a:lnTo>
                    <a:lnTo>
                      <a:pt x="818" y="1204"/>
                    </a:lnTo>
                    <a:lnTo>
                      <a:pt x="818" y="1203"/>
                    </a:lnTo>
                    <a:lnTo>
                      <a:pt x="819" y="1203"/>
                    </a:lnTo>
                    <a:lnTo>
                      <a:pt x="820" y="1203"/>
                    </a:lnTo>
                    <a:lnTo>
                      <a:pt x="821" y="1203"/>
                    </a:lnTo>
                    <a:lnTo>
                      <a:pt x="822" y="1203"/>
                    </a:lnTo>
                    <a:lnTo>
                      <a:pt x="823" y="1203"/>
                    </a:lnTo>
                    <a:lnTo>
                      <a:pt x="824" y="1203"/>
                    </a:lnTo>
                    <a:lnTo>
                      <a:pt x="825" y="1203"/>
                    </a:lnTo>
                    <a:lnTo>
                      <a:pt x="826" y="1203"/>
                    </a:lnTo>
                    <a:lnTo>
                      <a:pt x="827" y="1203"/>
                    </a:lnTo>
                    <a:lnTo>
                      <a:pt x="828" y="1203"/>
                    </a:lnTo>
                    <a:lnTo>
                      <a:pt x="829" y="1202"/>
                    </a:lnTo>
                    <a:lnTo>
                      <a:pt x="830" y="1202"/>
                    </a:lnTo>
                    <a:lnTo>
                      <a:pt x="831" y="1202"/>
                    </a:lnTo>
                    <a:lnTo>
                      <a:pt x="832" y="1202"/>
                    </a:lnTo>
                    <a:lnTo>
                      <a:pt x="833" y="1202"/>
                    </a:lnTo>
                    <a:lnTo>
                      <a:pt x="834" y="1202"/>
                    </a:lnTo>
                    <a:lnTo>
                      <a:pt x="835" y="1202"/>
                    </a:lnTo>
                    <a:lnTo>
                      <a:pt x="836" y="1202"/>
                    </a:lnTo>
                    <a:lnTo>
                      <a:pt x="837" y="1202"/>
                    </a:lnTo>
                    <a:lnTo>
                      <a:pt x="838" y="1201"/>
                    </a:lnTo>
                    <a:lnTo>
                      <a:pt x="839" y="1201"/>
                    </a:lnTo>
                    <a:lnTo>
                      <a:pt x="840" y="1201"/>
                    </a:lnTo>
                    <a:lnTo>
                      <a:pt x="841" y="1201"/>
                    </a:lnTo>
                    <a:lnTo>
                      <a:pt x="842" y="1201"/>
                    </a:lnTo>
                    <a:lnTo>
                      <a:pt x="843" y="1201"/>
                    </a:lnTo>
                    <a:lnTo>
                      <a:pt x="844" y="1201"/>
                    </a:lnTo>
                    <a:lnTo>
                      <a:pt x="845" y="1201"/>
                    </a:lnTo>
                    <a:lnTo>
                      <a:pt x="846" y="1201"/>
                    </a:lnTo>
                    <a:lnTo>
                      <a:pt x="846" y="1200"/>
                    </a:lnTo>
                    <a:lnTo>
                      <a:pt x="847" y="1200"/>
                    </a:lnTo>
                    <a:lnTo>
                      <a:pt x="848" y="1200"/>
                    </a:lnTo>
                    <a:lnTo>
                      <a:pt x="849" y="1200"/>
                    </a:lnTo>
                    <a:lnTo>
                      <a:pt x="850" y="1200"/>
                    </a:lnTo>
                    <a:lnTo>
                      <a:pt x="851" y="1200"/>
                    </a:lnTo>
                    <a:lnTo>
                      <a:pt x="852" y="1200"/>
                    </a:lnTo>
                    <a:lnTo>
                      <a:pt x="853" y="1200"/>
                    </a:lnTo>
                    <a:lnTo>
                      <a:pt x="854" y="1199"/>
                    </a:lnTo>
                    <a:lnTo>
                      <a:pt x="855" y="1199"/>
                    </a:lnTo>
                    <a:lnTo>
                      <a:pt x="856" y="1199"/>
                    </a:lnTo>
                    <a:lnTo>
                      <a:pt x="857" y="1199"/>
                    </a:lnTo>
                    <a:lnTo>
                      <a:pt x="858" y="1199"/>
                    </a:lnTo>
                    <a:lnTo>
                      <a:pt x="859" y="1199"/>
                    </a:lnTo>
                    <a:lnTo>
                      <a:pt x="860" y="1198"/>
                    </a:lnTo>
                    <a:lnTo>
                      <a:pt x="861" y="1198"/>
                    </a:lnTo>
                    <a:lnTo>
                      <a:pt x="862" y="1198"/>
                    </a:lnTo>
                    <a:lnTo>
                      <a:pt x="863" y="1198"/>
                    </a:lnTo>
                    <a:lnTo>
                      <a:pt x="864" y="1198"/>
                    </a:lnTo>
                    <a:lnTo>
                      <a:pt x="865" y="1198"/>
                    </a:lnTo>
                    <a:lnTo>
                      <a:pt x="866" y="1198"/>
                    </a:lnTo>
                    <a:lnTo>
                      <a:pt x="867" y="1198"/>
                    </a:lnTo>
                    <a:lnTo>
                      <a:pt x="868" y="1197"/>
                    </a:lnTo>
                    <a:lnTo>
                      <a:pt x="869" y="1197"/>
                    </a:lnTo>
                    <a:lnTo>
                      <a:pt x="870" y="1197"/>
                    </a:lnTo>
                    <a:lnTo>
                      <a:pt x="871" y="1197"/>
                    </a:lnTo>
                    <a:lnTo>
                      <a:pt x="872" y="1197"/>
                    </a:lnTo>
                    <a:lnTo>
                      <a:pt x="873" y="1197"/>
                    </a:lnTo>
                    <a:lnTo>
                      <a:pt x="874" y="1196"/>
                    </a:lnTo>
                    <a:lnTo>
                      <a:pt x="875" y="1196"/>
                    </a:lnTo>
                    <a:lnTo>
                      <a:pt x="876" y="1196"/>
                    </a:lnTo>
                    <a:lnTo>
                      <a:pt x="877" y="1196"/>
                    </a:lnTo>
                    <a:lnTo>
                      <a:pt x="878" y="1196"/>
                    </a:lnTo>
                    <a:lnTo>
                      <a:pt x="879" y="1196"/>
                    </a:lnTo>
                    <a:lnTo>
                      <a:pt x="880" y="1195"/>
                    </a:lnTo>
                    <a:lnTo>
                      <a:pt x="881" y="1195"/>
                    </a:lnTo>
                    <a:lnTo>
                      <a:pt x="882" y="1195"/>
                    </a:lnTo>
                    <a:lnTo>
                      <a:pt x="883" y="1195"/>
                    </a:lnTo>
                    <a:lnTo>
                      <a:pt x="884" y="1195"/>
                    </a:lnTo>
                    <a:lnTo>
                      <a:pt x="885" y="1194"/>
                    </a:lnTo>
                    <a:lnTo>
                      <a:pt x="886" y="1194"/>
                    </a:lnTo>
                    <a:lnTo>
                      <a:pt x="887" y="1194"/>
                    </a:lnTo>
                    <a:lnTo>
                      <a:pt x="888" y="1194"/>
                    </a:lnTo>
                    <a:lnTo>
                      <a:pt x="889" y="1194"/>
                    </a:lnTo>
                    <a:lnTo>
                      <a:pt x="890" y="1194"/>
                    </a:lnTo>
                    <a:lnTo>
                      <a:pt x="891" y="1193"/>
                    </a:lnTo>
                    <a:lnTo>
                      <a:pt x="892" y="1193"/>
                    </a:lnTo>
                    <a:lnTo>
                      <a:pt x="893" y="1193"/>
                    </a:lnTo>
                    <a:lnTo>
                      <a:pt x="894" y="1193"/>
                    </a:lnTo>
                    <a:lnTo>
                      <a:pt x="895" y="1193"/>
                    </a:lnTo>
                    <a:lnTo>
                      <a:pt x="896" y="1193"/>
                    </a:lnTo>
                    <a:lnTo>
                      <a:pt x="896" y="1192"/>
                    </a:lnTo>
                    <a:lnTo>
                      <a:pt x="897" y="1192"/>
                    </a:lnTo>
                    <a:lnTo>
                      <a:pt x="898" y="1192"/>
                    </a:lnTo>
                    <a:lnTo>
                      <a:pt x="899" y="1192"/>
                    </a:lnTo>
                    <a:lnTo>
                      <a:pt x="900" y="1192"/>
                    </a:lnTo>
                    <a:lnTo>
                      <a:pt x="901" y="1191"/>
                    </a:lnTo>
                    <a:lnTo>
                      <a:pt x="902" y="1191"/>
                    </a:lnTo>
                    <a:lnTo>
                      <a:pt x="903" y="1191"/>
                    </a:lnTo>
                    <a:lnTo>
                      <a:pt x="904" y="1191"/>
                    </a:lnTo>
                    <a:lnTo>
                      <a:pt x="905" y="1191"/>
                    </a:lnTo>
                    <a:lnTo>
                      <a:pt x="906" y="1191"/>
                    </a:lnTo>
                    <a:lnTo>
                      <a:pt x="906" y="1190"/>
                    </a:lnTo>
                    <a:lnTo>
                      <a:pt x="907" y="1190"/>
                    </a:lnTo>
                    <a:lnTo>
                      <a:pt x="908" y="1190"/>
                    </a:lnTo>
                    <a:lnTo>
                      <a:pt x="909" y="1190"/>
                    </a:lnTo>
                    <a:lnTo>
                      <a:pt x="910" y="1190"/>
                    </a:lnTo>
                    <a:lnTo>
                      <a:pt x="911" y="1189"/>
                    </a:lnTo>
                    <a:lnTo>
                      <a:pt x="912" y="1189"/>
                    </a:lnTo>
                    <a:lnTo>
                      <a:pt x="913" y="1189"/>
                    </a:lnTo>
                    <a:lnTo>
                      <a:pt x="914" y="1189"/>
                    </a:lnTo>
                    <a:lnTo>
                      <a:pt x="915" y="1189"/>
                    </a:lnTo>
                    <a:lnTo>
                      <a:pt x="916" y="1188"/>
                    </a:lnTo>
                    <a:lnTo>
                      <a:pt x="917" y="1188"/>
                    </a:lnTo>
                    <a:lnTo>
                      <a:pt x="918" y="1188"/>
                    </a:lnTo>
                    <a:lnTo>
                      <a:pt x="919" y="1188"/>
                    </a:lnTo>
                    <a:lnTo>
                      <a:pt x="920" y="1188"/>
                    </a:lnTo>
                    <a:lnTo>
                      <a:pt x="920" y="1187"/>
                    </a:lnTo>
                    <a:lnTo>
                      <a:pt x="921" y="1187"/>
                    </a:lnTo>
                    <a:lnTo>
                      <a:pt x="922" y="1187"/>
                    </a:lnTo>
                    <a:lnTo>
                      <a:pt x="923" y="1187"/>
                    </a:lnTo>
                    <a:lnTo>
                      <a:pt x="924" y="1187"/>
                    </a:lnTo>
                    <a:lnTo>
                      <a:pt x="924" y="1186"/>
                    </a:lnTo>
                    <a:lnTo>
                      <a:pt x="925" y="1186"/>
                    </a:lnTo>
                    <a:lnTo>
                      <a:pt x="926" y="1186"/>
                    </a:lnTo>
                    <a:lnTo>
                      <a:pt x="927" y="1186"/>
                    </a:lnTo>
                    <a:lnTo>
                      <a:pt x="928" y="1186"/>
                    </a:lnTo>
                    <a:lnTo>
                      <a:pt x="929" y="1185"/>
                    </a:lnTo>
                    <a:lnTo>
                      <a:pt x="930" y="1185"/>
                    </a:lnTo>
                    <a:lnTo>
                      <a:pt x="931" y="1185"/>
                    </a:lnTo>
                    <a:lnTo>
                      <a:pt x="932" y="1185"/>
                    </a:lnTo>
                    <a:lnTo>
                      <a:pt x="933" y="1184"/>
                    </a:lnTo>
                    <a:lnTo>
                      <a:pt x="934" y="1184"/>
                    </a:lnTo>
                    <a:lnTo>
                      <a:pt x="935" y="1184"/>
                    </a:lnTo>
                    <a:lnTo>
                      <a:pt x="936" y="1184"/>
                    </a:lnTo>
                    <a:lnTo>
                      <a:pt x="937" y="1183"/>
                    </a:lnTo>
                    <a:lnTo>
                      <a:pt x="938" y="1183"/>
                    </a:lnTo>
                    <a:lnTo>
                      <a:pt x="939" y="1183"/>
                    </a:lnTo>
                    <a:lnTo>
                      <a:pt x="940" y="1183"/>
                    </a:lnTo>
                    <a:lnTo>
                      <a:pt x="941" y="1182"/>
                    </a:lnTo>
                    <a:lnTo>
                      <a:pt x="942" y="1182"/>
                    </a:lnTo>
                    <a:lnTo>
                      <a:pt x="943" y="1182"/>
                    </a:lnTo>
                    <a:lnTo>
                      <a:pt x="944" y="1182"/>
                    </a:lnTo>
                    <a:lnTo>
                      <a:pt x="945" y="1181"/>
                    </a:lnTo>
                    <a:lnTo>
                      <a:pt x="946" y="1181"/>
                    </a:lnTo>
                    <a:lnTo>
                      <a:pt x="947" y="1181"/>
                    </a:lnTo>
                    <a:lnTo>
                      <a:pt x="948" y="1181"/>
                    </a:lnTo>
                    <a:lnTo>
                      <a:pt x="949" y="1180"/>
                    </a:lnTo>
                    <a:lnTo>
                      <a:pt x="950" y="1180"/>
                    </a:lnTo>
                    <a:lnTo>
                      <a:pt x="951" y="1180"/>
                    </a:lnTo>
                    <a:lnTo>
                      <a:pt x="952" y="1180"/>
                    </a:lnTo>
                    <a:lnTo>
                      <a:pt x="953" y="1179"/>
                    </a:lnTo>
                    <a:lnTo>
                      <a:pt x="954" y="1179"/>
                    </a:lnTo>
                    <a:lnTo>
                      <a:pt x="955" y="1179"/>
                    </a:lnTo>
                    <a:lnTo>
                      <a:pt x="956" y="1179"/>
                    </a:lnTo>
                    <a:lnTo>
                      <a:pt x="956" y="1178"/>
                    </a:lnTo>
                    <a:lnTo>
                      <a:pt x="957" y="1178"/>
                    </a:lnTo>
                    <a:lnTo>
                      <a:pt x="958" y="1178"/>
                    </a:lnTo>
                    <a:lnTo>
                      <a:pt x="959" y="1178"/>
                    </a:lnTo>
                    <a:lnTo>
                      <a:pt x="960" y="1178"/>
                    </a:lnTo>
                    <a:lnTo>
                      <a:pt x="960" y="1177"/>
                    </a:lnTo>
                    <a:lnTo>
                      <a:pt x="961" y="1177"/>
                    </a:lnTo>
                    <a:lnTo>
                      <a:pt x="962" y="1177"/>
                    </a:lnTo>
                    <a:lnTo>
                      <a:pt x="963" y="1177"/>
                    </a:lnTo>
                    <a:lnTo>
                      <a:pt x="964" y="1176"/>
                    </a:lnTo>
                    <a:lnTo>
                      <a:pt x="965" y="1176"/>
                    </a:lnTo>
                    <a:lnTo>
                      <a:pt x="966" y="1176"/>
                    </a:lnTo>
                    <a:lnTo>
                      <a:pt x="967" y="1175"/>
                    </a:lnTo>
                    <a:lnTo>
                      <a:pt x="968" y="1175"/>
                    </a:lnTo>
                    <a:lnTo>
                      <a:pt x="969" y="1175"/>
                    </a:lnTo>
                    <a:lnTo>
                      <a:pt x="970" y="1175"/>
                    </a:lnTo>
                    <a:lnTo>
                      <a:pt x="971" y="1174"/>
                    </a:lnTo>
                    <a:lnTo>
                      <a:pt x="972" y="1174"/>
                    </a:lnTo>
                    <a:lnTo>
                      <a:pt x="973" y="1174"/>
                    </a:lnTo>
                    <a:lnTo>
                      <a:pt x="974" y="1174"/>
                    </a:lnTo>
                    <a:lnTo>
                      <a:pt x="974" y="1173"/>
                    </a:lnTo>
                    <a:lnTo>
                      <a:pt x="975" y="1173"/>
                    </a:lnTo>
                    <a:lnTo>
                      <a:pt x="976" y="1173"/>
                    </a:lnTo>
                    <a:lnTo>
                      <a:pt x="977" y="1173"/>
                    </a:lnTo>
                    <a:lnTo>
                      <a:pt x="978" y="1172"/>
                    </a:lnTo>
                    <a:lnTo>
                      <a:pt x="979" y="1172"/>
                    </a:lnTo>
                    <a:lnTo>
                      <a:pt x="980" y="1172"/>
                    </a:lnTo>
                    <a:lnTo>
                      <a:pt x="981" y="1171"/>
                    </a:lnTo>
                    <a:lnTo>
                      <a:pt x="982" y="1171"/>
                    </a:lnTo>
                    <a:lnTo>
                      <a:pt x="983" y="1171"/>
                    </a:lnTo>
                    <a:lnTo>
                      <a:pt x="984" y="1171"/>
                    </a:lnTo>
                    <a:lnTo>
                      <a:pt x="984" y="1170"/>
                    </a:lnTo>
                    <a:lnTo>
                      <a:pt x="985" y="1170"/>
                    </a:lnTo>
                    <a:lnTo>
                      <a:pt x="986" y="1170"/>
                    </a:lnTo>
                    <a:lnTo>
                      <a:pt x="987" y="1170"/>
                    </a:lnTo>
                    <a:lnTo>
                      <a:pt x="988" y="1169"/>
                    </a:lnTo>
                    <a:lnTo>
                      <a:pt x="989" y="1169"/>
                    </a:lnTo>
                    <a:lnTo>
                      <a:pt x="990" y="1169"/>
                    </a:lnTo>
                    <a:lnTo>
                      <a:pt x="990" y="1168"/>
                    </a:lnTo>
                    <a:lnTo>
                      <a:pt x="991" y="1168"/>
                    </a:lnTo>
                    <a:lnTo>
                      <a:pt x="992" y="1168"/>
                    </a:lnTo>
                    <a:lnTo>
                      <a:pt x="993" y="1168"/>
                    </a:lnTo>
                    <a:lnTo>
                      <a:pt x="994" y="1167"/>
                    </a:lnTo>
                    <a:lnTo>
                      <a:pt x="995" y="1167"/>
                    </a:lnTo>
                    <a:lnTo>
                      <a:pt x="996" y="1167"/>
                    </a:lnTo>
                    <a:lnTo>
                      <a:pt x="997" y="1166"/>
                    </a:lnTo>
                    <a:lnTo>
                      <a:pt x="998" y="1166"/>
                    </a:lnTo>
                    <a:lnTo>
                      <a:pt x="999" y="1166"/>
                    </a:lnTo>
                    <a:lnTo>
                      <a:pt x="1000" y="1165"/>
                    </a:lnTo>
                    <a:lnTo>
                      <a:pt x="1001" y="1165"/>
                    </a:lnTo>
                    <a:lnTo>
                      <a:pt x="1002" y="1165"/>
                    </a:lnTo>
                    <a:lnTo>
                      <a:pt x="1003" y="1164"/>
                    </a:lnTo>
                    <a:lnTo>
                      <a:pt x="1004" y="1164"/>
                    </a:lnTo>
                    <a:lnTo>
                      <a:pt x="1005" y="1164"/>
                    </a:lnTo>
                    <a:lnTo>
                      <a:pt x="1006" y="1163"/>
                    </a:lnTo>
                    <a:lnTo>
                      <a:pt x="1007" y="1163"/>
                    </a:lnTo>
                    <a:lnTo>
                      <a:pt x="1008" y="1163"/>
                    </a:lnTo>
                    <a:lnTo>
                      <a:pt x="1009" y="1162"/>
                    </a:lnTo>
                    <a:lnTo>
                      <a:pt x="1010" y="1162"/>
                    </a:lnTo>
                    <a:lnTo>
                      <a:pt x="1011" y="1162"/>
                    </a:lnTo>
                    <a:lnTo>
                      <a:pt x="1012" y="1161"/>
                    </a:lnTo>
                    <a:lnTo>
                      <a:pt x="1013" y="1161"/>
                    </a:lnTo>
                    <a:lnTo>
                      <a:pt x="1014" y="1161"/>
                    </a:lnTo>
                    <a:lnTo>
                      <a:pt x="1015" y="1160"/>
                    </a:lnTo>
                    <a:lnTo>
                      <a:pt x="1016" y="1160"/>
                    </a:lnTo>
                    <a:lnTo>
                      <a:pt x="1017" y="1160"/>
                    </a:lnTo>
                    <a:lnTo>
                      <a:pt x="1018" y="1159"/>
                    </a:lnTo>
                    <a:lnTo>
                      <a:pt x="1019" y="1159"/>
                    </a:lnTo>
                    <a:lnTo>
                      <a:pt x="1020" y="1159"/>
                    </a:lnTo>
                    <a:lnTo>
                      <a:pt x="1020" y="1158"/>
                    </a:lnTo>
                    <a:lnTo>
                      <a:pt x="1021" y="1158"/>
                    </a:lnTo>
                    <a:lnTo>
                      <a:pt x="1022" y="1158"/>
                    </a:lnTo>
                    <a:lnTo>
                      <a:pt x="1023" y="1157"/>
                    </a:lnTo>
                    <a:lnTo>
                      <a:pt x="1024" y="1157"/>
                    </a:lnTo>
                    <a:lnTo>
                      <a:pt x="1025" y="1157"/>
                    </a:lnTo>
                    <a:lnTo>
                      <a:pt x="1026" y="1157"/>
                    </a:lnTo>
                    <a:lnTo>
                      <a:pt x="1026" y="1156"/>
                    </a:lnTo>
                    <a:lnTo>
                      <a:pt x="1027" y="1156"/>
                    </a:lnTo>
                    <a:lnTo>
                      <a:pt x="1028" y="1156"/>
                    </a:lnTo>
                    <a:lnTo>
                      <a:pt x="1029" y="1155"/>
                    </a:lnTo>
                    <a:lnTo>
                      <a:pt x="1030" y="1155"/>
                    </a:lnTo>
                    <a:lnTo>
                      <a:pt x="1031" y="1155"/>
                    </a:lnTo>
                    <a:lnTo>
                      <a:pt x="1032" y="1154"/>
                    </a:lnTo>
                    <a:lnTo>
                      <a:pt x="1033" y="1154"/>
                    </a:lnTo>
                    <a:lnTo>
                      <a:pt x="1034" y="1154"/>
                    </a:lnTo>
                    <a:lnTo>
                      <a:pt x="1034" y="1153"/>
                    </a:lnTo>
                    <a:lnTo>
                      <a:pt x="1035" y="1153"/>
                    </a:lnTo>
                    <a:lnTo>
                      <a:pt x="1036" y="1153"/>
                    </a:lnTo>
                    <a:lnTo>
                      <a:pt x="1037" y="1152"/>
                    </a:lnTo>
                    <a:lnTo>
                      <a:pt x="1038" y="1152"/>
                    </a:lnTo>
                    <a:lnTo>
                      <a:pt x="1039" y="1152"/>
                    </a:lnTo>
                    <a:lnTo>
                      <a:pt x="1040" y="1151"/>
                    </a:lnTo>
                    <a:lnTo>
                      <a:pt x="1041" y="1151"/>
                    </a:lnTo>
                    <a:lnTo>
                      <a:pt x="1042" y="1151"/>
                    </a:lnTo>
                    <a:lnTo>
                      <a:pt x="1042" y="1150"/>
                    </a:lnTo>
                    <a:lnTo>
                      <a:pt x="1043" y="1150"/>
                    </a:lnTo>
                    <a:lnTo>
                      <a:pt x="1044" y="1150"/>
                    </a:lnTo>
                    <a:lnTo>
                      <a:pt x="1045" y="1149"/>
                    </a:lnTo>
                    <a:lnTo>
                      <a:pt x="1046" y="1149"/>
                    </a:lnTo>
                    <a:lnTo>
                      <a:pt x="1047" y="1149"/>
                    </a:lnTo>
                    <a:lnTo>
                      <a:pt x="1048" y="1148"/>
                    </a:lnTo>
                    <a:lnTo>
                      <a:pt x="1049" y="1148"/>
                    </a:lnTo>
                    <a:lnTo>
                      <a:pt x="1050" y="1148"/>
                    </a:lnTo>
                    <a:lnTo>
                      <a:pt x="1050" y="1147"/>
                    </a:lnTo>
                    <a:lnTo>
                      <a:pt x="1051" y="1147"/>
                    </a:lnTo>
                    <a:lnTo>
                      <a:pt x="1052" y="1147"/>
                    </a:lnTo>
                    <a:lnTo>
                      <a:pt x="1052" y="1146"/>
                    </a:lnTo>
                    <a:lnTo>
                      <a:pt x="1053" y="1146"/>
                    </a:lnTo>
                    <a:lnTo>
                      <a:pt x="1054" y="1146"/>
                    </a:lnTo>
                    <a:lnTo>
                      <a:pt x="1055" y="1145"/>
                    </a:lnTo>
                    <a:lnTo>
                      <a:pt x="1056" y="1145"/>
                    </a:lnTo>
                    <a:lnTo>
                      <a:pt x="1057" y="1145"/>
                    </a:lnTo>
                    <a:lnTo>
                      <a:pt x="1058" y="1144"/>
                    </a:lnTo>
                    <a:lnTo>
                      <a:pt x="1059" y="1144"/>
                    </a:lnTo>
                    <a:lnTo>
                      <a:pt x="1060" y="1144"/>
                    </a:lnTo>
                    <a:lnTo>
                      <a:pt x="1060" y="1143"/>
                    </a:lnTo>
                    <a:lnTo>
                      <a:pt x="1061" y="1143"/>
                    </a:lnTo>
                    <a:lnTo>
                      <a:pt x="1062" y="1143"/>
                    </a:lnTo>
                    <a:lnTo>
                      <a:pt x="1062" y="1142"/>
                    </a:lnTo>
                    <a:lnTo>
                      <a:pt x="1063" y="1142"/>
                    </a:lnTo>
                    <a:lnTo>
                      <a:pt x="1064" y="1142"/>
                    </a:lnTo>
                    <a:lnTo>
                      <a:pt x="1065" y="1141"/>
                    </a:lnTo>
                    <a:lnTo>
                      <a:pt x="1066" y="1141"/>
                    </a:lnTo>
                    <a:lnTo>
                      <a:pt x="1067" y="1141"/>
                    </a:lnTo>
                    <a:lnTo>
                      <a:pt x="1068" y="1140"/>
                    </a:lnTo>
                    <a:lnTo>
                      <a:pt x="1069" y="1140"/>
                    </a:lnTo>
                    <a:lnTo>
                      <a:pt x="1070" y="1139"/>
                    </a:lnTo>
                    <a:lnTo>
                      <a:pt x="1071" y="1139"/>
                    </a:lnTo>
                    <a:lnTo>
                      <a:pt x="1072" y="1139"/>
                    </a:lnTo>
                    <a:lnTo>
                      <a:pt x="1072" y="1138"/>
                    </a:lnTo>
                    <a:lnTo>
                      <a:pt x="1073" y="1138"/>
                    </a:lnTo>
                    <a:lnTo>
                      <a:pt x="1074" y="1138"/>
                    </a:lnTo>
                    <a:lnTo>
                      <a:pt x="1075" y="1137"/>
                    </a:lnTo>
                    <a:lnTo>
                      <a:pt x="1076" y="1137"/>
                    </a:lnTo>
                    <a:lnTo>
                      <a:pt x="1077" y="1136"/>
                    </a:lnTo>
                    <a:lnTo>
                      <a:pt x="1078" y="1136"/>
                    </a:lnTo>
                    <a:lnTo>
                      <a:pt x="1079" y="1136"/>
                    </a:lnTo>
                    <a:lnTo>
                      <a:pt x="1080" y="1135"/>
                    </a:lnTo>
                    <a:lnTo>
                      <a:pt x="1081" y="1135"/>
                    </a:lnTo>
                    <a:lnTo>
                      <a:pt x="1082" y="1134"/>
                    </a:lnTo>
                    <a:lnTo>
                      <a:pt x="1083" y="1134"/>
                    </a:lnTo>
                    <a:lnTo>
                      <a:pt x="1084" y="1134"/>
                    </a:lnTo>
                    <a:lnTo>
                      <a:pt x="1084" y="1133"/>
                    </a:lnTo>
                    <a:lnTo>
                      <a:pt x="1085" y="1133"/>
                    </a:lnTo>
                    <a:lnTo>
                      <a:pt x="1086" y="1133"/>
                    </a:lnTo>
                    <a:lnTo>
                      <a:pt x="1086" y="1132"/>
                    </a:lnTo>
                    <a:lnTo>
                      <a:pt x="1087" y="1132"/>
                    </a:lnTo>
                    <a:lnTo>
                      <a:pt x="1088" y="1132"/>
                    </a:lnTo>
                    <a:lnTo>
                      <a:pt x="1088" y="1131"/>
                    </a:lnTo>
                    <a:lnTo>
                      <a:pt x="1089" y="1131"/>
                    </a:lnTo>
                    <a:lnTo>
                      <a:pt x="1090" y="1131"/>
                    </a:lnTo>
                    <a:lnTo>
                      <a:pt x="1091" y="1130"/>
                    </a:lnTo>
                    <a:lnTo>
                      <a:pt x="1092" y="1130"/>
                    </a:lnTo>
                    <a:lnTo>
                      <a:pt x="1093" y="1129"/>
                    </a:lnTo>
                    <a:lnTo>
                      <a:pt x="1094" y="1129"/>
                    </a:lnTo>
                    <a:lnTo>
                      <a:pt x="1095" y="1129"/>
                    </a:lnTo>
                    <a:lnTo>
                      <a:pt x="1096" y="1128"/>
                    </a:lnTo>
                    <a:lnTo>
                      <a:pt x="1097" y="1128"/>
                    </a:lnTo>
                    <a:lnTo>
                      <a:pt x="1098" y="1127"/>
                    </a:lnTo>
                    <a:lnTo>
                      <a:pt x="1099" y="1127"/>
                    </a:lnTo>
                    <a:lnTo>
                      <a:pt x="1100" y="1126"/>
                    </a:lnTo>
                    <a:lnTo>
                      <a:pt x="1101" y="1126"/>
                    </a:lnTo>
                    <a:lnTo>
                      <a:pt x="1102" y="1126"/>
                    </a:lnTo>
                    <a:lnTo>
                      <a:pt x="1102" y="1125"/>
                    </a:lnTo>
                    <a:lnTo>
                      <a:pt x="1103" y="1125"/>
                    </a:lnTo>
                    <a:lnTo>
                      <a:pt x="1104" y="1125"/>
                    </a:lnTo>
                    <a:lnTo>
                      <a:pt x="1104" y="1124"/>
                    </a:lnTo>
                    <a:lnTo>
                      <a:pt x="1105" y="1124"/>
                    </a:lnTo>
                    <a:lnTo>
                      <a:pt x="1106" y="1124"/>
                    </a:lnTo>
                    <a:lnTo>
                      <a:pt x="1106" y="1123"/>
                    </a:lnTo>
                    <a:lnTo>
                      <a:pt x="1107" y="1123"/>
                    </a:lnTo>
                    <a:lnTo>
                      <a:pt x="1108" y="1123"/>
                    </a:lnTo>
                    <a:lnTo>
                      <a:pt x="1108" y="1122"/>
                    </a:lnTo>
                    <a:lnTo>
                      <a:pt x="1109" y="1122"/>
                    </a:lnTo>
                    <a:lnTo>
                      <a:pt x="1110" y="1122"/>
                    </a:lnTo>
                    <a:lnTo>
                      <a:pt x="1111" y="1121"/>
                    </a:lnTo>
                    <a:lnTo>
                      <a:pt x="1112" y="1121"/>
                    </a:lnTo>
                    <a:lnTo>
                      <a:pt x="1113" y="1120"/>
                    </a:lnTo>
                    <a:lnTo>
                      <a:pt x="1114" y="1120"/>
                    </a:lnTo>
                    <a:lnTo>
                      <a:pt x="1115" y="1119"/>
                    </a:lnTo>
                    <a:lnTo>
                      <a:pt x="1116" y="1119"/>
                    </a:lnTo>
                    <a:lnTo>
                      <a:pt x="1117" y="1118"/>
                    </a:lnTo>
                    <a:lnTo>
                      <a:pt x="1118" y="1118"/>
                    </a:lnTo>
                    <a:lnTo>
                      <a:pt x="1119" y="1117"/>
                    </a:lnTo>
                    <a:lnTo>
                      <a:pt x="1120" y="1117"/>
                    </a:lnTo>
                    <a:lnTo>
                      <a:pt x="1121" y="1116"/>
                    </a:lnTo>
                    <a:lnTo>
                      <a:pt x="1122" y="1116"/>
                    </a:lnTo>
                    <a:lnTo>
                      <a:pt x="1123" y="1116"/>
                    </a:lnTo>
                    <a:lnTo>
                      <a:pt x="1124" y="1115"/>
                    </a:lnTo>
                    <a:lnTo>
                      <a:pt x="1125" y="1115"/>
                    </a:lnTo>
                    <a:lnTo>
                      <a:pt x="1126" y="1114"/>
                    </a:lnTo>
                    <a:lnTo>
                      <a:pt x="1127" y="1114"/>
                    </a:lnTo>
                    <a:lnTo>
                      <a:pt x="1128" y="1113"/>
                    </a:lnTo>
                    <a:lnTo>
                      <a:pt x="1129" y="1113"/>
                    </a:lnTo>
                    <a:lnTo>
                      <a:pt x="1130" y="1112"/>
                    </a:lnTo>
                    <a:lnTo>
                      <a:pt x="1131" y="1112"/>
                    </a:lnTo>
                    <a:lnTo>
                      <a:pt x="1132" y="1111"/>
                    </a:lnTo>
                    <a:lnTo>
                      <a:pt x="1133" y="1111"/>
                    </a:lnTo>
                    <a:lnTo>
                      <a:pt x="1134" y="1110"/>
                    </a:lnTo>
                    <a:lnTo>
                      <a:pt x="1135" y="1110"/>
                    </a:lnTo>
                    <a:lnTo>
                      <a:pt x="1136" y="1109"/>
                    </a:lnTo>
                    <a:lnTo>
                      <a:pt x="1137" y="1109"/>
                    </a:lnTo>
                    <a:lnTo>
                      <a:pt x="1138" y="1108"/>
                    </a:lnTo>
                    <a:lnTo>
                      <a:pt x="1139" y="1108"/>
                    </a:lnTo>
                    <a:lnTo>
                      <a:pt x="1140" y="1107"/>
                    </a:lnTo>
                    <a:lnTo>
                      <a:pt x="1141" y="1107"/>
                    </a:lnTo>
                    <a:lnTo>
                      <a:pt x="1142" y="1106"/>
                    </a:lnTo>
                    <a:lnTo>
                      <a:pt x="1143" y="1106"/>
                    </a:lnTo>
                    <a:lnTo>
                      <a:pt x="1144" y="1105"/>
                    </a:lnTo>
                    <a:lnTo>
                      <a:pt x="1145" y="1105"/>
                    </a:lnTo>
                    <a:lnTo>
                      <a:pt x="1146" y="1104"/>
                    </a:lnTo>
                    <a:lnTo>
                      <a:pt x="1147" y="1104"/>
                    </a:lnTo>
                    <a:lnTo>
                      <a:pt x="1148" y="1103"/>
                    </a:lnTo>
                    <a:lnTo>
                      <a:pt x="1149" y="1103"/>
                    </a:lnTo>
                    <a:lnTo>
                      <a:pt x="1150" y="1102"/>
                    </a:lnTo>
                    <a:lnTo>
                      <a:pt x="1151" y="1102"/>
                    </a:lnTo>
                    <a:lnTo>
                      <a:pt x="1152" y="1101"/>
                    </a:lnTo>
                    <a:lnTo>
                      <a:pt x="1153" y="1101"/>
                    </a:lnTo>
                    <a:lnTo>
                      <a:pt x="1154" y="1100"/>
                    </a:lnTo>
                    <a:lnTo>
                      <a:pt x="1155" y="1099"/>
                    </a:lnTo>
                    <a:lnTo>
                      <a:pt x="1156" y="1099"/>
                    </a:lnTo>
                    <a:lnTo>
                      <a:pt x="1157" y="1098"/>
                    </a:lnTo>
                    <a:lnTo>
                      <a:pt x="1158" y="1098"/>
                    </a:lnTo>
                    <a:lnTo>
                      <a:pt x="1159" y="1097"/>
                    </a:lnTo>
                    <a:lnTo>
                      <a:pt x="1160" y="1097"/>
                    </a:lnTo>
                    <a:lnTo>
                      <a:pt x="1161" y="1096"/>
                    </a:lnTo>
                    <a:lnTo>
                      <a:pt x="1162" y="1096"/>
                    </a:lnTo>
                    <a:lnTo>
                      <a:pt x="1163" y="1095"/>
                    </a:lnTo>
                    <a:lnTo>
                      <a:pt x="1164" y="1095"/>
                    </a:lnTo>
                    <a:lnTo>
                      <a:pt x="1165" y="1094"/>
                    </a:lnTo>
                    <a:lnTo>
                      <a:pt x="1166" y="1094"/>
                    </a:lnTo>
                    <a:lnTo>
                      <a:pt x="1167" y="1093"/>
                    </a:lnTo>
                    <a:lnTo>
                      <a:pt x="1168" y="1093"/>
                    </a:lnTo>
                    <a:lnTo>
                      <a:pt x="1168" y="1092"/>
                    </a:lnTo>
                    <a:lnTo>
                      <a:pt x="1169" y="1092"/>
                    </a:lnTo>
                    <a:lnTo>
                      <a:pt x="1170" y="1092"/>
                    </a:lnTo>
                    <a:lnTo>
                      <a:pt x="1170" y="1091"/>
                    </a:lnTo>
                    <a:lnTo>
                      <a:pt x="1171" y="1091"/>
                    </a:lnTo>
                    <a:lnTo>
                      <a:pt x="1172" y="1091"/>
                    </a:lnTo>
                    <a:lnTo>
                      <a:pt x="1172" y="1090"/>
                    </a:lnTo>
                    <a:lnTo>
                      <a:pt x="1173" y="1090"/>
                    </a:lnTo>
                    <a:lnTo>
                      <a:pt x="1174" y="1090"/>
                    </a:lnTo>
                    <a:lnTo>
                      <a:pt x="1174" y="1089"/>
                    </a:lnTo>
                    <a:lnTo>
                      <a:pt x="1175" y="1089"/>
                    </a:lnTo>
                    <a:lnTo>
                      <a:pt x="1176" y="1088"/>
                    </a:lnTo>
                    <a:lnTo>
                      <a:pt x="1177" y="1088"/>
                    </a:lnTo>
                    <a:lnTo>
                      <a:pt x="1178" y="1087"/>
                    </a:lnTo>
                    <a:lnTo>
                      <a:pt x="1179" y="1087"/>
                    </a:lnTo>
                    <a:lnTo>
                      <a:pt x="1180" y="1086"/>
                    </a:lnTo>
                    <a:lnTo>
                      <a:pt x="1181" y="1086"/>
                    </a:lnTo>
                    <a:lnTo>
                      <a:pt x="1182" y="1085"/>
                    </a:lnTo>
                    <a:lnTo>
                      <a:pt x="1183" y="1084"/>
                    </a:lnTo>
                    <a:lnTo>
                      <a:pt x="1184" y="1084"/>
                    </a:lnTo>
                    <a:lnTo>
                      <a:pt x="1185" y="1083"/>
                    </a:lnTo>
                    <a:lnTo>
                      <a:pt x="1186" y="1083"/>
                    </a:lnTo>
                    <a:lnTo>
                      <a:pt x="1187" y="1082"/>
                    </a:lnTo>
                    <a:lnTo>
                      <a:pt x="1188" y="1082"/>
                    </a:lnTo>
                    <a:lnTo>
                      <a:pt x="1188" y="1081"/>
                    </a:lnTo>
                    <a:lnTo>
                      <a:pt x="1189" y="1081"/>
                    </a:lnTo>
                    <a:lnTo>
                      <a:pt x="1190" y="1081"/>
                    </a:lnTo>
                    <a:lnTo>
                      <a:pt x="1190" y="1080"/>
                    </a:lnTo>
                    <a:lnTo>
                      <a:pt x="1191" y="1080"/>
                    </a:lnTo>
                    <a:lnTo>
                      <a:pt x="1192" y="1080"/>
                    </a:lnTo>
                    <a:lnTo>
                      <a:pt x="1192" y="1079"/>
                    </a:lnTo>
                    <a:lnTo>
                      <a:pt x="1193" y="1079"/>
                    </a:lnTo>
                    <a:lnTo>
                      <a:pt x="1194" y="1078"/>
                    </a:lnTo>
                    <a:lnTo>
                      <a:pt x="1195" y="1078"/>
                    </a:lnTo>
                    <a:lnTo>
                      <a:pt x="1196" y="1077"/>
                    </a:lnTo>
                    <a:lnTo>
                      <a:pt x="1197" y="1077"/>
                    </a:lnTo>
                    <a:lnTo>
                      <a:pt x="1198" y="1076"/>
                    </a:lnTo>
                    <a:lnTo>
                      <a:pt x="1199" y="1075"/>
                    </a:lnTo>
                    <a:lnTo>
                      <a:pt x="1200" y="1075"/>
                    </a:lnTo>
                    <a:lnTo>
                      <a:pt x="1201" y="1074"/>
                    </a:lnTo>
                    <a:lnTo>
                      <a:pt x="1202" y="1074"/>
                    </a:lnTo>
                    <a:lnTo>
                      <a:pt x="1203" y="1073"/>
                    </a:lnTo>
                    <a:lnTo>
                      <a:pt x="1204" y="1073"/>
                    </a:lnTo>
                    <a:lnTo>
                      <a:pt x="1204" y="1072"/>
                    </a:lnTo>
                    <a:lnTo>
                      <a:pt x="1205" y="1072"/>
                    </a:lnTo>
                    <a:lnTo>
                      <a:pt x="1206" y="1072"/>
                    </a:lnTo>
                    <a:lnTo>
                      <a:pt x="1206" y="1071"/>
                    </a:lnTo>
                    <a:lnTo>
                      <a:pt x="1207" y="1071"/>
                    </a:lnTo>
                    <a:lnTo>
                      <a:pt x="1208" y="1070"/>
                    </a:lnTo>
                    <a:lnTo>
                      <a:pt x="1209" y="1070"/>
                    </a:lnTo>
                    <a:lnTo>
                      <a:pt x="1210" y="1069"/>
                    </a:lnTo>
                    <a:lnTo>
                      <a:pt x="1211" y="1068"/>
                    </a:lnTo>
                    <a:lnTo>
                      <a:pt x="1212" y="1068"/>
                    </a:lnTo>
                    <a:lnTo>
                      <a:pt x="1213" y="1067"/>
                    </a:lnTo>
                    <a:lnTo>
                      <a:pt x="1214" y="1067"/>
                    </a:lnTo>
                    <a:lnTo>
                      <a:pt x="1215" y="1066"/>
                    </a:lnTo>
                    <a:lnTo>
                      <a:pt x="1216" y="1066"/>
                    </a:lnTo>
                    <a:lnTo>
                      <a:pt x="1216" y="1065"/>
                    </a:lnTo>
                    <a:lnTo>
                      <a:pt x="1217" y="1065"/>
                    </a:lnTo>
                    <a:lnTo>
                      <a:pt x="1218" y="1065"/>
                    </a:lnTo>
                    <a:lnTo>
                      <a:pt x="1218" y="1064"/>
                    </a:lnTo>
                    <a:lnTo>
                      <a:pt x="1219" y="1064"/>
                    </a:lnTo>
                    <a:lnTo>
                      <a:pt x="1220" y="1063"/>
                    </a:lnTo>
                    <a:lnTo>
                      <a:pt x="1221" y="1063"/>
                    </a:lnTo>
                    <a:lnTo>
                      <a:pt x="1222" y="1062"/>
                    </a:lnTo>
                    <a:lnTo>
                      <a:pt x="1223" y="1061"/>
                    </a:lnTo>
                    <a:lnTo>
                      <a:pt x="1224" y="1061"/>
                    </a:lnTo>
                    <a:lnTo>
                      <a:pt x="1225" y="1060"/>
                    </a:lnTo>
                    <a:lnTo>
                      <a:pt x="1226" y="1060"/>
                    </a:lnTo>
                    <a:lnTo>
                      <a:pt x="1226" y="1059"/>
                    </a:lnTo>
                    <a:lnTo>
                      <a:pt x="1227" y="1059"/>
                    </a:lnTo>
                    <a:lnTo>
                      <a:pt x="1228" y="1059"/>
                    </a:lnTo>
                    <a:lnTo>
                      <a:pt x="1228" y="1058"/>
                    </a:lnTo>
                    <a:lnTo>
                      <a:pt x="1229" y="1058"/>
                    </a:lnTo>
                    <a:lnTo>
                      <a:pt x="1230" y="1057"/>
                    </a:lnTo>
                    <a:lnTo>
                      <a:pt x="1231" y="1057"/>
                    </a:lnTo>
                    <a:lnTo>
                      <a:pt x="1232" y="1056"/>
                    </a:lnTo>
                    <a:lnTo>
                      <a:pt x="1233" y="1055"/>
                    </a:lnTo>
                    <a:lnTo>
                      <a:pt x="1234" y="1055"/>
                    </a:lnTo>
                    <a:lnTo>
                      <a:pt x="1234" y="1054"/>
                    </a:lnTo>
                    <a:lnTo>
                      <a:pt x="1235" y="1054"/>
                    </a:lnTo>
                    <a:lnTo>
                      <a:pt x="1236" y="1054"/>
                    </a:lnTo>
                    <a:lnTo>
                      <a:pt x="1236" y="1053"/>
                    </a:lnTo>
                    <a:lnTo>
                      <a:pt x="1237" y="1053"/>
                    </a:lnTo>
                    <a:lnTo>
                      <a:pt x="1238" y="1052"/>
                    </a:lnTo>
                    <a:lnTo>
                      <a:pt x="1239" y="1052"/>
                    </a:lnTo>
                    <a:lnTo>
                      <a:pt x="1240" y="1051"/>
                    </a:lnTo>
                    <a:lnTo>
                      <a:pt x="1241" y="1050"/>
                    </a:lnTo>
                    <a:lnTo>
                      <a:pt x="1242" y="1050"/>
                    </a:lnTo>
                    <a:lnTo>
                      <a:pt x="1243" y="1049"/>
                    </a:lnTo>
                    <a:lnTo>
                      <a:pt x="1244" y="1049"/>
                    </a:lnTo>
                    <a:lnTo>
                      <a:pt x="1244" y="1048"/>
                    </a:lnTo>
                    <a:lnTo>
                      <a:pt x="1245" y="1048"/>
                    </a:lnTo>
                    <a:lnTo>
                      <a:pt x="1246" y="1047"/>
                    </a:lnTo>
                    <a:lnTo>
                      <a:pt x="1247" y="1047"/>
                    </a:lnTo>
                    <a:lnTo>
                      <a:pt x="1248" y="1046"/>
                    </a:lnTo>
                    <a:lnTo>
                      <a:pt x="1249" y="1045"/>
                    </a:lnTo>
                    <a:lnTo>
                      <a:pt x="1250" y="1045"/>
                    </a:lnTo>
                    <a:lnTo>
                      <a:pt x="1250" y="1044"/>
                    </a:lnTo>
                    <a:lnTo>
                      <a:pt x="1251" y="1044"/>
                    </a:lnTo>
                    <a:lnTo>
                      <a:pt x="1252" y="1044"/>
                    </a:lnTo>
                    <a:lnTo>
                      <a:pt x="1252" y="1043"/>
                    </a:lnTo>
                    <a:lnTo>
                      <a:pt x="1253" y="1043"/>
                    </a:lnTo>
                    <a:lnTo>
                      <a:pt x="1254" y="1042"/>
                    </a:lnTo>
                    <a:lnTo>
                      <a:pt x="1255" y="1042"/>
                    </a:lnTo>
                    <a:lnTo>
                      <a:pt x="1256" y="1041"/>
                    </a:lnTo>
                    <a:lnTo>
                      <a:pt x="1257" y="1040"/>
                    </a:lnTo>
                    <a:lnTo>
                      <a:pt x="1258" y="1040"/>
                    </a:lnTo>
                    <a:lnTo>
                      <a:pt x="1258" y="1039"/>
                    </a:lnTo>
                    <a:lnTo>
                      <a:pt x="1259" y="1039"/>
                    </a:lnTo>
                    <a:lnTo>
                      <a:pt x="1260" y="1039"/>
                    </a:lnTo>
                    <a:lnTo>
                      <a:pt x="1260" y="1038"/>
                    </a:lnTo>
                    <a:lnTo>
                      <a:pt x="1261" y="1038"/>
                    </a:lnTo>
                    <a:lnTo>
                      <a:pt x="1262" y="1037"/>
                    </a:lnTo>
                    <a:lnTo>
                      <a:pt x="1263" y="1036"/>
                    </a:lnTo>
                    <a:lnTo>
                      <a:pt x="1264" y="1036"/>
                    </a:lnTo>
                    <a:lnTo>
                      <a:pt x="1265" y="1035"/>
                    </a:lnTo>
                    <a:lnTo>
                      <a:pt x="1266" y="1035"/>
                    </a:lnTo>
                    <a:lnTo>
                      <a:pt x="1266" y="1034"/>
                    </a:lnTo>
                    <a:lnTo>
                      <a:pt x="1267" y="1034"/>
                    </a:lnTo>
                    <a:lnTo>
                      <a:pt x="1268" y="1033"/>
                    </a:lnTo>
                    <a:lnTo>
                      <a:pt x="1269" y="1032"/>
                    </a:lnTo>
                    <a:lnTo>
                      <a:pt x="1270" y="1032"/>
                    </a:lnTo>
                    <a:lnTo>
                      <a:pt x="1271" y="1031"/>
                    </a:lnTo>
                    <a:lnTo>
                      <a:pt x="1272" y="1031"/>
                    </a:lnTo>
                    <a:lnTo>
                      <a:pt x="1272" y="1030"/>
                    </a:lnTo>
                    <a:lnTo>
                      <a:pt x="1273" y="1030"/>
                    </a:lnTo>
                    <a:lnTo>
                      <a:pt x="1274" y="1029"/>
                    </a:lnTo>
                    <a:lnTo>
                      <a:pt x="1275" y="1029"/>
                    </a:lnTo>
                    <a:lnTo>
                      <a:pt x="1276" y="1028"/>
                    </a:lnTo>
                    <a:lnTo>
                      <a:pt x="1277" y="1027"/>
                    </a:lnTo>
                    <a:lnTo>
                      <a:pt x="1278" y="1027"/>
                    </a:lnTo>
                    <a:lnTo>
                      <a:pt x="1278" y="1026"/>
                    </a:lnTo>
                    <a:lnTo>
                      <a:pt x="1279" y="1026"/>
                    </a:lnTo>
                    <a:lnTo>
                      <a:pt x="1280" y="1025"/>
                    </a:lnTo>
                    <a:lnTo>
                      <a:pt x="1281" y="1025"/>
                    </a:lnTo>
                    <a:lnTo>
                      <a:pt x="1282" y="1024"/>
                    </a:lnTo>
                    <a:lnTo>
                      <a:pt x="1283" y="1023"/>
                    </a:lnTo>
                    <a:lnTo>
                      <a:pt x="1284" y="1023"/>
                    </a:lnTo>
                    <a:lnTo>
                      <a:pt x="1284" y="1022"/>
                    </a:lnTo>
                    <a:lnTo>
                      <a:pt x="1285" y="1022"/>
                    </a:lnTo>
                    <a:lnTo>
                      <a:pt x="1286" y="1021"/>
                    </a:lnTo>
                    <a:lnTo>
                      <a:pt x="1287" y="1021"/>
                    </a:lnTo>
                    <a:lnTo>
                      <a:pt x="1288" y="1020"/>
                    </a:lnTo>
                    <a:lnTo>
                      <a:pt x="1289" y="1019"/>
                    </a:lnTo>
                    <a:lnTo>
                      <a:pt x="1290" y="1019"/>
                    </a:lnTo>
                    <a:lnTo>
                      <a:pt x="1290" y="1018"/>
                    </a:lnTo>
                    <a:lnTo>
                      <a:pt x="1291" y="1018"/>
                    </a:lnTo>
                    <a:lnTo>
                      <a:pt x="1292" y="1017"/>
                    </a:lnTo>
                    <a:lnTo>
                      <a:pt x="1293" y="1016"/>
                    </a:lnTo>
                    <a:lnTo>
                      <a:pt x="1294" y="1016"/>
                    </a:lnTo>
                    <a:lnTo>
                      <a:pt x="1295" y="1015"/>
                    </a:lnTo>
                    <a:lnTo>
                      <a:pt x="1296" y="1015"/>
                    </a:lnTo>
                    <a:lnTo>
                      <a:pt x="1296" y="1014"/>
                    </a:lnTo>
                    <a:lnTo>
                      <a:pt x="1297" y="1014"/>
                    </a:lnTo>
                    <a:lnTo>
                      <a:pt x="1298" y="1013"/>
                    </a:lnTo>
                    <a:lnTo>
                      <a:pt x="1299" y="1012"/>
                    </a:lnTo>
                    <a:lnTo>
                      <a:pt x="1300" y="1012"/>
                    </a:lnTo>
                    <a:lnTo>
                      <a:pt x="1300" y="1011"/>
                    </a:lnTo>
                    <a:lnTo>
                      <a:pt x="1301" y="1011"/>
                    </a:lnTo>
                    <a:lnTo>
                      <a:pt x="1302" y="1011"/>
                    </a:lnTo>
                    <a:lnTo>
                      <a:pt x="1302" y="1010"/>
                    </a:lnTo>
                    <a:lnTo>
                      <a:pt x="1303" y="1010"/>
                    </a:lnTo>
                    <a:lnTo>
                      <a:pt x="1304" y="1009"/>
                    </a:lnTo>
                    <a:lnTo>
                      <a:pt x="1305" y="1008"/>
                    </a:lnTo>
                    <a:lnTo>
                      <a:pt x="1306" y="1008"/>
                    </a:lnTo>
                    <a:lnTo>
                      <a:pt x="1306" y="1007"/>
                    </a:lnTo>
                    <a:lnTo>
                      <a:pt x="1307" y="1007"/>
                    </a:lnTo>
                    <a:lnTo>
                      <a:pt x="1308" y="1006"/>
                    </a:lnTo>
                    <a:lnTo>
                      <a:pt x="1309" y="1005"/>
                    </a:lnTo>
                    <a:lnTo>
                      <a:pt x="1310" y="1005"/>
                    </a:lnTo>
                    <a:lnTo>
                      <a:pt x="1310" y="1004"/>
                    </a:lnTo>
                    <a:lnTo>
                      <a:pt x="1311" y="1004"/>
                    </a:lnTo>
                    <a:lnTo>
                      <a:pt x="1312" y="1004"/>
                    </a:lnTo>
                    <a:lnTo>
                      <a:pt x="1312" y="1003"/>
                    </a:lnTo>
                    <a:lnTo>
                      <a:pt x="1313" y="1003"/>
                    </a:lnTo>
                    <a:lnTo>
                      <a:pt x="1314" y="1002"/>
                    </a:lnTo>
                    <a:lnTo>
                      <a:pt x="1315" y="1001"/>
                    </a:lnTo>
                    <a:lnTo>
                      <a:pt x="1316" y="1001"/>
                    </a:lnTo>
                    <a:lnTo>
                      <a:pt x="1316" y="1000"/>
                    </a:lnTo>
                    <a:lnTo>
                      <a:pt x="1317" y="1000"/>
                    </a:lnTo>
                    <a:lnTo>
                      <a:pt x="1318" y="999"/>
                    </a:lnTo>
                    <a:lnTo>
                      <a:pt x="1319" y="998"/>
                    </a:lnTo>
                    <a:lnTo>
                      <a:pt x="1320" y="998"/>
                    </a:lnTo>
                    <a:lnTo>
                      <a:pt x="1320" y="997"/>
                    </a:lnTo>
                    <a:lnTo>
                      <a:pt x="1321" y="997"/>
                    </a:lnTo>
                    <a:lnTo>
                      <a:pt x="1322" y="996"/>
                    </a:lnTo>
                    <a:lnTo>
                      <a:pt x="1323" y="996"/>
                    </a:lnTo>
                    <a:lnTo>
                      <a:pt x="1324" y="995"/>
                    </a:lnTo>
                    <a:lnTo>
                      <a:pt x="1325" y="994"/>
                    </a:lnTo>
                    <a:lnTo>
                      <a:pt x="1326" y="994"/>
                    </a:lnTo>
                    <a:lnTo>
                      <a:pt x="1326" y="993"/>
                    </a:lnTo>
                    <a:lnTo>
                      <a:pt x="1327" y="993"/>
                    </a:lnTo>
                    <a:lnTo>
                      <a:pt x="1328" y="992"/>
                    </a:lnTo>
                    <a:lnTo>
                      <a:pt x="1329" y="991"/>
                    </a:lnTo>
                    <a:lnTo>
                      <a:pt x="1330" y="991"/>
                    </a:lnTo>
                    <a:lnTo>
                      <a:pt x="1330" y="990"/>
                    </a:lnTo>
                    <a:lnTo>
                      <a:pt x="1331" y="990"/>
                    </a:lnTo>
                    <a:lnTo>
                      <a:pt x="1332" y="989"/>
                    </a:lnTo>
                    <a:lnTo>
                      <a:pt x="1333" y="988"/>
                    </a:lnTo>
                    <a:lnTo>
                      <a:pt x="1334" y="988"/>
                    </a:lnTo>
                    <a:lnTo>
                      <a:pt x="1334" y="987"/>
                    </a:lnTo>
                    <a:lnTo>
                      <a:pt x="1335" y="987"/>
                    </a:lnTo>
                    <a:lnTo>
                      <a:pt x="1336" y="986"/>
                    </a:lnTo>
                    <a:lnTo>
                      <a:pt x="1337" y="985"/>
                    </a:lnTo>
                    <a:lnTo>
                      <a:pt x="1338" y="985"/>
                    </a:lnTo>
                    <a:lnTo>
                      <a:pt x="1338" y="984"/>
                    </a:lnTo>
                    <a:lnTo>
                      <a:pt x="1339" y="984"/>
                    </a:lnTo>
                    <a:lnTo>
                      <a:pt x="1340" y="983"/>
                    </a:lnTo>
                    <a:lnTo>
                      <a:pt x="1341" y="982"/>
                    </a:lnTo>
                    <a:lnTo>
                      <a:pt x="1342" y="982"/>
                    </a:lnTo>
                    <a:lnTo>
                      <a:pt x="1343" y="981"/>
                    </a:lnTo>
                    <a:lnTo>
                      <a:pt x="1344" y="981"/>
                    </a:lnTo>
                    <a:lnTo>
                      <a:pt x="1344" y="980"/>
                    </a:lnTo>
                    <a:lnTo>
                      <a:pt x="1345" y="980"/>
                    </a:lnTo>
                    <a:lnTo>
                      <a:pt x="1346" y="979"/>
                    </a:lnTo>
                    <a:lnTo>
                      <a:pt x="1347" y="978"/>
                    </a:lnTo>
                    <a:lnTo>
                      <a:pt x="1348" y="978"/>
                    </a:lnTo>
                    <a:lnTo>
                      <a:pt x="1348" y="977"/>
                    </a:lnTo>
                    <a:lnTo>
                      <a:pt x="1349" y="977"/>
                    </a:lnTo>
                    <a:lnTo>
                      <a:pt x="1350" y="976"/>
                    </a:lnTo>
                    <a:lnTo>
                      <a:pt x="1351" y="975"/>
                    </a:lnTo>
                    <a:lnTo>
                      <a:pt x="1352" y="975"/>
                    </a:lnTo>
                    <a:lnTo>
                      <a:pt x="1352" y="974"/>
                    </a:lnTo>
                    <a:lnTo>
                      <a:pt x="1353" y="974"/>
                    </a:lnTo>
                    <a:lnTo>
                      <a:pt x="1354" y="973"/>
                    </a:lnTo>
                    <a:lnTo>
                      <a:pt x="1355" y="972"/>
                    </a:lnTo>
                    <a:lnTo>
                      <a:pt x="1356" y="972"/>
                    </a:lnTo>
                    <a:lnTo>
                      <a:pt x="1356" y="971"/>
                    </a:lnTo>
                    <a:lnTo>
                      <a:pt x="1357" y="971"/>
                    </a:lnTo>
                    <a:lnTo>
                      <a:pt x="1358" y="970"/>
                    </a:lnTo>
                    <a:lnTo>
                      <a:pt x="1359" y="969"/>
                    </a:lnTo>
                    <a:lnTo>
                      <a:pt x="1360" y="969"/>
                    </a:lnTo>
                    <a:lnTo>
                      <a:pt x="1360" y="968"/>
                    </a:lnTo>
                    <a:lnTo>
                      <a:pt x="1361" y="968"/>
                    </a:lnTo>
                    <a:lnTo>
                      <a:pt x="1362" y="967"/>
                    </a:lnTo>
                    <a:lnTo>
                      <a:pt x="1363" y="966"/>
                    </a:lnTo>
                    <a:lnTo>
                      <a:pt x="1364" y="966"/>
                    </a:lnTo>
                    <a:lnTo>
                      <a:pt x="1364" y="965"/>
                    </a:lnTo>
                    <a:lnTo>
                      <a:pt x="1365" y="965"/>
                    </a:lnTo>
                    <a:lnTo>
                      <a:pt x="1366" y="964"/>
                    </a:lnTo>
                    <a:lnTo>
                      <a:pt x="1367" y="963"/>
                    </a:lnTo>
                    <a:lnTo>
                      <a:pt x="1368" y="963"/>
                    </a:lnTo>
                    <a:lnTo>
                      <a:pt x="1368" y="962"/>
                    </a:lnTo>
                    <a:lnTo>
                      <a:pt x="1369" y="962"/>
                    </a:lnTo>
                    <a:lnTo>
                      <a:pt x="1370" y="961"/>
                    </a:lnTo>
                    <a:lnTo>
                      <a:pt x="1371" y="960"/>
                    </a:lnTo>
                    <a:lnTo>
                      <a:pt x="1372" y="959"/>
                    </a:lnTo>
                    <a:lnTo>
                      <a:pt x="1373" y="958"/>
                    </a:lnTo>
                    <a:lnTo>
                      <a:pt x="1374" y="958"/>
                    </a:lnTo>
                    <a:lnTo>
                      <a:pt x="1374" y="957"/>
                    </a:lnTo>
                    <a:lnTo>
                      <a:pt x="1375" y="957"/>
                    </a:lnTo>
                    <a:lnTo>
                      <a:pt x="1376" y="956"/>
                    </a:lnTo>
                    <a:lnTo>
                      <a:pt x="1377" y="955"/>
                    </a:lnTo>
                    <a:lnTo>
                      <a:pt x="1378" y="955"/>
                    </a:lnTo>
                    <a:lnTo>
                      <a:pt x="1378" y="954"/>
                    </a:lnTo>
                    <a:lnTo>
                      <a:pt x="1379" y="954"/>
                    </a:lnTo>
                    <a:lnTo>
                      <a:pt x="1380" y="953"/>
                    </a:lnTo>
                    <a:lnTo>
                      <a:pt x="1381" y="952"/>
                    </a:lnTo>
                    <a:lnTo>
                      <a:pt x="1382" y="952"/>
                    </a:lnTo>
                    <a:lnTo>
                      <a:pt x="1382" y="951"/>
                    </a:lnTo>
                    <a:lnTo>
                      <a:pt x="1383" y="951"/>
                    </a:lnTo>
                    <a:lnTo>
                      <a:pt x="1384" y="950"/>
                    </a:lnTo>
                    <a:lnTo>
                      <a:pt x="1385" y="949"/>
                    </a:lnTo>
                    <a:lnTo>
                      <a:pt x="1386" y="949"/>
                    </a:lnTo>
                    <a:lnTo>
                      <a:pt x="1386" y="948"/>
                    </a:lnTo>
                    <a:lnTo>
                      <a:pt x="1387" y="948"/>
                    </a:lnTo>
                    <a:lnTo>
                      <a:pt x="1388" y="947"/>
                    </a:lnTo>
                    <a:lnTo>
                      <a:pt x="1389" y="946"/>
                    </a:lnTo>
                    <a:lnTo>
                      <a:pt x="1390" y="946"/>
                    </a:lnTo>
                    <a:lnTo>
                      <a:pt x="1390" y="945"/>
                    </a:lnTo>
                    <a:lnTo>
                      <a:pt x="1391" y="944"/>
                    </a:lnTo>
                    <a:lnTo>
                      <a:pt x="1392" y="944"/>
                    </a:lnTo>
                    <a:lnTo>
                      <a:pt x="1392" y="943"/>
                    </a:lnTo>
                    <a:lnTo>
                      <a:pt x="1393" y="943"/>
                    </a:lnTo>
                    <a:lnTo>
                      <a:pt x="1394" y="942"/>
                    </a:lnTo>
                    <a:lnTo>
                      <a:pt x="1395" y="941"/>
                    </a:lnTo>
                    <a:lnTo>
                      <a:pt x="1396" y="941"/>
                    </a:lnTo>
                    <a:lnTo>
                      <a:pt x="1396" y="940"/>
                    </a:lnTo>
                    <a:lnTo>
                      <a:pt x="1397" y="940"/>
                    </a:lnTo>
                    <a:lnTo>
                      <a:pt x="1398" y="939"/>
                    </a:lnTo>
                    <a:lnTo>
                      <a:pt x="1399" y="938"/>
                    </a:lnTo>
                    <a:lnTo>
                      <a:pt x="1400" y="938"/>
                    </a:lnTo>
                    <a:lnTo>
                      <a:pt x="1400" y="937"/>
                    </a:lnTo>
                    <a:lnTo>
                      <a:pt x="1401" y="937"/>
                    </a:lnTo>
                    <a:lnTo>
                      <a:pt x="1402" y="936"/>
                    </a:lnTo>
                    <a:lnTo>
                      <a:pt x="1403" y="935"/>
                    </a:lnTo>
                    <a:lnTo>
                      <a:pt x="1404" y="934"/>
                    </a:lnTo>
                    <a:lnTo>
                      <a:pt x="1405" y="933"/>
                    </a:lnTo>
                    <a:lnTo>
                      <a:pt x="1406" y="933"/>
                    </a:lnTo>
                    <a:lnTo>
                      <a:pt x="1406" y="932"/>
                    </a:lnTo>
                    <a:lnTo>
                      <a:pt x="1407" y="932"/>
                    </a:lnTo>
                    <a:lnTo>
                      <a:pt x="1408" y="931"/>
                    </a:lnTo>
                    <a:lnTo>
                      <a:pt x="1409" y="930"/>
                    </a:lnTo>
                    <a:lnTo>
                      <a:pt x="1410" y="930"/>
                    </a:lnTo>
                    <a:lnTo>
                      <a:pt x="1410" y="929"/>
                    </a:lnTo>
                    <a:lnTo>
                      <a:pt x="1411" y="929"/>
                    </a:lnTo>
                    <a:lnTo>
                      <a:pt x="1412" y="928"/>
                    </a:lnTo>
                    <a:lnTo>
                      <a:pt x="1412" y="927"/>
                    </a:lnTo>
                    <a:lnTo>
                      <a:pt x="1413" y="927"/>
                    </a:lnTo>
                    <a:lnTo>
                      <a:pt x="1414" y="926"/>
                    </a:lnTo>
                    <a:lnTo>
                      <a:pt x="1415" y="925"/>
                    </a:lnTo>
                    <a:lnTo>
                      <a:pt x="1416" y="925"/>
                    </a:lnTo>
                    <a:lnTo>
                      <a:pt x="1416" y="924"/>
                    </a:lnTo>
                    <a:lnTo>
                      <a:pt x="1417" y="924"/>
                    </a:lnTo>
                    <a:lnTo>
                      <a:pt x="1418" y="923"/>
                    </a:lnTo>
                    <a:lnTo>
                      <a:pt x="1419" y="922"/>
                    </a:lnTo>
                    <a:lnTo>
                      <a:pt x="1420" y="922"/>
                    </a:lnTo>
                    <a:lnTo>
                      <a:pt x="1420" y="921"/>
                    </a:lnTo>
                    <a:lnTo>
                      <a:pt x="1421" y="920"/>
                    </a:lnTo>
                    <a:lnTo>
                      <a:pt x="1422" y="920"/>
                    </a:lnTo>
                    <a:lnTo>
                      <a:pt x="1422" y="919"/>
                    </a:lnTo>
                    <a:lnTo>
                      <a:pt x="1423" y="919"/>
                    </a:lnTo>
                    <a:lnTo>
                      <a:pt x="1424" y="918"/>
                    </a:lnTo>
                    <a:lnTo>
                      <a:pt x="1425" y="917"/>
                    </a:lnTo>
                    <a:lnTo>
                      <a:pt x="1426" y="917"/>
                    </a:lnTo>
                    <a:lnTo>
                      <a:pt x="1426" y="916"/>
                    </a:lnTo>
                    <a:lnTo>
                      <a:pt x="1427" y="916"/>
                    </a:lnTo>
                    <a:lnTo>
                      <a:pt x="1428" y="915"/>
                    </a:lnTo>
                    <a:lnTo>
                      <a:pt x="1428" y="914"/>
                    </a:lnTo>
                    <a:lnTo>
                      <a:pt x="1429" y="914"/>
                    </a:lnTo>
                    <a:lnTo>
                      <a:pt x="1430" y="913"/>
                    </a:lnTo>
                    <a:lnTo>
                      <a:pt x="1431" y="912"/>
                    </a:lnTo>
                    <a:lnTo>
                      <a:pt x="1432" y="912"/>
                    </a:lnTo>
                    <a:lnTo>
                      <a:pt x="1432" y="911"/>
                    </a:lnTo>
                    <a:lnTo>
                      <a:pt x="1433" y="911"/>
                    </a:lnTo>
                    <a:lnTo>
                      <a:pt x="1434" y="910"/>
                    </a:lnTo>
                    <a:lnTo>
                      <a:pt x="1434" y="909"/>
                    </a:lnTo>
                    <a:lnTo>
                      <a:pt x="1435" y="909"/>
                    </a:lnTo>
                    <a:lnTo>
                      <a:pt x="1436" y="908"/>
                    </a:lnTo>
                    <a:lnTo>
                      <a:pt x="1437" y="907"/>
                    </a:lnTo>
                    <a:lnTo>
                      <a:pt x="1438" y="907"/>
                    </a:lnTo>
                    <a:lnTo>
                      <a:pt x="1438" y="906"/>
                    </a:lnTo>
                    <a:lnTo>
                      <a:pt x="1439" y="906"/>
                    </a:lnTo>
                    <a:lnTo>
                      <a:pt x="1440" y="905"/>
                    </a:lnTo>
                    <a:lnTo>
                      <a:pt x="1440" y="904"/>
                    </a:lnTo>
                    <a:lnTo>
                      <a:pt x="1441" y="904"/>
                    </a:lnTo>
                    <a:lnTo>
                      <a:pt x="1442" y="903"/>
                    </a:lnTo>
                    <a:lnTo>
                      <a:pt x="1443" y="902"/>
                    </a:lnTo>
                    <a:lnTo>
                      <a:pt x="1444" y="902"/>
                    </a:lnTo>
                    <a:lnTo>
                      <a:pt x="1444" y="901"/>
                    </a:lnTo>
                    <a:lnTo>
                      <a:pt x="1445" y="901"/>
                    </a:lnTo>
                    <a:lnTo>
                      <a:pt x="1446" y="900"/>
                    </a:lnTo>
                    <a:lnTo>
                      <a:pt x="1446" y="899"/>
                    </a:lnTo>
                    <a:lnTo>
                      <a:pt x="1447" y="899"/>
                    </a:lnTo>
                    <a:lnTo>
                      <a:pt x="1448" y="898"/>
                    </a:lnTo>
                    <a:lnTo>
                      <a:pt x="1449" y="897"/>
                    </a:lnTo>
                    <a:lnTo>
                      <a:pt x="1450" y="897"/>
                    </a:lnTo>
                    <a:lnTo>
                      <a:pt x="1450" y="896"/>
                    </a:lnTo>
                    <a:lnTo>
                      <a:pt x="1451" y="895"/>
                    </a:lnTo>
                    <a:lnTo>
                      <a:pt x="1452" y="895"/>
                    </a:lnTo>
                    <a:lnTo>
                      <a:pt x="1452" y="894"/>
                    </a:lnTo>
                    <a:lnTo>
                      <a:pt x="1453" y="894"/>
                    </a:lnTo>
                    <a:lnTo>
                      <a:pt x="1454" y="893"/>
                    </a:lnTo>
                    <a:lnTo>
                      <a:pt x="1455" y="892"/>
                    </a:lnTo>
                    <a:lnTo>
                      <a:pt x="1456" y="892"/>
                    </a:lnTo>
                    <a:lnTo>
                      <a:pt x="1456" y="891"/>
                    </a:lnTo>
                    <a:lnTo>
                      <a:pt x="1457" y="890"/>
                    </a:lnTo>
                    <a:lnTo>
                      <a:pt x="1458" y="890"/>
                    </a:lnTo>
                    <a:lnTo>
                      <a:pt x="1458" y="889"/>
                    </a:lnTo>
                    <a:lnTo>
                      <a:pt x="1459" y="889"/>
                    </a:lnTo>
                    <a:lnTo>
                      <a:pt x="1460" y="888"/>
                    </a:lnTo>
                    <a:lnTo>
                      <a:pt x="1461" y="887"/>
                    </a:lnTo>
                    <a:lnTo>
                      <a:pt x="1462" y="886"/>
                    </a:lnTo>
                    <a:lnTo>
                      <a:pt x="1463" y="885"/>
                    </a:lnTo>
                    <a:lnTo>
                      <a:pt x="1464" y="885"/>
                    </a:lnTo>
                    <a:lnTo>
                      <a:pt x="1464" y="884"/>
                    </a:lnTo>
                    <a:lnTo>
                      <a:pt x="1465" y="884"/>
                    </a:lnTo>
                    <a:lnTo>
                      <a:pt x="1466" y="883"/>
                    </a:lnTo>
                    <a:lnTo>
                      <a:pt x="1466" y="882"/>
                    </a:lnTo>
                    <a:lnTo>
                      <a:pt x="1467" y="882"/>
                    </a:lnTo>
                    <a:lnTo>
                      <a:pt x="1468" y="881"/>
                    </a:lnTo>
                    <a:lnTo>
                      <a:pt x="1469" y="880"/>
                    </a:lnTo>
                    <a:lnTo>
                      <a:pt x="1470" y="879"/>
                    </a:lnTo>
                    <a:lnTo>
                      <a:pt x="1471" y="878"/>
                    </a:lnTo>
                    <a:lnTo>
                      <a:pt x="1472" y="878"/>
                    </a:lnTo>
                    <a:lnTo>
                      <a:pt x="1472" y="877"/>
                    </a:lnTo>
                    <a:lnTo>
                      <a:pt x="1473" y="877"/>
                    </a:lnTo>
                    <a:lnTo>
                      <a:pt x="1474" y="876"/>
                    </a:lnTo>
                    <a:lnTo>
                      <a:pt x="1474" y="875"/>
                    </a:lnTo>
                    <a:lnTo>
                      <a:pt x="1475" y="875"/>
                    </a:lnTo>
                    <a:lnTo>
                      <a:pt x="1476" y="874"/>
                    </a:lnTo>
                    <a:lnTo>
                      <a:pt x="1477" y="873"/>
                    </a:lnTo>
                    <a:lnTo>
                      <a:pt x="1478" y="873"/>
                    </a:lnTo>
                    <a:lnTo>
                      <a:pt x="1478" y="872"/>
                    </a:lnTo>
                    <a:lnTo>
                      <a:pt x="1479" y="871"/>
                    </a:lnTo>
                    <a:lnTo>
                      <a:pt x="1480" y="871"/>
                    </a:lnTo>
                    <a:lnTo>
                      <a:pt x="1480" y="870"/>
                    </a:lnTo>
                    <a:lnTo>
                      <a:pt x="1481" y="870"/>
                    </a:lnTo>
                    <a:lnTo>
                      <a:pt x="1482" y="869"/>
                    </a:lnTo>
                    <a:lnTo>
                      <a:pt x="1482" y="868"/>
                    </a:lnTo>
                    <a:lnTo>
                      <a:pt x="1483" y="868"/>
                    </a:lnTo>
                    <a:lnTo>
                      <a:pt x="1484" y="867"/>
                    </a:lnTo>
                    <a:lnTo>
                      <a:pt x="1485" y="866"/>
                    </a:lnTo>
                    <a:lnTo>
                      <a:pt x="1486" y="866"/>
                    </a:lnTo>
                    <a:lnTo>
                      <a:pt x="1486" y="865"/>
                    </a:lnTo>
                    <a:lnTo>
                      <a:pt x="1487" y="864"/>
                    </a:lnTo>
                    <a:lnTo>
                      <a:pt x="1488" y="864"/>
                    </a:lnTo>
                    <a:lnTo>
                      <a:pt x="1488" y="863"/>
                    </a:lnTo>
                    <a:lnTo>
                      <a:pt x="1489" y="863"/>
                    </a:lnTo>
                    <a:lnTo>
                      <a:pt x="1490" y="862"/>
                    </a:lnTo>
                    <a:lnTo>
                      <a:pt x="1490" y="861"/>
                    </a:lnTo>
                    <a:lnTo>
                      <a:pt x="1491" y="861"/>
                    </a:lnTo>
                    <a:lnTo>
                      <a:pt x="1492" y="860"/>
                    </a:lnTo>
                    <a:lnTo>
                      <a:pt x="1493" y="859"/>
                    </a:lnTo>
                    <a:lnTo>
                      <a:pt x="1494" y="858"/>
                    </a:lnTo>
                    <a:lnTo>
                      <a:pt x="1495" y="857"/>
                    </a:lnTo>
                    <a:lnTo>
                      <a:pt x="1496" y="857"/>
                    </a:lnTo>
                    <a:lnTo>
                      <a:pt x="1496" y="856"/>
                    </a:lnTo>
                    <a:lnTo>
                      <a:pt x="1497" y="855"/>
                    </a:lnTo>
                    <a:lnTo>
                      <a:pt x="1498" y="855"/>
                    </a:lnTo>
                    <a:lnTo>
                      <a:pt x="1498" y="854"/>
                    </a:lnTo>
                    <a:lnTo>
                      <a:pt x="1499" y="854"/>
                    </a:lnTo>
                    <a:lnTo>
                      <a:pt x="1500" y="853"/>
                    </a:lnTo>
                    <a:lnTo>
                      <a:pt x="1501" y="852"/>
                    </a:lnTo>
                    <a:lnTo>
                      <a:pt x="1502" y="851"/>
                    </a:lnTo>
                    <a:lnTo>
                      <a:pt x="1503" y="850"/>
                    </a:lnTo>
                    <a:lnTo>
                      <a:pt x="1504" y="850"/>
                    </a:lnTo>
                    <a:lnTo>
                      <a:pt x="1504" y="849"/>
                    </a:lnTo>
                    <a:lnTo>
                      <a:pt x="1505" y="848"/>
                    </a:lnTo>
                    <a:lnTo>
                      <a:pt x="1506" y="848"/>
                    </a:lnTo>
                    <a:lnTo>
                      <a:pt x="1506" y="847"/>
                    </a:lnTo>
                    <a:lnTo>
                      <a:pt x="1507" y="847"/>
                    </a:lnTo>
                    <a:lnTo>
                      <a:pt x="1508" y="846"/>
                    </a:lnTo>
                    <a:lnTo>
                      <a:pt x="1508" y="845"/>
                    </a:lnTo>
                    <a:lnTo>
                      <a:pt x="1509" y="845"/>
                    </a:lnTo>
                    <a:lnTo>
                      <a:pt x="1510" y="844"/>
                    </a:lnTo>
                    <a:lnTo>
                      <a:pt x="1511" y="843"/>
                    </a:lnTo>
                    <a:lnTo>
                      <a:pt x="1512" y="842"/>
                    </a:lnTo>
                    <a:lnTo>
                      <a:pt x="1513" y="841"/>
                    </a:lnTo>
                    <a:lnTo>
                      <a:pt x="1514" y="841"/>
                    </a:lnTo>
                    <a:lnTo>
                      <a:pt x="1514" y="840"/>
                    </a:lnTo>
                    <a:lnTo>
                      <a:pt x="1515" y="839"/>
                    </a:lnTo>
                    <a:lnTo>
                      <a:pt x="1516" y="839"/>
                    </a:lnTo>
                    <a:lnTo>
                      <a:pt x="1516" y="838"/>
                    </a:lnTo>
                    <a:lnTo>
                      <a:pt x="1517" y="837"/>
                    </a:lnTo>
                    <a:lnTo>
                      <a:pt x="1518" y="837"/>
                    </a:lnTo>
                    <a:lnTo>
                      <a:pt x="1518" y="836"/>
                    </a:lnTo>
                    <a:lnTo>
                      <a:pt x="1519" y="836"/>
                    </a:lnTo>
                    <a:lnTo>
                      <a:pt x="1520" y="835"/>
                    </a:lnTo>
                    <a:lnTo>
                      <a:pt x="1520" y="834"/>
                    </a:lnTo>
                    <a:lnTo>
                      <a:pt x="1521" y="834"/>
                    </a:lnTo>
                    <a:lnTo>
                      <a:pt x="1522" y="833"/>
                    </a:lnTo>
                    <a:lnTo>
                      <a:pt x="1523" y="832"/>
                    </a:lnTo>
                    <a:lnTo>
                      <a:pt x="1524" y="831"/>
                    </a:lnTo>
                    <a:lnTo>
                      <a:pt x="1525" y="830"/>
                    </a:lnTo>
                    <a:lnTo>
                      <a:pt x="1526" y="830"/>
                    </a:lnTo>
                    <a:lnTo>
                      <a:pt x="1526" y="829"/>
                    </a:lnTo>
                    <a:lnTo>
                      <a:pt x="1527" y="828"/>
                    </a:lnTo>
                    <a:lnTo>
                      <a:pt x="1528" y="828"/>
                    </a:lnTo>
                    <a:lnTo>
                      <a:pt x="1528" y="827"/>
                    </a:lnTo>
                    <a:lnTo>
                      <a:pt x="1529" y="826"/>
                    </a:lnTo>
                    <a:lnTo>
                      <a:pt x="1530" y="826"/>
                    </a:lnTo>
                    <a:lnTo>
                      <a:pt x="1530" y="825"/>
                    </a:lnTo>
                    <a:lnTo>
                      <a:pt x="1531" y="825"/>
                    </a:lnTo>
                    <a:lnTo>
                      <a:pt x="1532" y="824"/>
                    </a:lnTo>
                    <a:lnTo>
                      <a:pt x="1532" y="823"/>
                    </a:lnTo>
                    <a:lnTo>
                      <a:pt x="1533" y="823"/>
                    </a:lnTo>
                    <a:lnTo>
                      <a:pt x="1534" y="822"/>
                    </a:lnTo>
                    <a:lnTo>
                      <a:pt x="1535" y="821"/>
                    </a:lnTo>
                    <a:lnTo>
                      <a:pt x="1536" y="820"/>
                    </a:lnTo>
                    <a:lnTo>
                      <a:pt x="1537" y="819"/>
                    </a:lnTo>
                    <a:lnTo>
                      <a:pt x="1538" y="818"/>
                    </a:lnTo>
                    <a:lnTo>
                      <a:pt x="1539" y="817"/>
                    </a:lnTo>
                    <a:lnTo>
                      <a:pt x="1540" y="817"/>
                    </a:lnTo>
                    <a:lnTo>
                      <a:pt x="1540" y="816"/>
                    </a:lnTo>
                    <a:lnTo>
                      <a:pt x="1541" y="815"/>
                    </a:lnTo>
                    <a:lnTo>
                      <a:pt x="1542" y="815"/>
                    </a:lnTo>
                    <a:lnTo>
                      <a:pt x="1542" y="814"/>
                    </a:lnTo>
                    <a:lnTo>
                      <a:pt x="1543" y="814"/>
                    </a:lnTo>
                    <a:lnTo>
                      <a:pt x="1544" y="813"/>
                    </a:lnTo>
                    <a:lnTo>
                      <a:pt x="1544" y="812"/>
                    </a:lnTo>
                    <a:lnTo>
                      <a:pt x="1545" y="812"/>
                    </a:lnTo>
                    <a:lnTo>
                      <a:pt x="1546" y="811"/>
                    </a:lnTo>
                    <a:lnTo>
                      <a:pt x="1546" y="810"/>
                    </a:lnTo>
                    <a:lnTo>
                      <a:pt x="1547" y="810"/>
                    </a:lnTo>
                    <a:lnTo>
                      <a:pt x="1548" y="809"/>
                    </a:lnTo>
                    <a:lnTo>
                      <a:pt x="1549" y="808"/>
                    </a:lnTo>
                    <a:lnTo>
                      <a:pt x="1550" y="807"/>
                    </a:lnTo>
                    <a:lnTo>
                      <a:pt x="1551" y="806"/>
                    </a:lnTo>
                    <a:lnTo>
                      <a:pt x="1552" y="805"/>
                    </a:lnTo>
                    <a:lnTo>
                      <a:pt x="1553" y="804"/>
                    </a:lnTo>
                    <a:lnTo>
                      <a:pt x="1554" y="804"/>
                    </a:lnTo>
                    <a:lnTo>
                      <a:pt x="1554" y="803"/>
                    </a:lnTo>
                    <a:lnTo>
                      <a:pt x="1555" y="802"/>
                    </a:lnTo>
                    <a:lnTo>
                      <a:pt x="1556" y="802"/>
                    </a:lnTo>
                    <a:lnTo>
                      <a:pt x="1556" y="801"/>
                    </a:lnTo>
                    <a:lnTo>
                      <a:pt x="1557" y="800"/>
                    </a:lnTo>
                    <a:lnTo>
                      <a:pt x="1558" y="800"/>
                    </a:lnTo>
                    <a:lnTo>
                      <a:pt x="1558" y="799"/>
                    </a:lnTo>
                    <a:lnTo>
                      <a:pt x="1559" y="798"/>
                    </a:lnTo>
                    <a:lnTo>
                      <a:pt x="1560" y="798"/>
                    </a:lnTo>
                    <a:lnTo>
                      <a:pt x="1560" y="797"/>
                    </a:lnTo>
                    <a:lnTo>
                      <a:pt x="1561" y="797"/>
                    </a:lnTo>
                    <a:lnTo>
                      <a:pt x="1562" y="796"/>
                    </a:lnTo>
                    <a:lnTo>
                      <a:pt x="1562" y="795"/>
                    </a:lnTo>
                    <a:lnTo>
                      <a:pt x="1563" y="795"/>
                    </a:lnTo>
                    <a:lnTo>
                      <a:pt x="1564" y="794"/>
                    </a:lnTo>
                    <a:lnTo>
                      <a:pt x="1564" y="793"/>
                    </a:lnTo>
                    <a:lnTo>
                      <a:pt x="1565" y="793"/>
                    </a:lnTo>
                    <a:lnTo>
                      <a:pt x="1566" y="792"/>
                    </a:lnTo>
                    <a:lnTo>
                      <a:pt x="1567" y="791"/>
                    </a:lnTo>
                    <a:lnTo>
                      <a:pt x="1568" y="790"/>
                    </a:lnTo>
                    <a:lnTo>
                      <a:pt x="1569" y="789"/>
                    </a:lnTo>
                    <a:lnTo>
                      <a:pt x="1570" y="788"/>
                    </a:lnTo>
                    <a:lnTo>
                      <a:pt x="1571" y="787"/>
                    </a:lnTo>
                    <a:lnTo>
                      <a:pt x="1572" y="786"/>
                    </a:lnTo>
                    <a:lnTo>
                      <a:pt x="1573" y="785"/>
                    </a:lnTo>
                    <a:lnTo>
                      <a:pt x="1574" y="784"/>
                    </a:lnTo>
                    <a:lnTo>
                      <a:pt x="1575" y="783"/>
                    </a:lnTo>
                    <a:lnTo>
                      <a:pt x="1576" y="783"/>
                    </a:lnTo>
                    <a:lnTo>
                      <a:pt x="1576" y="782"/>
                    </a:lnTo>
                    <a:lnTo>
                      <a:pt x="1577" y="781"/>
                    </a:lnTo>
                    <a:lnTo>
                      <a:pt x="1578" y="781"/>
                    </a:lnTo>
                    <a:lnTo>
                      <a:pt x="1578" y="780"/>
                    </a:lnTo>
                    <a:lnTo>
                      <a:pt x="1579" y="779"/>
                    </a:lnTo>
                    <a:lnTo>
                      <a:pt x="1580" y="779"/>
                    </a:lnTo>
                    <a:lnTo>
                      <a:pt x="1580" y="778"/>
                    </a:lnTo>
                    <a:lnTo>
                      <a:pt x="1581" y="777"/>
                    </a:lnTo>
                    <a:lnTo>
                      <a:pt x="1582" y="777"/>
                    </a:lnTo>
                    <a:lnTo>
                      <a:pt x="1582" y="776"/>
                    </a:lnTo>
                    <a:lnTo>
                      <a:pt x="1583" y="775"/>
                    </a:lnTo>
                    <a:lnTo>
                      <a:pt x="1584" y="775"/>
                    </a:lnTo>
                    <a:lnTo>
                      <a:pt x="1584" y="774"/>
                    </a:lnTo>
                    <a:lnTo>
                      <a:pt x="1585" y="774"/>
                    </a:lnTo>
                    <a:lnTo>
                      <a:pt x="1586" y="773"/>
                    </a:lnTo>
                    <a:lnTo>
                      <a:pt x="1586" y="772"/>
                    </a:lnTo>
                    <a:lnTo>
                      <a:pt x="1587" y="772"/>
                    </a:lnTo>
                    <a:lnTo>
                      <a:pt x="1588" y="771"/>
                    </a:lnTo>
                    <a:lnTo>
                      <a:pt x="1588" y="770"/>
                    </a:lnTo>
                    <a:lnTo>
                      <a:pt x="1589" y="770"/>
                    </a:lnTo>
                    <a:lnTo>
                      <a:pt x="1590" y="769"/>
                    </a:lnTo>
                    <a:lnTo>
                      <a:pt x="1590" y="768"/>
                    </a:lnTo>
                    <a:lnTo>
                      <a:pt x="1591" y="768"/>
                    </a:lnTo>
                    <a:lnTo>
                      <a:pt x="1592" y="767"/>
                    </a:lnTo>
                    <a:lnTo>
                      <a:pt x="1592" y="766"/>
                    </a:lnTo>
                    <a:lnTo>
                      <a:pt x="1593" y="766"/>
                    </a:lnTo>
                    <a:lnTo>
                      <a:pt x="1594" y="765"/>
                    </a:lnTo>
                    <a:lnTo>
                      <a:pt x="1594" y="764"/>
                    </a:lnTo>
                    <a:lnTo>
                      <a:pt x="1595" y="764"/>
                    </a:lnTo>
                    <a:lnTo>
                      <a:pt x="1596" y="763"/>
                    </a:lnTo>
                    <a:lnTo>
                      <a:pt x="1596" y="762"/>
                    </a:lnTo>
                    <a:lnTo>
                      <a:pt x="1597" y="762"/>
                    </a:lnTo>
                    <a:lnTo>
                      <a:pt x="1598" y="761"/>
                    </a:lnTo>
                    <a:lnTo>
                      <a:pt x="1599" y="760"/>
                    </a:lnTo>
                    <a:lnTo>
                      <a:pt x="1600" y="759"/>
                    </a:lnTo>
                    <a:lnTo>
                      <a:pt x="1601" y="758"/>
                    </a:lnTo>
                    <a:lnTo>
                      <a:pt x="1602" y="757"/>
                    </a:lnTo>
                    <a:lnTo>
                      <a:pt x="1603" y="756"/>
                    </a:lnTo>
                    <a:lnTo>
                      <a:pt x="1604" y="755"/>
                    </a:lnTo>
                    <a:lnTo>
                      <a:pt x="1605" y="754"/>
                    </a:lnTo>
                    <a:lnTo>
                      <a:pt x="1606" y="753"/>
                    </a:lnTo>
                    <a:lnTo>
                      <a:pt x="1607" y="752"/>
                    </a:lnTo>
                    <a:lnTo>
                      <a:pt x="1608" y="751"/>
                    </a:lnTo>
                    <a:lnTo>
                      <a:pt x="1609" y="750"/>
                    </a:lnTo>
                    <a:lnTo>
                      <a:pt x="1610" y="749"/>
                    </a:lnTo>
                    <a:lnTo>
                      <a:pt x="1611" y="748"/>
                    </a:lnTo>
                    <a:lnTo>
                      <a:pt x="1612" y="747"/>
                    </a:lnTo>
                    <a:lnTo>
                      <a:pt x="1613" y="746"/>
                    </a:lnTo>
                    <a:lnTo>
                      <a:pt x="1614" y="745"/>
                    </a:lnTo>
                    <a:lnTo>
                      <a:pt x="1615" y="744"/>
                    </a:lnTo>
                    <a:lnTo>
                      <a:pt x="1616" y="743"/>
                    </a:lnTo>
                    <a:lnTo>
                      <a:pt x="1617" y="742"/>
                    </a:lnTo>
                    <a:lnTo>
                      <a:pt x="1618" y="741"/>
                    </a:lnTo>
                    <a:lnTo>
                      <a:pt x="1619" y="740"/>
                    </a:lnTo>
                    <a:lnTo>
                      <a:pt x="1620" y="739"/>
                    </a:lnTo>
                    <a:lnTo>
                      <a:pt x="1621" y="738"/>
                    </a:lnTo>
                    <a:lnTo>
                      <a:pt x="1622" y="737"/>
                    </a:lnTo>
                    <a:lnTo>
                      <a:pt x="1623" y="736"/>
                    </a:lnTo>
                    <a:lnTo>
                      <a:pt x="1624" y="735"/>
                    </a:lnTo>
                    <a:lnTo>
                      <a:pt x="1625" y="734"/>
                    </a:lnTo>
                    <a:lnTo>
                      <a:pt x="1626" y="733"/>
                    </a:lnTo>
                    <a:lnTo>
                      <a:pt x="1627" y="732"/>
                    </a:lnTo>
                    <a:lnTo>
                      <a:pt x="1628" y="731"/>
                    </a:lnTo>
                    <a:lnTo>
                      <a:pt x="1629" y="730"/>
                    </a:lnTo>
                    <a:lnTo>
                      <a:pt x="1630" y="729"/>
                    </a:lnTo>
                    <a:lnTo>
                      <a:pt x="1631" y="728"/>
                    </a:lnTo>
                    <a:lnTo>
                      <a:pt x="1632" y="727"/>
                    </a:lnTo>
                    <a:lnTo>
                      <a:pt x="1633" y="726"/>
                    </a:lnTo>
                    <a:lnTo>
                      <a:pt x="1634" y="725"/>
                    </a:lnTo>
                    <a:lnTo>
                      <a:pt x="1635" y="724"/>
                    </a:lnTo>
                    <a:lnTo>
                      <a:pt x="1636" y="723"/>
                    </a:lnTo>
                    <a:lnTo>
                      <a:pt x="1637" y="722"/>
                    </a:lnTo>
                    <a:lnTo>
                      <a:pt x="1638" y="721"/>
                    </a:lnTo>
                    <a:lnTo>
                      <a:pt x="1639" y="720"/>
                    </a:lnTo>
                    <a:lnTo>
                      <a:pt x="1640" y="719"/>
                    </a:lnTo>
                    <a:lnTo>
                      <a:pt x="1641" y="718"/>
                    </a:lnTo>
                    <a:lnTo>
                      <a:pt x="1642" y="717"/>
                    </a:lnTo>
                    <a:lnTo>
                      <a:pt x="1643" y="716"/>
                    </a:lnTo>
                    <a:lnTo>
                      <a:pt x="1644" y="715"/>
                    </a:lnTo>
                    <a:lnTo>
                      <a:pt x="1645" y="714"/>
                    </a:lnTo>
                    <a:lnTo>
                      <a:pt x="1646" y="713"/>
                    </a:lnTo>
                    <a:lnTo>
                      <a:pt x="1647" y="712"/>
                    </a:lnTo>
                    <a:lnTo>
                      <a:pt x="1648" y="711"/>
                    </a:lnTo>
                    <a:lnTo>
                      <a:pt x="1648" y="710"/>
                    </a:lnTo>
                    <a:lnTo>
                      <a:pt x="1649" y="710"/>
                    </a:lnTo>
                    <a:lnTo>
                      <a:pt x="1650" y="709"/>
                    </a:lnTo>
                    <a:lnTo>
                      <a:pt x="1650" y="708"/>
                    </a:lnTo>
                    <a:lnTo>
                      <a:pt x="1651" y="708"/>
                    </a:lnTo>
                    <a:lnTo>
                      <a:pt x="1652" y="707"/>
                    </a:lnTo>
                    <a:lnTo>
                      <a:pt x="1652" y="706"/>
                    </a:lnTo>
                    <a:lnTo>
                      <a:pt x="1653" y="706"/>
                    </a:lnTo>
                    <a:lnTo>
                      <a:pt x="1654" y="705"/>
                    </a:lnTo>
                    <a:lnTo>
                      <a:pt x="1654" y="704"/>
                    </a:lnTo>
                    <a:lnTo>
                      <a:pt x="1655" y="704"/>
                    </a:lnTo>
                    <a:lnTo>
                      <a:pt x="1656" y="703"/>
                    </a:lnTo>
                    <a:lnTo>
                      <a:pt x="1656" y="702"/>
                    </a:lnTo>
                    <a:lnTo>
                      <a:pt x="1657" y="702"/>
                    </a:lnTo>
                    <a:lnTo>
                      <a:pt x="1658" y="701"/>
                    </a:lnTo>
                    <a:lnTo>
                      <a:pt x="1658" y="700"/>
                    </a:lnTo>
                    <a:lnTo>
                      <a:pt x="1659" y="700"/>
                    </a:lnTo>
                    <a:lnTo>
                      <a:pt x="1660" y="699"/>
                    </a:lnTo>
                    <a:lnTo>
                      <a:pt x="1660" y="698"/>
                    </a:lnTo>
                    <a:lnTo>
                      <a:pt x="1661" y="697"/>
                    </a:lnTo>
                    <a:lnTo>
                      <a:pt x="1662" y="697"/>
                    </a:lnTo>
                    <a:lnTo>
                      <a:pt x="1662" y="696"/>
                    </a:lnTo>
                    <a:lnTo>
                      <a:pt x="1663" y="695"/>
                    </a:lnTo>
                    <a:lnTo>
                      <a:pt x="1664" y="695"/>
                    </a:lnTo>
                    <a:lnTo>
                      <a:pt x="1664" y="694"/>
                    </a:lnTo>
                    <a:lnTo>
                      <a:pt x="1665" y="693"/>
                    </a:lnTo>
                    <a:lnTo>
                      <a:pt x="1666" y="693"/>
                    </a:lnTo>
                    <a:lnTo>
                      <a:pt x="1666" y="692"/>
                    </a:lnTo>
                    <a:lnTo>
                      <a:pt x="1667" y="691"/>
                    </a:lnTo>
                    <a:lnTo>
                      <a:pt x="1668" y="691"/>
                    </a:lnTo>
                    <a:lnTo>
                      <a:pt x="1668" y="690"/>
                    </a:lnTo>
                    <a:lnTo>
                      <a:pt x="1669" y="689"/>
                    </a:lnTo>
                    <a:lnTo>
                      <a:pt x="1670" y="688"/>
                    </a:lnTo>
                    <a:lnTo>
                      <a:pt x="1671" y="687"/>
                    </a:lnTo>
                    <a:lnTo>
                      <a:pt x="1672" y="686"/>
                    </a:lnTo>
                    <a:lnTo>
                      <a:pt x="1673" y="685"/>
                    </a:lnTo>
                    <a:lnTo>
                      <a:pt x="1674" y="684"/>
                    </a:lnTo>
                    <a:lnTo>
                      <a:pt x="1675" y="683"/>
                    </a:lnTo>
                    <a:lnTo>
                      <a:pt x="1676" y="682"/>
                    </a:lnTo>
                    <a:lnTo>
                      <a:pt x="1677" y="681"/>
                    </a:lnTo>
                    <a:lnTo>
                      <a:pt x="1678" y="680"/>
                    </a:lnTo>
                    <a:lnTo>
                      <a:pt x="1678" y="679"/>
                    </a:lnTo>
                    <a:lnTo>
                      <a:pt x="1679" y="679"/>
                    </a:lnTo>
                    <a:lnTo>
                      <a:pt x="1680" y="678"/>
                    </a:lnTo>
                    <a:lnTo>
                      <a:pt x="1680" y="677"/>
                    </a:lnTo>
                    <a:lnTo>
                      <a:pt x="1681" y="677"/>
                    </a:lnTo>
                    <a:lnTo>
                      <a:pt x="1682" y="676"/>
                    </a:lnTo>
                    <a:lnTo>
                      <a:pt x="1682" y="675"/>
                    </a:lnTo>
                    <a:lnTo>
                      <a:pt x="1683" y="675"/>
                    </a:lnTo>
                    <a:lnTo>
                      <a:pt x="1684" y="674"/>
                    </a:lnTo>
                    <a:lnTo>
                      <a:pt x="1684" y="673"/>
                    </a:lnTo>
                    <a:lnTo>
                      <a:pt x="1685" y="672"/>
                    </a:lnTo>
                    <a:lnTo>
                      <a:pt x="1686" y="672"/>
                    </a:lnTo>
                    <a:lnTo>
                      <a:pt x="1686" y="671"/>
                    </a:lnTo>
                    <a:lnTo>
                      <a:pt x="1687" y="670"/>
                    </a:lnTo>
                    <a:lnTo>
                      <a:pt x="1688" y="670"/>
                    </a:lnTo>
                    <a:lnTo>
                      <a:pt x="1688" y="669"/>
                    </a:lnTo>
                    <a:lnTo>
                      <a:pt x="1689" y="668"/>
                    </a:lnTo>
                    <a:lnTo>
                      <a:pt x="1690" y="668"/>
                    </a:lnTo>
                    <a:lnTo>
                      <a:pt x="1690" y="667"/>
                    </a:lnTo>
                    <a:lnTo>
                      <a:pt x="1691" y="666"/>
                    </a:lnTo>
                    <a:lnTo>
                      <a:pt x="1692" y="665"/>
                    </a:lnTo>
                    <a:lnTo>
                      <a:pt x="1693" y="664"/>
                    </a:lnTo>
                    <a:lnTo>
                      <a:pt x="1694" y="663"/>
                    </a:lnTo>
                    <a:lnTo>
                      <a:pt x="1695" y="662"/>
                    </a:lnTo>
                    <a:lnTo>
                      <a:pt x="1696" y="661"/>
                    </a:lnTo>
                    <a:lnTo>
                      <a:pt x="1697" y="660"/>
                    </a:lnTo>
                    <a:lnTo>
                      <a:pt x="1698" y="659"/>
                    </a:lnTo>
                    <a:lnTo>
                      <a:pt x="1698" y="658"/>
                    </a:lnTo>
                    <a:lnTo>
                      <a:pt x="1699" y="658"/>
                    </a:lnTo>
                    <a:lnTo>
                      <a:pt x="1700" y="657"/>
                    </a:lnTo>
                    <a:lnTo>
                      <a:pt x="1700" y="656"/>
                    </a:lnTo>
                    <a:lnTo>
                      <a:pt x="1701" y="656"/>
                    </a:lnTo>
                    <a:lnTo>
                      <a:pt x="1702" y="655"/>
                    </a:lnTo>
                    <a:lnTo>
                      <a:pt x="1702" y="654"/>
                    </a:lnTo>
                    <a:lnTo>
                      <a:pt x="1703" y="653"/>
                    </a:lnTo>
                    <a:lnTo>
                      <a:pt x="1704" y="653"/>
                    </a:lnTo>
                    <a:lnTo>
                      <a:pt x="1704" y="652"/>
                    </a:lnTo>
                    <a:lnTo>
                      <a:pt x="1705" y="651"/>
                    </a:lnTo>
                    <a:lnTo>
                      <a:pt x="1706" y="651"/>
                    </a:lnTo>
                    <a:lnTo>
                      <a:pt x="1706" y="650"/>
                    </a:lnTo>
                    <a:lnTo>
                      <a:pt x="1707" y="649"/>
                    </a:lnTo>
                    <a:lnTo>
                      <a:pt x="1708" y="649"/>
                    </a:lnTo>
                    <a:lnTo>
                      <a:pt x="1708" y="648"/>
                    </a:lnTo>
                    <a:lnTo>
                      <a:pt x="1709" y="647"/>
                    </a:lnTo>
                    <a:lnTo>
                      <a:pt x="1710" y="646"/>
                    </a:lnTo>
                    <a:lnTo>
                      <a:pt x="1711" y="645"/>
                    </a:lnTo>
                    <a:lnTo>
                      <a:pt x="1712" y="644"/>
                    </a:lnTo>
                    <a:lnTo>
                      <a:pt x="1713" y="643"/>
                    </a:lnTo>
                    <a:lnTo>
                      <a:pt x="1714" y="642"/>
                    </a:lnTo>
                    <a:lnTo>
                      <a:pt x="1714" y="641"/>
                    </a:lnTo>
                    <a:lnTo>
                      <a:pt x="1715" y="641"/>
                    </a:lnTo>
                    <a:lnTo>
                      <a:pt x="1716" y="640"/>
                    </a:lnTo>
                    <a:lnTo>
                      <a:pt x="1716" y="639"/>
                    </a:lnTo>
                    <a:lnTo>
                      <a:pt x="1717" y="639"/>
                    </a:lnTo>
                    <a:lnTo>
                      <a:pt x="1718" y="638"/>
                    </a:lnTo>
                    <a:lnTo>
                      <a:pt x="1718" y="637"/>
                    </a:lnTo>
                    <a:lnTo>
                      <a:pt x="1719" y="636"/>
                    </a:lnTo>
                    <a:lnTo>
                      <a:pt x="1720" y="636"/>
                    </a:lnTo>
                    <a:lnTo>
                      <a:pt x="1720" y="635"/>
                    </a:lnTo>
                    <a:lnTo>
                      <a:pt x="1721" y="634"/>
                    </a:lnTo>
                    <a:lnTo>
                      <a:pt x="1722" y="634"/>
                    </a:lnTo>
                    <a:lnTo>
                      <a:pt x="1722" y="633"/>
                    </a:lnTo>
                    <a:lnTo>
                      <a:pt x="1723" y="632"/>
                    </a:lnTo>
                    <a:lnTo>
                      <a:pt x="1724" y="631"/>
                    </a:lnTo>
                    <a:lnTo>
                      <a:pt x="1725" y="630"/>
                    </a:lnTo>
                    <a:lnTo>
                      <a:pt x="1726" y="629"/>
                    </a:lnTo>
                    <a:lnTo>
                      <a:pt x="1727" y="628"/>
                    </a:lnTo>
                    <a:lnTo>
                      <a:pt x="1728" y="627"/>
                    </a:lnTo>
                    <a:lnTo>
                      <a:pt x="1728" y="626"/>
                    </a:lnTo>
                    <a:lnTo>
                      <a:pt x="1729" y="626"/>
                    </a:lnTo>
                    <a:lnTo>
                      <a:pt x="1730" y="625"/>
                    </a:lnTo>
                    <a:lnTo>
                      <a:pt x="1730" y="624"/>
                    </a:lnTo>
                    <a:lnTo>
                      <a:pt x="1731" y="623"/>
                    </a:lnTo>
                    <a:lnTo>
                      <a:pt x="1732" y="623"/>
                    </a:lnTo>
                    <a:lnTo>
                      <a:pt x="1732" y="622"/>
                    </a:lnTo>
                    <a:lnTo>
                      <a:pt x="1733" y="621"/>
                    </a:lnTo>
                    <a:lnTo>
                      <a:pt x="1734" y="621"/>
                    </a:lnTo>
                    <a:lnTo>
                      <a:pt x="1734" y="620"/>
                    </a:lnTo>
                    <a:lnTo>
                      <a:pt x="1735" y="619"/>
                    </a:lnTo>
                    <a:lnTo>
                      <a:pt x="1736" y="618"/>
                    </a:lnTo>
                    <a:lnTo>
                      <a:pt x="1737" y="617"/>
                    </a:lnTo>
                    <a:lnTo>
                      <a:pt x="1738" y="616"/>
                    </a:lnTo>
                    <a:lnTo>
                      <a:pt x="1739" y="615"/>
                    </a:lnTo>
                    <a:lnTo>
                      <a:pt x="1740" y="614"/>
                    </a:lnTo>
                    <a:lnTo>
                      <a:pt x="1740" y="613"/>
                    </a:lnTo>
                    <a:lnTo>
                      <a:pt x="1741" y="613"/>
                    </a:lnTo>
                    <a:lnTo>
                      <a:pt x="1742" y="612"/>
                    </a:lnTo>
                    <a:lnTo>
                      <a:pt x="1742" y="611"/>
                    </a:lnTo>
                    <a:lnTo>
                      <a:pt x="1743" y="610"/>
                    </a:lnTo>
                    <a:lnTo>
                      <a:pt x="1744" y="610"/>
                    </a:lnTo>
                    <a:lnTo>
                      <a:pt x="1744" y="609"/>
                    </a:lnTo>
                    <a:lnTo>
                      <a:pt x="1745" y="608"/>
                    </a:lnTo>
                    <a:lnTo>
                      <a:pt x="1746" y="608"/>
                    </a:lnTo>
                    <a:lnTo>
                      <a:pt x="1746" y="607"/>
                    </a:lnTo>
                    <a:lnTo>
                      <a:pt x="1747" y="606"/>
                    </a:lnTo>
                    <a:lnTo>
                      <a:pt x="1748" y="605"/>
                    </a:lnTo>
                    <a:lnTo>
                      <a:pt x="1749" y="604"/>
                    </a:lnTo>
                    <a:lnTo>
                      <a:pt x="1750" y="603"/>
                    </a:lnTo>
                    <a:lnTo>
                      <a:pt x="1750" y="602"/>
                    </a:lnTo>
                    <a:lnTo>
                      <a:pt x="1751" y="602"/>
                    </a:lnTo>
                    <a:lnTo>
                      <a:pt x="1752" y="601"/>
                    </a:lnTo>
                    <a:lnTo>
                      <a:pt x="1752" y="600"/>
                    </a:lnTo>
                    <a:lnTo>
                      <a:pt x="1753" y="599"/>
                    </a:lnTo>
                    <a:lnTo>
                      <a:pt x="1754" y="599"/>
                    </a:lnTo>
                    <a:lnTo>
                      <a:pt x="1754" y="598"/>
                    </a:lnTo>
                    <a:lnTo>
                      <a:pt x="1755" y="597"/>
                    </a:lnTo>
                    <a:lnTo>
                      <a:pt x="1756" y="597"/>
                    </a:lnTo>
                    <a:lnTo>
                      <a:pt x="1756" y="596"/>
                    </a:lnTo>
                    <a:lnTo>
                      <a:pt x="1757" y="595"/>
                    </a:lnTo>
                    <a:lnTo>
                      <a:pt x="1758" y="594"/>
                    </a:lnTo>
                    <a:lnTo>
                      <a:pt x="1759" y="593"/>
                    </a:lnTo>
                    <a:lnTo>
                      <a:pt x="1760" y="592"/>
                    </a:lnTo>
                    <a:lnTo>
                      <a:pt x="1760" y="591"/>
                    </a:lnTo>
                    <a:lnTo>
                      <a:pt x="1761" y="591"/>
                    </a:lnTo>
                    <a:lnTo>
                      <a:pt x="1762" y="590"/>
                    </a:lnTo>
                    <a:lnTo>
                      <a:pt x="1762" y="589"/>
                    </a:lnTo>
                    <a:lnTo>
                      <a:pt x="1763" y="588"/>
                    </a:lnTo>
                    <a:lnTo>
                      <a:pt x="1764" y="588"/>
                    </a:lnTo>
                    <a:lnTo>
                      <a:pt x="1764" y="587"/>
                    </a:lnTo>
                    <a:lnTo>
                      <a:pt x="1765" y="586"/>
                    </a:lnTo>
                    <a:lnTo>
                      <a:pt x="1766" y="586"/>
                    </a:lnTo>
                    <a:lnTo>
                      <a:pt x="1766" y="585"/>
                    </a:lnTo>
                    <a:lnTo>
                      <a:pt x="1767" y="584"/>
                    </a:lnTo>
                    <a:lnTo>
                      <a:pt x="1768" y="583"/>
                    </a:lnTo>
                    <a:lnTo>
                      <a:pt x="1769" y="582"/>
                    </a:lnTo>
                    <a:lnTo>
                      <a:pt x="1770" y="581"/>
                    </a:lnTo>
                    <a:lnTo>
                      <a:pt x="1770" y="580"/>
                    </a:lnTo>
                    <a:lnTo>
                      <a:pt x="1771" y="580"/>
                    </a:lnTo>
                    <a:lnTo>
                      <a:pt x="1772" y="579"/>
                    </a:lnTo>
                    <a:lnTo>
                      <a:pt x="1772" y="578"/>
                    </a:lnTo>
                    <a:lnTo>
                      <a:pt x="1773" y="577"/>
                    </a:lnTo>
                    <a:lnTo>
                      <a:pt x="1774" y="577"/>
                    </a:lnTo>
                    <a:lnTo>
                      <a:pt x="1774" y="576"/>
                    </a:lnTo>
                    <a:lnTo>
                      <a:pt x="1775" y="575"/>
                    </a:lnTo>
                    <a:lnTo>
                      <a:pt x="1776" y="574"/>
                    </a:lnTo>
                    <a:lnTo>
                      <a:pt x="1777" y="573"/>
                    </a:lnTo>
                    <a:lnTo>
                      <a:pt x="1778" y="572"/>
                    </a:lnTo>
                    <a:lnTo>
                      <a:pt x="1779" y="571"/>
                    </a:lnTo>
                    <a:lnTo>
                      <a:pt x="1780" y="570"/>
                    </a:lnTo>
                    <a:lnTo>
                      <a:pt x="1780" y="569"/>
                    </a:lnTo>
                    <a:lnTo>
                      <a:pt x="1781" y="569"/>
                    </a:lnTo>
                    <a:lnTo>
                      <a:pt x="1782" y="568"/>
                    </a:lnTo>
                    <a:lnTo>
                      <a:pt x="1782" y="567"/>
                    </a:lnTo>
                    <a:lnTo>
                      <a:pt x="1783" y="566"/>
                    </a:lnTo>
                    <a:lnTo>
                      <a:pt x="1784" y="566"/>
                    </a:lnTo>
                    <a:lnTo>
                      <a:pt x="1784" y="565"/>
                    </a:lnTo>
                    <a:lnTo>
                      <a:pt x="1785" y="564"/>
                    </a:lnTo>
                    <a:lnTo>
                      <a:pt x="1786" y="563"/>
                    </a:lnTo>
                    <a:lnTo>
                      <a:pt x="1787" y="562"/>
                    </a:lnTo>
                    <a:lnTo>
                      <a:pt x="1788" y="561"/>
                    </a:lnTo>
                    <a:lnTo>
                      <a:pt x="1788" y="560"/>
                    </a:lnTo>
                    <a:lnTo>
                      <a:pt x="1789" y="560"/>
                    </a:lnTo>
                    <a:lnTo>
                      <a:pt x="1790" y="559"/>
                    </a:lnTo>
                    <a:lnTo>
                      <a:pt x="1790" y="558"/>
                    </a:lnTo>
                    <a:lnTo>
                      <a:pt x="1791" y="557"/>
                    </a:lnTo>
                    <a:lnTo>
                      <a:pt x="1792" y="557"/>
                    </a:lnTo>
                    <a:lnTo>
                      <a:pt x="1792" y="556"/>
                    </a:lnTo>
                    <a:lnTo>
                      <a:pt x="1793" y="555"/>
                    </a:lnTo>
                    <a:lnTo>
                      <a:pt x="1794" y="554"/>
                    </a:lnTo>
                    <a:lnTo>
                      <a:pt x="1795" y="553"/>
                    </a:lnTo>
                    <a:lnTo>
                      <a:pt x="1796" y="552"/>
                    </a:lnTo>
                    <a:lnTo>
                      <a:pt x="1796" y="551"/>
                    </a:lnTo>
                    <a:lnTo>
                      <a:pt x="1797" y="551"/>
                    </a:lnTo>
                    <a:lnTo>
                      <a:pt x="1798" y="550"/>
                    </a:lnTo>
                    <a:lnTo>
                      <a:pt x="1798" y="549"/>
                    </a:lnTo>
                    <a:lnTo>
                      <a:pt x="1799" y="548"/>
                    </a:lnTo>
                    <a:lnTo>
                      <a:pt x="1800" y="548"/>
                    </a:lnTo>
                    <a:lnTo>
                      <a:pt x="1800" y="547"/>
                    </a:lnTo>
                    <a:lnTo>
                      <a:pt x="1801" y="546"/>
                    </a:lnTo>
                    <a:lnTo>
                      <a:pt x="1802" y="545"/>
                    </a:lnTo>
                    <a:lnTo>
                      <a:pt x="1803" y="544"/>
                    </a:lnTo>
                    <a:lnTo>
                      <a:pt x="1804" y="543"/>
                    </a:lnTo>
                    <a:lnTo>
                      <a:pt x="1804" y="542"/>
                    </a:lnTo>
                    <a:lnTo>
                      <a:pt x="1805" y="542"/>
                    </a:lnTo>
                    <a:lnTo>
                      <a:pt x="1806" y="541"/>
                    </a:lnTo>
                    <a:lnTo>
                      <a:pt x="1806" y="540"/>
                    </a:lnTo>
                    <a:lnTo>
                      <a:pt x="1807" y="539"/>
                    </a:lnTo>
                    <a:lnTo>
                      <a:pt x="1808" y="539"/>
                    </a:lnTo>
                    <a:lnTo>
                      <a:pt x="1808" y="538"/>
                    </a:lnTo>
                    <a:lnTo>
                      <a:pt x="1809" y="537"/>
                    </a:lnTo>
                    <a:lnTo>
                      <a:pt x="1810" y="536"/>
                    </a:lnTo>
                    <a:lnTo>
                      <a:pt x="1811" y="535"/>
                    </a:lnTo>
                    <a:lnTo>
                      <a:pt x="1812" y="534"/>
                    </a:lnTo>
                    <a:lnTo>
                      <a:pt x="1812" y="533"/>
                    </a:lnTo>
                    <a:lnTo>
                      <a:pt x="1813" y="533"/>
                    </a:lnTo>
                    <a:lnTo>
                      <a:pt x="1814" y="532"/>
                    </a:lnTo>
                    <a:lnTo>
                      <a:pt x="1814" y="531"/>
                    </a:lnTo>
                    <a:lnTo>
                      <a:pt x="1815" y="530"/>
                    </a:lnTo>
                    <a:lnTo>
                      <a:pt x="1816" y="530"/>
                    </a:lnTo>
                    <a:lnTo>
                      <a:pt x="1816" y="529"/>
                    </a:lnTo>
                    <a:lnTo>
                      <a:pt x="1817" y="528"/>
                    </a:lnTo>
                    <a:lnTo>
                      <a:pt x="1818" y="527"/>
                    </a:lnTo>
                    <a:lnTo>
                      <a:pt x="1819" y="526"/>
                    </a:lnTo>
                    <a:lnTo>
                      <a:pt x="1820" y="525"/>
                    </a:lnTo>
                    <a:lnTo>
                      <a:pt x="1820" y="524"/>
                    </a:lnTo>
                    <a:lnTo>
                      <a:pt x="1821" y="523"/>
                    </a:lnTo>
                    <a:lnTo>
                      <a:pt x="1822" y="523"/>
                    </a:lnTo>
                    <a:lnTo>
                      <a:pt x="1822" y="522"/>
                    </a:lnTo>
                    <a:lnTo>
                      <a:pt x="1823" y="521"/>
                    </a:lnTo>
                    <a:lnTo>
                      <a:pt x="1824" y="520"/>
                    </a:lnTo>
                    <a:lnTo>
                      <a:pt x="1825" y="519"/>
                    </a:lnTo>
                    <a:lnTo>
                      <a:pt x="1826" y="518"/>
                    </a:lnTo>
                    <a:lnTo>
                      <a:pt x="1826" y="517"/>
                    </a:lnTo>
                    <a:lnTo>
                      <a:pt x="1827" y="517"/>
                    </a:lnTo>
                    <a:lnTo>
                      <a:pt x="1828" y="516"/>
                    </a:lnTo>
                    <a:lnTo>
                      <a:pt x="1828" y="515"/>
                    </a:lnTo>
                    <a:lnTo>
                      <a:pt x="1829" y="514"/>
                    </a:lnTo>
                    <a:lnTo>
                      <a:pt x="1830" y="514"/>
                    </a:lnTo>
                    <a:lnTo>
                      <a:pt x="1830" y="513"/>
                    </a:lnTo>
                    <a:lnTo>
                      <a:pt x="1831" y="512"/>
                    </a:lnTo>
                    <a:lnTo>
                      <a:pt x="1832" y="511"/>
                    </a:lnTo>
                    <a:lnTo>
                      <a:pt x="1833" y="510"/>
                    </a:lnTo>
                    <a:lnTo>
                      <a:pt x="1833" y="509"/>
                    </a:lnTo>
                    <a:lnTo>
                      <a:pt x="1834" y="508"/>
                    </a:lnTo>
                    <a:lnTo>
                      <a:pt x="1835" y="507"/>
                    </a:lnTo>
                    <a:lnTo>
                      <a:pt x="1836" y="507"/>
                    </a:lnTo>
                    <a:lnTo>
                      <a:pt x="1836" y="506"/>
                    </a:lnTo>
                    <a:lnTo>
                      <a:pt x="1837" y="505"/>
                    </a:lnTo>
                    <a:lnTo>
                      <a:pt x="1838" y="504"/>
                    </a:lnTo>
                    <a:lnTo>
                      <a:pt x="1839" y="503"/>
                    </a:lnTo>
                    <a:lnTo>
                      <a:pt x="1840" y="502"/>
                    </a:lnTo>
                    <a:lnTo>
                      <a:pt x="1840" y="501"/>
                    </a:lnTo>
                    <a:lnTo>
                      <a:pt x="1841" y="501"/>
                    </a:lnTo>
                    <a:lnTo>
                      <a:pt x="1842" y="500"/>
                    </a:lnTo>
                    <a:lnTo>
                      <a:pt x="1842" y="499"/>
                    </a:lnTo>
                    <a:lnTo>
                      <a:pt x="1843" y="498"/>
                    </a:lnTo>
                    <a:lnTo>
                      <a:pt x="1844" y="498"/>
                    </a:lnTo>
                    <a:lnTo>
                      <a:pt x="1844" y="497"/>
                    </a:lnTo>
                    <a:lnTo>
                      <a:pt x="1845" y="496"/>
                    </a:lnTo>
                    <a:lnTo>
                      <a:pt x="1846" y="495"/>
                    </a:lnTo>
                    <a:lnTo>
                      <a:pt x="1846" y="494"/>
                    </a:lnTo>
                    <a:lnTo>
                      <a:pt x="1847" y="494"/>
                    </a:lnTo>
                    <a:lnTo>
                      <a:pt x="1848" y="493"/>
                    </a:lnTo>
                    <a:lnTo>
                      <a:pt x="1848" y="492"/>
                    </a:lnTo>
                    <a:lnTo>
                      <a:pt x="1849" y="491"/>
                    </a:lnTo>
                    <a:lnTo>
                      <a:pt x="1850" y="491"/>
                    </a:lnTo>
                    <a:lnTo>
                      <a:pt x="1850" y="490"/>
                    </a:lnTo>
                    <a:lnTo>
                      <a:pt x="1851" y="489"/>
                    </a:lnTo>
                    <a:lnTo>
                      <a:pt x="1852" y="488"/>
                    </a:lnTo>
                    <a:lnTo>
                      <a:pt x="1853" y="487"/>
                    </a:lnTo>
                    <a:lnTo>
                      <a:pt x="1854" y="486"/>
                    </a:lnTo>
                    <a:lnTo>
                      <a:pt x="1854" y="485"/>
                    </a:lnTo>
                    <a:lnTo>
                      <a:pt x="1855" y="484"/>
                    </a:lnTo>
                    <a:lnTo>
                      <a:pt x="1856" y="484"/>
                    </a:lnTo>
                    <a:lnTo>
                      <a:pt x="1856" y="483"/>
                    </a:lnTo>
                    <a:lnTo>
                      <a:pt x="1857" y="482"/>
                    </a:lnTo>
                    <a:lnTo>
                      <a:pt x="1858" y="481"/>
                    </a:lnTo>
                    <a:lnTo>
                      <a:pt x="1859" y="480"/>
                    </a:lnTo>
                    <a:lnTo>
                      <a:pt x="1860" y="479"/>
                    </a:lnTo>
                    <a:lnTo>
                      <a:pt x="1860" y="478"/>
                    </a:lnTo>
                    <a:lnTo>
                      <a:pt x="1861" y="477"/>
                    </a:lnTo>
                    <a:lnTo>
                      <a:pt x="1862" y="477"/>
                    </a:lnTo>
                    <a:lnTo>
                      <a:pt x="1862" y="476"/>
                    </a:lnTo>
                    <a:lnTo>
                      <a:pt x="1863" y="475"/>
                    </a:lnTo>
                    <a:lnTo>
                      <a:pt x="1864" y="474"/>
                    </a:lnTo>
                    <a:lnTo>
                      <a:pt x="1865" y="473"/>
                    </a:lnTo>
                    <a:lnTo>
                      <a:pt x="1866" y="472"/>
                    </a:lnTo>
                    <a:lnTo>
                      <a:pt x="1866" y="471"/>
                    </a:lnTo>
                    <a:lnTo>
                      <a:pt x="1867" y="471"/>
                    </a:lnTo>
                    <a:lnTo>
                      <a:pt x="1868" y="470"/>
                    </a:lnTo>
                    <a:lnTo>
                      <a:pt x="1868" y="469"/>
                    </a:lnTo>
                    <a:lnTo>
                      <a:pt x="1869" y="468"/>
                    </a:lnTo>
                    <a:lnTo>
                      <a:pt x="1870" y="467"/>
                    </a:lnTo>
                    <a:lnTo>
                      <a:pt x="1871" y="466"/>
                    </a:lnTo>
                    <a:lnTo>
                      <a:pt x="1872" y="465"/>
                    </a:lnTo>
                    <a:lnTo>
                      <a:pt x="1872" y="464"/>
                    </a:lnTo>
                    <a:lnTo>
                      <a:pt x="1873" y="464"/>
                    </a:lnTo>
                    <a:lnTo>
                      <a:pt x="1874" y="463"/>
                    </a:lnTo>
                    <a:lnTo>
                      <a:pt x="1874" y="462"/>
                    </a:lnTo>
                    <a:lnTo>
                      <a:pt x="1875" y="461"/>
                    </a:lnTo>
                    <a:lnTo>
                      <a:pt x="1876" y="460"/>
                    </a:lnTo>
                    <a:lnTo>
                      <a:pt x="1877" y="459"/>
                    </a:lnTo>
                    <a:lnTo>
                      <a:pt x="1878" y="458"/>
                    </a:lnTo>
                    <a:lnTo>
                      <a:pt x="1878" y="457"/>
                    </a:lnTo>
                    <a:lnTo>
                      <a:pt x="1879" y="456"/>
                    </a:lnTo>
                    <a:lnTo>
                      <a:pt x="1880" y="456"/>
                    </a:lnTo>
                    <a:lnTo>
                      <a:pt x="1880" y="455"/>
                    </a:lnTo>
                    <a:lnTo>
                      <a:pt x="1881" y="454"/>
                    </a:lnTo>
                    <a:lnTo>
                      <a:pt x="1882" y="453"/>
                    </a:lnTo>
                    <a:lnTo>
                      <a:pt x="1883" y="452"/>
                    </a:lnTo>
                    <a:lnTo>
                      <a:pt x="1884" y="451"/>
                    </a:lnTo>
                    <a:lnTo>
                      <a:pt x="1884" y="450"/>
                    </a:lnTo>
                    <a:lnTo>
                      <a:pt x="1885" y="449"/>
                    </a:lnTo>
                    <a:lnTo>
                      <a:pt x="1886" y="449"/>
                    </a:lnTo>
                    <a:lnTo>
                      <a:pt x="1886" y="448"/>
                    </a:lnTo>
                    <a:lnTo>
                      <a:pt x="1887" y="447"/>
                    </a:lnTo>
                    <a:lnTo>
                      <a:pt x="1888" y="446"/>
                    </a:lnTo>
                    <a:lnTo>
                      <a:pt x="1889" y="445"/>
                    </a:lnTo>
                    <a:lnTo>
                      <a:pt x="1890" y="444"/>
                    </a:lnTo>
                    <a:lnTo>
                      <a:pt x="1890" y="443"/>
                    </a:lnTo>
                    <a:lnTo>
                      <a:pt x="1891" y="442"/>
                    </a:lnTo>
                    <a:lnTo>
                      <a:pt x="1892" y="442"/>
                    </a:lnTo>
                    <a:lnTo>
                      <a:pt x="1892" y="441"/>
                    </a:lnTo>
                    <a:lnTo>
                      <a:pt x="1893" y="440"/>
                    </a:lnTo>
                    <a:lnTo>
                      <a:pt x="1894" y="439"/>
                    </a:lnTo>
                    <a:lnTo>
                      <a:pt x="1895" y="438"/>
                    </a:lnTo>
                    <a:lnTo>
                      <a:pt x="1896" y="437"/>
                    </a:lnTo>
                    <a:lnTo>
                      <a:pt x="1896" y="436"/>
                    </a:lnTo>
                    <a:lnTo>
                      <a:pt x="1897" y="435"/>
                    </a:lnTo>
                    <a:lnTo>
                      <a:pt x="1898" y="435"/>
                    </a:lnTo>
                    <a:lnTo>
                      <a:pt x="1898" y="434"/>
                    </a:lnTo>
                    <a:lnTo>
                      <a:pt x="1899" y="433"/>
                    </a:lnTo>
                    <a:lnTo>
                      <a:pt x="1900" y="432"/>
                    </a:lnTo>
                    <a:lnTo>
                      <a:pt x="1900" y="431"/>
                    </a:lnTo>
                    <a:lnTo>
                      <a:pt x="1901" y="431"/>
                    </a:lnTo>
                    <a:lnTo>
                      <a:pt x="1902" y="430"/>
                    </a:lnTo>
                    <a:lnTo>
                      <a:pt x="1902" y="429"/>
                    </a:lnTo>
                    <a:lnTo>
                      <a:pt x="1903" y="428"/>
                    </a:lnTo>
                    <a:lnTo>
                      <a:pt x="1904" y="427"/>
                    </a:lnTo>
                    <a:lnTo>
                      <a:pt x="1905" y="426"/>
                    </a:lnTo>
                    <a:lnTo>
                      <a:pt x="1906" y="425"/>
                    </a:lnTo>
                    <a:lnTo>
                      <a:pt x="1906" y="424"/>
                    </a:lnTo>
                    <a:lnTo>
                      <a:pt x="1907" y="424"/>
                    </a:lnTo>
                    <a:lnTo>
                      <a:pt x="1908" y="423"/>
                    </a:lnTo>
                    <a:lnTo>
                      <a:pt x="1908" y="422"/>
                    </a:lnTo>
                    <a:lnTo>
                      <a:pt x="1909" y="421"/>
                    </a:lnTo>
                    <a:lnTo>
                      <a:pt x="1910" y="420"/>
                    </a:lnTo>
                    <a:lnTo>
                      <a:pt x="1911" y="419"/>
                    </a:lnTo>
                    <a:lnTo>
                      <a:pt x="1912" y="418"/>
                    </a:lnTo>
                    <a:lnTo>
                      <a:pt x="1912" y="417"/>
                    </a:lnTo>
                    <a:lnTo>
                      <a:pt x="1913" y="416"/>
                    </a:lnTo>
                    <a:lnTo>
                      <a:pt x="1914" y="416"/>
                    </a:lnTo>
                    <a:lnTo>
                      <a:pt x="1914" y="415"/>
                    </a:lnTo>
                    <a:lnTo>
                      <a:pt x="1915" y="414"/>
                    </a:lnTo>
                    <a:lnTo>
                      <a:pt x="1916" y="413"/>
                    </a:lnTo>
                    <a:lnTo>
                      <a:pt x="1916" y="412"/>
                    </a:lnTo>
                    <a:lnTo>
                      <a:pt x="1917" y="412"/>
                    </a:lnTo>
                    <a:lnTo>
                      <a:pt x="1917" y="411"/>
                    </a:lnTo>
                    <a:lnTo>
                      <a:pt x="1918" y="410"/>
                    </a:lnTo>
                    <a:lnTo>
                      <a:pt x="1919" y="409"/>
                    </a:lnTo>
                    <a:lnTo>
                      <a:pt x="1920" y="408"/>
                    </a:lnTo>
                    <a:lnTo>
                      <a:pt x="1921" y="407"/>
                    </a:lnTo>
                    <a:lnTo>
                      <a:pt x="1921" y="406"/>
                    </a:lnTo>
                    <a:lnTo>
                      <a:pt x="1922" y="405"/>
                    </a:lnTo>
                    <a:lnTo>
                      <a:pt x="1923" y="405"/>
                    </a:lnTo>
                    <a:lnTo>
                      <a:pt x="1924" y="404"/>
                    </a:lnTo>
                    <a:lnTo>
                      <a:pt x="1924" y="403"/>
                    </a:lnTo>
                    <a:lnTo>
                      <a:pt x="1925" y="402"/>
                    </a:lnTo>
                    <a:lnTo>
                      <a:pt x="1926" y="401"/>
                    </a:lnTo>
                    <a:lnTo>
                      <a:pt x="1927" y="400"/>
                    </a:lnTo>
                    <a:lnTo>
                      <a:pt x="1928" y="399"/>
                    </a:lnTo>
                    <a:lnTo>
                      <a:pt x="1928" y="398"/>
                    </a:lnTo>
                    <a:lnTo>
                      <a:pt x="1929" y="397"/>
                    </a:lnTo>
                    <a:lnTo>
                      <a:pt x="1930" y="397"/>
                    </a:lnTo>
                    <a:lnTo>
                      <a:pt x="1930" y="396"/>
                    </a:lnTo>
                    <a:lnTo>
                      <a:pt x="1931" y="395"/>
                    </a:lnTo>
                    <a:lnTo>
                      <a:pt x="1932" y="394"/>
                    </a:lnTo>
                    <a:lnTo>
                      <a:pt x="1932" y="393"/>
                    </a:lnTo>
                    <a:lnTo>
                      <a:pt x="1933" y="393"/>
                    </a:lnTo>
                    <a:lnTo>
                      <a:pt x="1934" y="392"/>
                    </a:lnTo>
                    <a:lnTo>
                      <a:pt x="1934" y="391"/>
                    </a:lnTo>
                    <a:lnTo>
                      <a:pt x="1935" y="390"/>
                    </a:lnTo>
                    <a:lnTo>
                      <a:pt x="1936" y="389"/>
                    </a:lnTo>
                    <a:lnTo>
                      <a:pt x="1937" y="388"/>
                    </a:lnTo>
                    <a:lnTo>
                      <a:pt x="1938" y="387"/>
                    </a:lnTo>
                    <a:lnTo>
                      <a:pt x="1938" y="386"/>
                    </a:lnTo>
                    <a:lnTo>
                      <a:pt x="1939" y="385"/>
                    </a:lnTo>
                    <a:lnTo>
                      <a:pt x="1940" y="385"/>
                    </a:lnTo>
                    <a:lnTo>
                      <a:pt x="1940" y="384"/>
                    </a:lnTo>
                    <a:lnTo>
                      <a:pt x="1941" y="383"/>
                    </a:lnTo>
                    <a:lnTo>
                      <a:pt x="1942" y="382"/>
                    </a:lnTo>
                    <a:lnTo>
                      <a:pt x="1942" y="381"/>
                    </a:lnTo>
                    <a:lnTo>
                      <a:pt x="1943" y="381"/>
                    </a:lnTo>
                    <a:lnTo>
                      <a:pt x="1944" y="380"/>
                    </a:lnTo>
                    <a:lnTo>
                      <a:pt x="1944" y="379"/>
                    </a:lnTo>
                    <a:lnTo>
                      <a:pt x="1945" y="378"/>
                    </a:lnTo>
                    <a:lnTo>
                      <a:pt x="1946" y="377"/>
                    </a:lnTo>
                    <a:lnTo>
                      <a:pt x="1947" y="376"/>
                    </a:lnTo>
                    <a:lnTo>
                      <a:pt x="1948" y="375"/>
                    </a:lnTo>
                    <a:lnTo>
                      <a:pt x="1948" y="374"/>
                    </a:lnTo>
                    <a:lnTo>
                      <a:pt x="1949" y="373"/>
                    </a:lnTo>
                    <a:lnTo>
                      <a:pt x="1950" y="373"/>
                    </a:lnTo>
                    <a:lnTo>
                      <a:pt x="1950" y="372"/>
                    </a:lnTo>
                    <a:lnTo>
                      <a:pt x="1951" y="371"/>
                    </a:lnTo>
                    <a:lnTo>
                      <a:pt x="1952" y="370"/>
                    </a:lnTo>
                    <a:lnTo>
                      <a:pt x="1952" y="369"/>
                    </a:lnTo>
                    <a:lnTo>
                      <a:pt x="1953" y="369"/>
                    </a:lnTo>
                    <a:lnTo>
                      <a:pt x="1954" y="368"/>
                    </a:lnTo>
                    <a:lnTo>
                      <a:pt x="1954" y="367"/>
                    </a:lnTo>
                    <a:lnTo>
                      <a:pt x="1955" y="366"/>
                    </a:lnTo>
                    <a:lnTo>
                      <a:pt x="1956" y="365"/>
                    </a:lnTo>
                    <a:lnTo>
                      <a:pt x="1957" y="364"/>
                    </a:lnTo>
                    <a:lnTo>
                      <a:pt x="1958" y="363"/>
                    </a:lnTo>
                    <a:lnTo>
                      <a:pt x="1958" y="362"/>
                    </a:lnTo>
                    <a:lnTo>
                      <a:pt x="1959" y="361"/>
                    </a:lnTo>
                    <a:lnTo>
                      <a:pt x="1960" y="361"/>
                    </a:lnTo>
                    <a:lnTo>
                      <a:pt x="1960" y="360"/>
                    </a:lnTo>
                    <a:lnTo>
                      <a:pt x="1961" y="359"/>
                    </a:lnTo>
                    <a:lnTo>
                      <a:pt x="1962" y="358"/>
                    </a:lnTo>
                    <a:lnTo>
                      <a:pt x="1962" y="357"/>
                    </a:lnTo>
                    <a:lnTo>
                      <a:pt x="1963" y="357"/>
                    </a:lnTo>
                    <a:lnTo>
                      <a:pt x="1964" y="356"/>
                    </a:lnTo>
                    <a:lnTo>
                      <a:pt x="1964" y="355"/>
                    </a:lnTo>
                    <a:lnTo>
                      <a:pt x="1965" y="354"/>
                    </a:lnTo>
                    <a:lnTo>
                      <a:pt x="1966" y="353"/>
                    </a:lnTo>
                    <a:lnTo>
                      <a:pt x="1967" y="352"/>
                    </a:lnTo>
                    <a:lnTo>
                      <a:pt x="1967" y="351"/>
                    </a:lnTo>
                    <a:lnTo>
                      <a:pt x="1968" y="350"/>
                    </a:lnTo>
                    <a:lnTo>
                      <a:pt x="1969" y="349"/>
                    </a:lnTo>
                    <a:lnTo>
                      <a:pt x="1970" y="348"/>
                    </a:lnTo>
                    <a:lnTo>
                      <a:pt x="1971" y="347"/>
                    </a:lnTo>
                    <a:lnTo>
                      <a:pt x="1972" y="346"/>
                    </a:lnTo>
                    <a:lnTo>
                      <a:pt x="1972" y="345"/>
                    </a:lnTo>
                    <a:lnTo>
                      <a:pt x="1973" y="345"/>
                    </a:lnTo>
                    <a:lnTo>
                      <a:pt x="1974" y="344"/>
                    </a:lnTo>
                    <a:lnTo>
                      <a:pt x="1974" y="343"/>
                    </a:lnTo>
                    <a:lnTo>
                      <a:pt x="1975" y="342"/>
                    </a:lnTo>
                    <a:lnTo>
                      <a:pt x="1976" y="341"/>
                    </a:lnTo>
                    <a:lnTo>
                      <a:pt x="1976" y="340"/>
                    </a:lnTo>
                    <a:lnTo>
                      <a:pt x="1977" y="340"/>
                    </a:lnTo>
                    <a:lnTo>
                      <a:pt x="1978" y="339"/>
                    </a:lnTo>
                    <a:lnTo>
                      <a:pt x="1978" y="338"/>
                    </a:lnTo>
                    <a:lnTo>
                      <a:pt x="1979" y="337"/>
                    </a:lnTo>
                    <a:lnTo>
                      <a:pt x="1980" y="336"/>
                    </a:lnTo>
                    <a:lnTo>
                      <a:pt x="1981" y="335"/>
                    </a:lnTo>
                    <a:lnTo>
                      <a:pt x="1982" y="334"/>
                    </a:lnTo>
                    <a:lnTo>
                      <a:pt x="1982" y="333"/>
                    </a:lnTo>
                    <a:lnTo>
                      <a:pt x="1983" y="332"/>
                    </a:lnTo>
                    <a:lnTo>
                      <a:pt x="1984" y="332"/>
                    </a:lnTo>
                    <a:lnTo>
                      <a:pt x="1984" y="331"/>
                    </a:lnTo>
                    <a:lnTo>
                      <a:pt x="1985" y="330"/>
                    </a:lnTo>
                    <a:lnTo>
                      <a:pt x="1986" y="329"/>
                    </a:lnTo>
                    <a:lnTo>
                      <a:pt x="1986" y="328"/>
                    </a:lnTo>
                    <a:lnTo>
                      <a:pt x="1987" y="328"/>
                    </a:lnTo>
                    <a:lnTo>
                      <a:pt x="1988" y="327"/>
                    </a:lnTo>
                    <a:lnTo>
                      <a:pt x="1988" y="326"/>
                    </a:lnTo>
                    <a:lnTo>
                      <a:pt x="1989" y="325"/>
                    </a:lnTo>
                    <a:lnTo>
                      <a:pt x="1990" y="324"/>
                    </a:lnTo>
                    <a:lnTo>
                      <a:pt x="1990" y="323"/>
                    </a:lnTo>
                    <a:lnTo>
                      <a:pt x="1991" y="323"/>
                    </a:lnTo>
                    <a:lnTo>
                      <a:pt x="1992" y="322"/>
                    </a:lnTo>
                    <a:lnTo>
                      <a:pt x="1992" y="321"/>
                    </a:lnTo>
                    <a:lnTo>
                      <a:pt x="1993" y="320"/>
                    </a:lnTo>
                    <a:lnTo>
                      <a:pt x="1994" y="319"/>
                    </a:lnTo>
                    <a:lnTo>
                      <a:pt x="1995" y="318"/>
                    </a:lnTo>
                    <a:lnTo>
                      <a:pt x="1996" y="317"/>
                    </a:lnTo>
                    <a:lnTo>
                      <a:pt x="1996" y="316"/>
                    </a:lnTo>
                    <a:lnTo>
                      <a:pt x="1997" y="315"/>
                    </a:lnTo>
                    <a:lnTo>
                      <a:pt x="1998" y="315"/>
                    </a:lnTo>
                    <a:lnTo>
                      <a:pt x="1998" y="314"/>
                    </a:lnTo>
                    <a:lnTo>
                      <a:pt x="1999" y="313"/>
                    </a:lnTo>
                    <a:lnTo>
                      <a:pt x="2000" y="312"/>
                    </a:lnTo>
                    <a:lnTo>
                      <a:pt x="2000" y="311"/>
                    </a:lnTo>
                    <a:lnTo>
                      <a:pt x="2001" y="310"/>
                    </a:lnTo>
                    <a:lnTo>
                      <a:pt x="2002" y="310"/>
                    </a:lnTo>
                    <a:lnTo>
                      <a:pt x="2002" y="309"/>
                    </a:lnTo>
                    <a:lnTo>
                      <a:pt x="2003" y="308"/>
                    </a:lnTo>
                    <a:lnTo>
                      <a:pt x="2004" y="307"/>
                    </a:lnTo>
                    <a:lnTo>
                      <a:pt x="2004" y="306"/>
                    </a:lnTo>
                    <a:lnTo>
                      <a:pt x="2005" y="306"/>
                    </a:lnTo>
                    <a:lnTo>
                      <a:pt x="2006" y="305"/>
                    </a:lnTo>
                    <a:lnTo>
                      <a:pt x="2006" y="304"/>
                    </a:lnTo>
                    <a:lnTo>
                      <a:pt x="2007" y="303"/>
                    </a:lnTo>
                    <a:lnTo>
                      <a:pt x="2007" y="302"/>
                    </a:lnTo>
                    <a:lnTo>
                      <a:pt x="2008" y="301"/>
                    </a:lnTo>
                    <a:lnTo>
                      <a:pt x="2009" y="301"/>
                    </a:lnTo>
                    <a:lnTo>
                      <a:pt x="2010" y="300"/>
                    </a:lnTo>
                    <a:lnTo>
                      <a:pt x="2010" y="299"/>
                    </a:lnTo>
                    <a:lnTo>
                      <a:pt x="2011" y="298"/>
                    </a:lnTo>
                    <a:lnTo>
                      <a:pt x="2012" y="297"/>
                    </a:lnTo>
                    <a:lnTo>
                      <a:pt x="2013" y="296"/>
                    </a:lnTo>
                    <a:lnTo>
                      <a:pt x="2014" y="295"/>
                    </a:lnTo>
                    <a:lnTo>
                      <a:pt x="2014" y="294"/>
                    </a:lnTo>
                    <a:lnTo>
                      <a:pt x="2015" y="293"/>
                    </a:lnTo>
                    <a:lnTo>
                      <a:pt x="2016" y="292"/>
                    </a:lnTo>
                    <a:lnTo>
                      <a:pt x="2017" y="291"/>
                    </a:lnTo>
                    <a:lnTo>
                      <a:pt x="2018" y="290"/>
                    </a:lnTo>
                    <a:lnTo>
                      <a:pt x="2018" y="289"/>
                    </a:lnTo>
                    <a:lnTo>
                      <a:pt x="2019" y="288"/>
                    </a:lnTo>
                    <a:lnTo>
                      <a:pt x="2020" y="288"/>
                    </a:lnTo>
                    <a:lnTo>
                      <a:pt x="2020" y="287"/>
                    </a:lnTo>
                    <a:lnTo>
                      <a:pt x="2021" y="286"/>
                    </a:lnTo>
                    <a:lnTo>
                      <a:pt x="2022" y="285"/>
                    </a:lnTo>
                    <a:lnTo>
                      <a:pt x="2022" y="284"/>
                    </a:lnTo>
                    <a:lnTo>
                      <a:pt x="2023" y="283"/>
                    </a:lnTo>
                    <a:lnTo>
                      <a:pt x="2024" y="283"/>
                    </a:lnTo>
                    <a:lnTo>
                      <a:pt x="2024" y="282"/>
                    </a:lnTo>
                    <a:lnTo>
                      <a:pt x="2025" y="281"/>
                    </a:lnTo>
                    <a:lnTo>
                      <a:pt x="2026" y="280"/>
                    </a:lnTo>
                    <a:lnTo>
                      <a:pt x="2026" y="279"/>
                    </a:lnTo>
                    <a:lnTo>
                      <a:pt x="2027" y="279"/>
                    </a:lnTo>
                    <a:lnTo>
                      <a:pt x="2028" y="278"/>
                    </a:lnTo>
                    <a:lnTo>
                      <a:pt x="2028" y="277"/>
                    </a:lnTo>
                    <a:lnTo>
                      <a:pt x="2029" y="276"/>
                    </a:lnTo>
                    <a:lnTo>
                      <a:pt x="2030" y="275"/>
                    </a:lnTo>
                    <a:lnTo>
                      <a:pt x="2030" y="274"/>
                    </a:lnTo>
                    <a:lnTo>
                      <a:pt x="2031" y="274"/>
                    </a:lnTo>
                    <a:lnTo>
                      <a:pt x="2032" y="273"/>
                    </a:lnTo>
                    <a:lnTo>
                      <a:pt x="2032" y="272"/>
                    </a:lnTo>
                    <a:lnTo>
                      <a:pt x="2033" y="271"/>
                    </a:lnTo>
                    <a:lnTo>
                      <a:pt x="2034" y="270"/>
                    </a:lnTo>
                    <a:lnTo>
                      <a:pt x="2035" y="269"/>
                    </a:lnTo>
                    <a:lnTo>
                      <a:pt x="2036" y="268"/>
                    </a:lnTo>
                    <a:lnTo>
                      <a:pt x="2036" y="267"/>
                    </a:lnTo>
                    <a:lnTo>
                      <a:pt x="2037" y="266"/>
                    </a:lnTo>
                    <a:lnTo>
                      <a:pt x="2038" y="265"/>
                    </a:lnTo>
                    <a:lnTo>
                      <a:pt x="2039" y="264"/>
                    </a:lnTo>
                    <a:lnTo>
                      <a:pt x="2040" y="263"/>
                    </a:lnTo>
                    <a:lnTo>
                      <a:pt x="2040" y="262"/>
                    </a:lnTo>
                    <a:lnTo>
                      <a:pt x="2041" y="261"/>
                    </a:lnTo>
                    <a:lnTo>
                      <a:pt x="2042" y="261"/>
                    </a:lnTo>
                    <a:lnTo>
                      <a:pt x="2042" y="260"/>
                    </a:lnTo>
                    <a:lnTo>
                      <a:pt x="2043" y="259"/>
                    </a:lnTo>
                    <a:lnTo>
                      <a:pt x="2043" y="258"/>
                    </a:lnTo>
                    <a:lnTo>
                      <a:pt x="2044" y="257"/>
                    </a:lnTo>
                    <a:lnTo>
                      <a:pt x="2045" y="256"/>
                    </a:lnTo>
                    <a:lnTo>
                      <a:pt x="2046" y="256"/>
                    </a:lnTo>
                    <a:lnTo>
                      <a:pt x="2046" y="255"/>
                    </a:lnTo>
                    <a:lnTo>
                      <a:pt x="2047" y="254"/>
                    </a:lnTo>
                    <a:lnTo>
                      <a:pt x="2048" y="253"/>
                    </a:lnTo>
                    <a:lnTo>
                      <a:pt x="2048" y="252"/>
                    </a:lnTo>
                    <a:lnTo>
                      <a:pt x="2049" y="251"/>
                    </a:lnTo>
                    <a:lnTo>
                      <a:pt x="2050" y="251"/>
                    </a:lnTo>
                    <a:lnTo>
                      <a:pt x="2050" y="250"/>
                    </a:lnTo>
                    <a:lnTo>
                      <a:pt x="2051" y="249"/>
                    </a:lnTo>
                    <a:lnTo>
                      <a:pt x="2052" y="248"/>
                    </a:lnTo>
                    <a:lnTo>
                      <a:pt x="2052" y="247"/>
                    </a:lnTo>
                    <a:lnTo>
                      <a:pt x="2053" y="247"/>
                    </a:lnTo>
                    <a:lnTo>
                      <a:pt x="2054" y="246"/>
                    </a:lnTo>
                    <a:lnTo>
                      <a:pt x="2054" y="245"/>
                    </a:lnTo>
                    <a:lnTo>
                      <a:pt x="2055" y="244"/>
                    </a:lnTo>
                    <a:lnTo>
                      <a:pt x="2056" y="243"/>
                    </a:lnTo>
                    <a:lnTo>
                      <a:pt x="2056" y="242"/>
                    </a:lnTo>
                    <a:lnTo>
                      <a:pt x="2057" y="242"/>
                    </a:lnTo>
                    <a:lnTo>
                      <a:pt x="2058" y="241"/>
                    </a:lnTo>
                    <a:lnTo>
                      <a:pt x="2058" y="240"/>
                    </a:lnTo>
                    <a:lnTo>
                      <a:pt x="2059" y="239"/>
                    </a:lnTo>
                    <a:lnTo>
                      <a:pt x="2060" y="238"/>
                    </a:lnTo>
                    <a:lnTo>
                      <a:pt x="2060" y="237"/>
                    </a:lnTo>
                    <a:lnTo>
                      <a:pt x="2061" y="237"/>
                    </a:lnTo>
                    <a:lnTo>
                      <a:pt x="2062" y="236"/>
                    </a:lnTo>
                    <a:lnTo>
                      <a:pt x="2062" y="235"/>
                    </a:lnTo>
                    <a:lnTo>
                      <a:pt x="2063" y="234"/>
                    </a:lnTo>
                    <a:lnTo>
                      <a:pt x="2064" y="233"/>
                    </a:lnTo>
                    <a:lnTo>
                      <a:pt x="2064" y="232"/>
                    </a:lnTo>
                    <a:lnTo>
                      <a:pt x="2065" y="232"/>
                    </a:lnTo>
                    <a:lnTo>
                      <a:pt x="2066" y="231"/>
                    </a:lnTo>
                    <a:lnTo>
                      <a:pt x="2066" y="230"/>
                    </a:lnTo>
                    <a:lnTo>
                      <a:pt x="2067" y="229"/>
                    </a:lnTo>
                    <a:lnTo>
                      <a:pt x="2068" y="228"/>
                    </a:lnTo>
                    <a:lnTo>
                      <a:pt x="2069" y="227"/>
                    </a:lnTo>
                    <a:lnTo>
                      <a:pt x="2070" y="226"/>
                    </a:lnTo>
                    <a:lnTo>
                      <a:pt x="2070" y="225"/>
                    </a:lnTo>
                    <a:lnTo>
                      <a:pt x="2071" y="224"/>
                    </a:lnTo>
                    <a:lnTo>
                      <a:pt x="2072" y="223"/>
                    </a:lnTo>
                    <a:lnTo>
                      <a:pt x="2073" y="222"/>
                    </a:lnTo>
                    <a:lnTo>
                      <a:pt x="2074" y="221"/>
                    </a:lnTo>
                    <a:lnTo>
                      <a:pt x="2074" y="220"/>
                    </a:lnTo>
                    <a:lnTo>
                      <a:pt x="2075" y="219"/>
                    </a:lnTo>
                    <a:lnTo>
                      <a:pt x="2076" y="218"/>
                    </a:lnTo>
                    <a:lnTo>
                      <a:pt x="2077" y="217"/>
                    </a:lnTo>
                    <a:lnTo>
                      <a:pt x="2078" y="216"/>
                    </a:lnTo>
                    <a:lnTo>
                      <a:pt x="2078" y="215"/>
                    </a:lnTo>
                    <a:lnTo>
                      <a:pt x="2079" y="214"/>
                    </a:lnTo>
                    <a:lnTo>
                      <a:pt x="2080" y="213"/>
                    </a:lnTo>
                    <a:lnTo>
                      <a:pt x="2081" y="212"/>
                    </a:lnTo>
                    <a:lnTo>
                      <a:pt x="2082" y="211"/>
                    </a:lnTo>
                    <a:lnTo>
                      <a:pt x="2082" y="210"/>
                    </a:lnTo>
                    <a:lnTo>
                      <a:pt x="2083" y="209"/>
                    </a:lnTo>
                    <a:lnTo>
                      <a:pt x="2084" y="208"/>
                    </a:lnTo>
                    <a:lnTo>
                      <a:pt x="2085" y="207"/>
                    </a:lnTo>
                    <a:lnTo>
                      <a:pt x="2086" y="206"/>
                    </a:lnTo>
                    <a:lnTo>
                      <a:pt x="2086" y="205"/>
                    </a:lnTo>
                    <a:lnTo>
                      <a:pt x="2087" y="204"/>
                    </a:lnTo>
                    <a:lnTo>
                      <a:pt x="2088" y="203"/>
                    </a:lnTo>
                    <a:lnTo>
                      <a:pt x="2089" y="202"/>
                    </a:lnTo>
                    <a:lnTo>
                      <a:pt x="2090" y="201"/>
                    </a:lnTo>
                    <a:lnTo>
                      <a:pt x="2090" y="200"/>
                    </a:lnTo>
                    <a:lnTo>
                      <a:pt x="2091" y="199"/>
                    </a:lnTo>
                    <a:lnTo>
                      <a:pt x="2092" y="198"/>
                    </a:lnTo>
                    <a:lnTo>
                      <a:pt x="2093" y="197"/>
                    </a:lnTo>
                    <a:lnTo>
                      <a:pt x="2093" y="196"/>
                    </a:lnTo>
                    <a:lnTo>
                      <a:pt x="2094" y="195"/>
                    </a:lnTo>
                    <a:lnTo>
                      <a:pt x="2095" y="194"/>
                    </a:lnTo>
                    <a:lnTo>
                      <a:pt x="2095" y="193"/>
                    </a:lnTo>
                    <a:lnTo>
                      <a:pt x="2096" y="193"/>
                    </a:lnTo>
                    <a:lnTo>
                      <a:pt x="2097" y="192"/>
                    </a:lnTo>
                    <a:lnTo>
                      <a:pt x="2098" y="191"/>
                    </a:lnTo>
                    <a:lnTo>
                      <a:pt x="2098" y="190"/>
                    </a:lnTo>
                    <a:lnTo>
                      <a:pt x="2099" y="189"/>
                    </a:lnTo>
                    <a:lnTo>
                      <a:pt x="2100" y="189"/>
                    </a:lnTo>
                    <a:lnTo>
                      <a:pt x="2100" y="188"/>
                    </a:lnTo>
                    <a:lnTo>
                      <a:pt x="2101" y="187"/>
                    </a:lnTo>
                    <a:lnTo>
                      <a:pt x="2102" y="186"/>
                    </a:lnTo>
                    <a:lnTo>
                      <a:pt x="2102" y="185"/>
                    </a:lnTo>
                    <a:lnTo>
                      <a:pt x="2103" y="184"/>
                    </a:lnTo>
                    <a:lnTo>
                      <a:pt x="2104" y="184"/>
                    </a:lnTo>
                    <a:lnTo>
                      <a:pt x="2104" y="183"/>
                    </a:lnTo>
                    <a:lnTo>
                      <a:pt x="2105" y="182"/>
                    </a:lnTo>
                    <a:lnTo>
                      <a:pt x="2106" y="181"/>
                    </a:lnTo>
                    <a:lnTo>
                      <a:pt x="2106" y="180"/>
                    </a:lnTo>
                    <a:lnTo>
                      <a:pt x="2107" y="179"/>
                    </a:lnTo>
                    <a:lnTo>
                      <a:pt x="2108" y="179"/>
                    </a:lnTo>
                    <a:lnTo>
                      <a:pt x="2108" y="178"/>
                    </a:lnTo>
                    <a:lnTo>
                      <a:pt x="2109" y="177"/>
                    </a:lnTo>
                    <a:lnTo>
                      <a:pt x="2110" y="176"/>
                    </a:lnTo>
                    <a:lnTo>
                      <a:pt x="2110" y="175"/>
                    </a:lnTo>
                    <a:lnTo>
                      <a:pt x="2111" y="174"/>
                    </a:lnTo>
                    <a:lnTo>
                      <a:pt x="2112" y="174"/>
                    </a:lnTo>
                    <a:lnTo>
                      <a:pt x="2112" y="173"/>
                    </a:lnTo>
                    <a:lnTo>
                      <a:pt x="2113" y="172"/>
                    </a:lnTo>
                    <a:lnTo>
                      <a:pt x="2114" y="171"/>
                    </a:lnTo>
                    <a:lnTo>
                      <a:pt x="2114" y="170"/>
                    </a:lnTo>
                    <a:lnTo>
                      <a:pt x="2115" y="169"/>
                    </a:lnTo>
                    <a:lnTo>
                      <a:pt x="2116" y="169"/>
                    </a:lnTo>
                    <a:lnTo>
                      <a:pt x="2116" y="168"/>
                    </a:lnTo>
                    <a:lnTo>
                      <a:pt x="2117" y="167"/>
                    </a:lnTo>
                    <a:lnTo>
                      <a:pt x="2118" y="166"/>
                    </a:lnTo>
                    <a:lnTo>
                      <a:pt x="2118" y="165"/>
                    </a:lnTo>
                    <a:lnTo>
                      <a:pt x="2119" y="164"/>
                    </a:lnTo>
                    <a:lnTo>
                      <a:pt x="2120" y="164"/>
                    </a:lnTo>
                    <a:lnTo>
                      <a:pt x="2120" y="163"/>
                    </a:lnTo>
                    <a:lnTo>
                      <a:pt x="2121" y="162"/>
                    </a:lnTo>
                    <a:lnTo>
                      <a:pt x="2122" y="161"/>
                    </a:lnTo>
                    <a:lnTo>
                      <a:pt x="2122" y="160"/>
                    </a:lnTo>
                    <a:lnTo>
                      <a:pt x="2123" y="159"/>
                    </a:lnTo>
                    <a:lnTo>
                      <a:pt x="2124" y="158"/>
                    </a:lnTo>
                    <a:lnTo>
                      <a:pt x="2125" y="157"/>
                    </a:lnTo>
                    <a:lnTo>
                      <a:pt x="2126" y="156"/>
                    </a:lnTo>
                    <a:lnTo>
                      <a:pt x="2126" y="155"/>
                    </a:lnTo>
                    <a:lnTo>
                      <a:pt x="2127" y="154"/>
                    </a:lnTo>
                    <a:lnTo>
                      <a:pt x="2128" y="153"/>
                    </a:lnTo>
                    <a:lnTo>
                      <a:pt x="2129" y="152"/>
                    </a:lnTo>
                    <a:lnTo>
                      <a:pt x="2130" y="151"/>
                    </a:lnTo>
                    <a:lnTo>
                      <a:pt x="2130" y="150"/>
                    </a:lnTo>
                    <a:lnTo>
                      <a:pt x="2131" y="149"/>
                    </a:lnTo>
                    <a:lnTo>
                      <a:pt x="2131" y="148"/>
                    </a:lnTo>
                    <a:lnTo>
                      <a:pt x="2132" y="148"/>
                    </a:lnTo>
                    <a:lnTo>
                      <a:pt x="2133" y="147"/>
                    </a:lnTo>
                    <a:lnTo>
                      <a:pt x="2133" y="146"/>
                    </a:lnTo>
                    <a:lnTo>
                      <a:pt x="2134" y="145"/>
                    </a:lnTo>
                    <a:lnTo>
                      <a:pt x="2135" y="144"/>
                    </a:lnTo>
                    <a:lnTo>
                      <a:pt x="2136" y="143"/>
                    </a:lnTo>
                    <a:lnTo>
                      <a:pt x="2137" y="142"/>
                    </a:lnTo>
                    <a:lnTo>
                      <a:pt x="2138" y="141"/>
                    </a:lnTo>
                    <a:lnTo>
                      <a:pt x="2138" y="140"/>
                    </a:lnTo>
                    <a:lnTo>
                      <a:pt x="2139" y="139"/>
                    </a:lnTo>
                    <a:lnTo>
                      <a:pt x="2140" y="138"/>
                    </a:lnTo>
                    <a:lnTo>
                      <a:pt x="2141" y="137"/>
                    </a:lnTo>
                    <a:lnTo>
                      <a:pt x="2142" y="136"/>
                    </a:lnTo>
                    <a:lnTo>
                      <a:pt x="2142" y="135"/>
                    </a:lnTo>
                    <a:lnTo>
                      <a:pt x="2143" y="134"/>
                    </a:lnTo>
                    <a:lnTo>
                      <a:pt x="2143" y="133"/>
                    </a:lnTo>
                    <a:lnTo>
                      <a:pt x="2144" y="133"/>
                    </a:lnTo>
                    <a:lnTo>
                      <a:pt x="2145" y="132"/>
                    </a:lnTo>
                    <a:lnTo>
                      <a:pt x="2146" y="131"/>
                    </a:lnTo>
                    <a:lnTo>
                      <a:pt x="2146" y="130"/>
                    </a:lnTo>
                    <a:lnTo>
                      <a:pt x="2147" y="129"/>
                    </a:lnTo>
                    <a:lnTo>
                      <a:pt x="2148" y="128"/>
                    </a:lnTo>
                    <a:lnTo>
                      <a:pt x="2149" y="127"/>
                    </a:lnTo>
                    <a:lnTo>
                      <a:pt x="2150" y="126"/>
                    </a:lnTo>
                    <a:lnTo>
                      <a:pt x="2150" y="125"/>
                    </a:lnTo>
                    <a:lnTo>
                      <a:pt x="2151" y="124"/>
                    </a:lnTo>
                    <a:lnTo>
                      <a:pt x="2152" y="123"/>
                    </a:lnTo>
                    <a:lnTo>
                      <a:pt x="2153" y="122"/>
                    </a:lnTo>
                    <a:lnTo>
                      <a:pt x="2154" y="121"/>
                    </a:lnTo>
                    <a:lnTo>
                      <a:pt x="2154" y="120"/>
                    </a:lnTo>
                    <a:lnTo>
                      <a:pt x="2155" y="119"/>
                    </a:lnTo>
                    <a:lnTo>
                      <a:pt x="2156" y="118"/>
                    </a:lnTo>
                    <a:lnTo>
                      <a:pt x="2156" y="117"/>
                    </a:lnTo>
                    <a:lnTo>
                      <a:pt x="2157" y="117"/>
                    </a:lnTo>
                    <a:lnTo>
                      <a:pt x="2158" y="116"/>
                    </a:lnTo>
                    <a:lnTo>
                      <a:pt x="2158" y="115"/>
                    </a:lnTo>
                    <a:lnTo>
                      <a:pt x="2159" y="114"/>
                    </a:lnTo>
                    <a:lnTo>
                      <a:pt x="2160" y="113"/>
                    </a:lnTo>
                    <a:lnTo>
                      <a:pt x="2160" y="112"/>
                    </a:lnTo>
                    <a:lnTo>
                      <a:pt x="2161" y="112"/>
                    </a:lnTo>
                    <a:lnTo>
                      <a:pt x="2162" y="111"/>
                    </a:lnTo>
                    <a:lnTo>
                      <a:pt x="2162" y="110"/>
                    </a:lnTo>
                    <a:lnTo>
                      <a:pt x="2163" y="109"/>
                    </a:lnTo>
                    <a:lnTo>
                      <a:pt x="2164" y="108"/>
                    </a:lnTo>
                    <a:lnTo>
                      <a:pt x="2164" y="107"/>
                    </a:lnTo>
                    <a:lnTo>
                      <a:pt x="2165" y="107"/>
                    </a:lnTo>
                    <a:lnTo>
                      <a:pt x="2166" y="106"/>
                    </a:lnTo>
                    <a:lnTo>
                      <a:pt x="2166" y="105"/>
                    </a:lnTo>
                    <a:lnTo>
                      <a:pt x="2167" y="104"/>
                    </a:lnTo>
                    <a:lnTo>
                      <a:pt x="2168" y="103"/>
                    </a:lnTo>
                    <a:lnTo>
                      <a:pt x="2168" y="102"/>
                    </a:lnTo>
                    <a:lnTo>
                      <a:pt x="2169" y="102"/>
                    </a:lnTo>
                    <a:lnTo>
                      <a:pt x="2170" y="101"/>
                    </a:lnTo>
                    <a:lnTo>
                      <a:pt x="2170" y="100"/>
                    </a:lnTo>
                    <a:lnTo>
                      <a:pt x="2171" y="99"/>
                    </a:lnTo>
                    <a:lnTo>
                      <a:pt x="2172" y="98"/>
                    </a:lnTo>
                    <a:lnTo>
                      <a:pt x="2172" y="97"/>
                    </a:lnTo>
                    <a:lnTo>
                      <a:pt x="2173" y="96"/>
                    </a:lnTo>
                    <a:lnTo>
                      <a:pt x="2174" y="96"/>
                    </a:lnTo>
                    <a:lnTo>
                      <a:pt x="2174" y="95"/>
                    </a:lnTo>
                    <a:lnTo>
                      <a:pt x="2175" y="94"/>
                    </a:lnTo>
                    <a:lnTo>
                      <a:pt x="2176" y="93"/>
                    </a:lnTo>
                    <a:lnTo>
                      <a:pt x="2176" y="92"/>
                    </a:lnTo>
                    <a:lnTo>
                      <a:pt x="2177" y="91"/>
                    </a:lnTo>
                    <a:lnTo>
                      <a:pt x="2178" y="91"/>
                    </a:lnTo>
                    <a:lnTo>
                      <a:pt x="2178" y="90"/>
                    </a:lnTo>
                    <a:lnTo>
                      <a:pt x="2179" y="89"/>
                    </a:lnTo>
                    <a:lnTo>
                      <a:pt x="2180" y="88"/>
                    </a:lnTo>
                    <a:lnTo>
                      <a:pt x="2180" y="87"/>
                    </a:lnTo>
                    <a:lnTo>
                      <a:pt x="2181" y="86"/>
                    </a:lnTo>
                    <a:lnTo>
                      <a:pt x="2182" y="85"/>
                    </a:lnTo>
                    <a:lnTo>
                      <a:pt x="2183" y="84"/>
                    </a:lnTo>
                    <a:lnTo>
                      <a:pt x="2184" y="83"/>
                    </a:lnTo>
                    <a:lnTo>
                      <a:pt x="2184" y="82"/>
                    </a:lnTo>
                    <a:lnTo>
                      <a:pt x="2185" y="81"/>
                    </a:lnTo>
                    <a:lnTo>
                      <a:pt x="2186" y="81"/>
                    </a:lnTo>
                    <a:lnTo>
                      <a:pt x="2186" y="80"/>
                    </a:lnTo>
                    <a:lnTo>
                      <a:pt x="2187" y="79"/>
                    </a:lnTo>
                    <a:lnTo>
                      <a:pt x="2188" y="78"/>
                    </a:lnTo>
                    <a:lnTo>
                      <a:pt x="2188" y="77"/>
                    </a:lnTo>
                    <a:lnTo>
                      <a:pt x="2189" y="76"/>
                    </a:lnTo>
                    <a:lnTo>
                      <a:pt x="2190" y="75"/>
                    </a:lnTo>
                    <a:lnTo>
                      <a:pt x="2191" y="74"/>
                    </a:lnTo>
                    <a:lnTo>
                      <a:pt x="2192" y="73"/>
                    </a:lnTo>
                    <a:lnTo>
                      <a:pt x="2192" y="72"/>
                    </a:lnTo>
                    <a:lnTo>
                      <a:pt x="2193" y="71"/>
                    </a:lnTo>
                    <a:lnTo>
                      <a:pt x="2194" y="70"/>
                    </a:lnTo>
                    <a:lnTo>
                      <a:pt x="2195" y="69"/>
                    </a:lnTo>
                    <a:lnTo>
                      <a:pt x="2196" y="68"/>
                    </a:lnTo>
                    <a:lnTo>
                      <a:pt x="2196" y="67"/>
                    </a:lnTo>
                    <a:lnTo>
                      <a:pt x="2197" y="66"/>
                    </a:lnTo>
                    <a:lnTo>
                      <a:pt x="2198" y="65"/>
                    </a:lnTo>
                    <a:lnTo>
                      <a:pt x="2199" y="64"/>
                    </a:lnTo>
                    <a:lnTo>
                      <a:pt x="2200" y="63"/>
                    </a:lnTo>
                    <a:lnTo>
                      <a:pt x="2200" y="62"/>
                    </a:lnTo>
                    <a:lnTo>
                      <a:pt x="2201" y="61"/>
                    </a:lnTo>
                    <a:lnTo>
                      <a:pt x="2202" y="60"/>
                    </a:lnTo>
                    <a:lnTo>
                      <a:pt x="2203" y="59"/>
                    </a:lnTo>
                    <a:lnTo>
                      <a:pt x="2204" y="58"/>
                    </a:lnTo>
                    <a:lnTo>
                      <a:pt x="2204" y="57"/>
                    </a:lnTo>
                    <a:lnTo>
                      <a:pt x="2205" y="56"/>
                    </a:lnTo>
                    <a:lnTo>
                      <a:pt x="2206" y="55"/>
                    </a:lnTo>
                    <a:lnTo>
                      <a:pt x="2206" y="54"/>
                    </a:lnTo>
                    <a:lnTo>
                      <a:pt x="2207" y="54"/>
                    </a:lnTo>
                    <a:lnTo>
                      <a:pt x="2208" y="53"/>
                    </a:lnTo>
                    <a:lnTo>
                      <a:pt x="2208" y="52"/>
                    </a:lnTo>
                    <a:lnTo>
                      <a:pt x="2209" y="51"/>
                    </a:lnTo>
                    <a:lnTo>
                      <a:pt x="2210" y="50"/>
                    </a:lnTo>
                    <a:lnTo>
                      <a:pt x="2210" y="49"/>
                    </a:lnTo>
                    <a:lnTo>
                      <a:pt x="2211" y="49"/>
                    </a:lnTo>
                    <a:lnTo>
                      <a:pt x="2212" y="48"/>
                    </a:lnTo>
                    <a:lnTo>
                      <a:pt x="2212" y="47"/>
                    </a:lnTo>
                    <a:lnTo>
                      <a:pt x="2213" y="46"/>
                    </a:lnTo>
                    <a:lnTo>
                      <a:pt x="2214" y="45"/>
                    </a:lnTo>
                    <a:lnTo>
                      <a:pt x="2214" y="44"/>
                    </a:lnTo>
                    <a:lnTo>
                      <a:pt x="2215" y="44"/>
                    </a:lnTo>
                    <a:lnTo>
                      <a:pt x="2216" y="43"/>
                    </a:lnTo>
                    <a:lnTo>
                      <a:pt x="2216" y="42"/>
                    </a:lnTo>
                    <a:lnTo>
                      <a:pt x="2217" y="41"/>
                    </a:lnTo>
                    <a:lnTo>
                      <a:pt x="2218" y="40"/>
                    </a:lnTo>
                    <a:lnTo>
                      <a:pt x="2219" y="39"/>
                    </a:lnTo>
                    <a:lnTo>
                      <a:pt x="2219" y="38"/>
                    </a:lnTo>
                    <a:lnTo>
                      <a:pt x="2220" y="37"/>
                    </a:lnTo>
                    <a:lnTo>
                      <a:pt x="2221" y="37"/>
                    </a:lnTo>
                    <a:lnTo>
                      <a:pt x="2221" y="36"/>
                    </a:lnTo>
                    <a:lnTo>
                      <a:pt x="2222" y="35"/>
                    </a:lnTo>
                    <a:lnTo>
                      <a:pt x="2223" y="34"/>
                    </a:lnTo>
                    <a:lnTo>
                      <a:pt x="2224" y="33"/>
                    </a:lnTo>
                    <a:lnTo>
                      <a:pt x="2225" y="32"/>
                    </a:lnTo>
                    <a:lnTo>
                      <a:pt x="2226" y="31"/>
                    </a:lnTo>
                    <a:lnTo>
                      <a:pt x="2226" y="30"/>
                    </a:lnTo>
                    <a:lnTo>
                      <a:pt x="2227" y="29"/>
                    </a:lnTo>
                    <a:lnTo>
                      <a:pt x="2228" y="28"/>
                    </a:lnTo>
                    <a:lnTo>
                      <a:pt x="2229" y="27"/>
                    </a:lnTo>
                    <a:lnTo>
                      <a:pt x="2230" y="26"/>
                    </a:lnTo>
                    <a:lnTo>
                      <a:pt x="2230" y="25"/>
                    </a:lnTo>
                    <a:lnTo>
                      <a:pt x="2231" y="24"/>
                    </a:lnTo>
                    <a:lnTo>
                      <a:pt x="2231" y="23"/>
                    </a:lnTo>
                    <a:lnTo>
                      <a:pt x="2232" y="22"/>
                    </a:lnTo>
                    <a:lnTo>
                      <a:pt x="2233" y="21"/>
                    </a:lnTo>
                    <a:lnTo>
                      <a:pt x="2234" y="20"/>
                    </a:lnTo>
                    <a:lnTo>
                      <a:pt x="2234" y="19"/>
                    </a:lnTo>
                    <a:lnTo>
                      <a:pt x="2235" y="18"/>
                    </a:lnTo>
                    <a:lnTo>
                      <a:pt x="2236" y="16"/>
                    </a:lnTo>
                    <a:lnTo>
                      <a:pt x="2236" y="15"/>
                    </a:lnTo>
                    <a:lnTo>
                      <a:pt x="2237" y="14"/>
                    </a:lnTo>
                    <a:lnTo>
                      <a:pt x="2238" y="13"/>
                    </a:lnTo>
                    <a:lnTo>
                      <a:pt x="2238" y="12"/>
                    </a:lnTo>
                    <a:lnTo>
                      <a:pt x="2239" y="11"/>
                    </a:lnTo>
                    <a:lnTo>
                      <a:pt x="2240" y="10"/>
                    </a:lnTo>
                    <a:lnTo>
                      <a:pt x="2240" y="9"/>
                    </a:lnTo>
                    <a:lnTo>
                      <a:pt x="2241" y="8"/>
                    </a:lnTo>
                    <a:lnTo>
                      <a:pt x="2242" y="7"/>
                    </a:lnTo>
                    <a:lnTo>
                      <a:pt x="2242" y="6"/>
                    </a:lnTo>
                    <a:lnTo>
                      <a:pt x="2243" y="5"/>
                    </a:lnTo>
                    <a:lnTo>
                      <a:pt x="2244" y="4"/>
                    </a:lnTo>
                    <a:lnTo>
                      <a:pt x="2244" y="3"/>
                    </a:lnTo>
                    <a:lnTo>
                      <a:pt x="2245" y="3"/>
                    </a:lnTo>
                    <a:lnTo>
                      <a:pt x="2246" y="2"/>
                    </a:lnTo>
                    <a:lnTo>
                      <a:pt x="2246" y="1"/>
                    </a:lnTo>
                    <a:lnTo>
                      <a:pt x="2247" y="1"/>
                    </a:lnTo>
                    <a:lnTo>
                      <a:pt x="2248" y="0"/>
                    </a:lnTo>
                    <a:lnTo>
                      <a:pt x="2249" y="0"/>
                    </a:lnTo>
                    <a:lnTo>
                      <a:pt x="2250" y="0"/>
                    </a:lnTo>
                    <a:lnTo>
                      <a:pt x="2251" y="0"/>
                    </a:lnTo>
                    <a:lnTo>
                      <a:pt x="2252" y="0"/>
                    </a:lnTo>
                    <a:lnTo>
                      <a:pt x="2252" y="1"/>
                    </a:lnTo>
                    <a:lnTo>
                      <a:pt x="2253" y="1"/>
                    </a:lnTo>
                    <a:lnTo>
                      <a:pt x="2254" y="2"/>
                    </a:lnTo>
                    <a:lnTo>
                      <a:pt x="2254" y="3"/>
                    </a:lnTo>
                    <a:lnTo>
                      <a:pt x="2255" y="3"/>
                    </a:lnTo>
                    <a:lnTo>
                      <a:pt x="2256" y="4"/>
                    </a:lnTo>
                    <a:lnTo>
                      <a:pt x="2256" y="5"/>
                    </a:lnTo>
                    <a:lnTo>
                      <a:pt x="2257" y="6"/>
                    </a:lnTo>
                    <a:lnTo>
                      <a:pt x="2257" y="7"/>
                    </a:lnTo>
                    <a:lnTo>
                      <a:pt x="2258" y="8"/>
                    </a:lnTo>
                    <a:lnTo>
                      <a:pt x="2259" y="9"/>
                    </a:lnTo>
                    <a:lnTo>
                      <a:pt x="2260" y="10"/>
                    </a:lnTo>
                    <a:lnTo>
                      <a:pt x="2260" y="11"/>
                    </a:lnTo>
                    <a:lnTo>
                      <a:pt x="2261" y="12"/>
                    </a:lnTo>
                    <a:lnTo>
                      <a:pt x="2262" y="13"/>
                    </a:lnTo>
                    <a:lnTo>
                      <a:pt x="2262" y="14"/>
                    </a:lnTo>
                    <a:lnTo>
                      <a:pt x="2263" y="15"/>
                    </a:lnTo>
                    <a:lnTo>
                      <a:pt x="2264" y="16"/>
                    </a:lnTo>
                    <a:lnTo>
                      <a:pt x="2264" y="18"/>
                    </a:lnTo>
                    <a:lnTo>
                      <a:pt x="2265" y="19"/>
                    </a:lnTo>
                    <a:lnTo>
                      <a:pt x="2266" y="20"/>
                    </a:lnTo>
                    <a:lnTo>
                      <a:pt x="2266" y="21"/>
                    </a:lnTo>
                    <a:lnTo>
                      <a:pt x="2267" y="22"/>
                    </a:lnTo>
                    <a:lnTo>
                      <a:pt x="2268" y="23"/>
                    </a:lnTo>
                    <a:lnTo>
                      <a:pt x="2268" y="24"/>
                    </a:lnTo>
                    <a:lnTo>
                      <a:pt x="2269" y="25"/>
                    </a:lnTo>
                    <a:lnTo>
                      <a:pt x="2270" y="26"/>
                    </a:lnTo>
                    <a:lnTo>
                      <a:pt x="2270" y="27"/>
                    </a:lnTo>
                    <a:lnTo>
                      <a:pt x="2271" y="28"/>
                    </a:lnTo>
                    <a:lnTo>
                      <a:pt x="2272" y="28"/>
                    </a:lnTo>
                    <a:lnTo>
                      <a:pt x="2272" y="29"/>
                    </a:lnTo>
                    <a:lnTo>
                      <a:pt x="2273" y="30"/>
                    </a:lnTo>
                    <a:lnTo>
                      <a:pt x="2274" y="31"/>
                    </a:lnTo>
                    <a:lnTo>
                      <a:pt x="2274" y="32"/>
                    </a:lnTo>
                    <a:lnTo>
                      <a:pt x="2275" y="33"/>
                    </a:lnTo>
                    <a:lnTo>
                      <a:pt x="2276" y="33"/>
                    </a:lnTo>
                    <a:lnTo>
                      <a:pt x="2276" y="34"/>
                    </a:lnTo>
                    <a:lnTo>
                      <a:pt x="2277" y="35"/>
                    </a:lnTo>
                    <a:lnTo>
                      <a:pt x="2278" y="36"/>
                    </a:lnTo>
                    <a:lnTo>
                      <a:pt x="2278" y="37"/>
                    </a:lnTo>
                    <a:lnTo>
                      <a:pt x="2279" y="37"/>
                    </a:lnTo>
                    <a:lnTo>
                      <a:pt x="2280" y="38"/>
                    </a:lnTo>
                    <a:lnTo>
                      <a:pt x="2280" y="39"/>
                    </a:lnTo>
                    <a:lnTo>
                      <a:pt x="2281" y="40"/>
                    </a:lnTo>
                    <a:lnTo>
                      <a:pt x="2282" y="40"/>
                    </a:lnTo>
                    <a:lnTo>
                      <a:pt x="2282" y="41"/>
                    </a:lnTo>
                    <a:lnTo>
                      <a:pt x="2283" y="42"/>
                    </a:lnTo>
                    <a:lnTo>
                      <a:pt x="2284" y="43"/>
                    </a:lnTo>
                    <a:lnTo>
                      <a:pt x="2284" y="44"/>
                    </a:lnTo>
                    <a:lnTo>
                      <a:pt x="2285" y="44"/>
                    </a:lnTo>
                    <a:lnTo>
                      <a:pt x="2286" y="45"/>
                    </a:lnTo>
                    <a:lnTo>
                      <a:pt x="2286" y="46"/>
                    </a:lnTo>
                    <a:lnTo>
                      <a:pt x="2287" y="47"/>
                    </a:lnTo>
                    <a:lnTo>
                      <a:pt x="2288" y="48"/>
                    </a:lnTo>
                    <a:lnTo>
                      <a:pt x="2288" y="49"/>
                    </a:lnTo>
                    <a:lnTo>
                      <a:pt x="2289" y="49"/>
                    </a:lnTo>
                    <a:lnTo>
                      <a:pt x="2290" y="50"/>
                    </a:lnTo>
                    <a:lnTo>
                      <a:pt x="2290" y="51"/>
                    </a:lnTo>
                    <a:lnTo>
                      <a:pt x="2291" y="52"/>
                    </a:lnTo>
                    <a:lnTo>
                      <a:pt x="2292" y="53"/>
                    </a:lnTo>
                    <a:lnTo>
                      <a:pt x="2292" y="54"/>
                    </a:lnTo>
                    <a:lnTo>
                      <a:pt x="2293" y="54"/>
                    </a:lnTo>
                    <a:lnTo>
                      <a:pt x="2293" y="55"/>
                    </a:lnTo>
                    <a:lnTo>
                      <a:pt x="2294" y="56"/>
                    </a:lnTo>
                    <a:lnTo>
                      <a:pt x="2295" y="57"/>
                    </a:lnTo>
                    <a:lnTo>
                      <a:pt x="2296" y="58"/>
                    </a:lnTo>
                    <a:lnTo>
                      <a:pt x="2296" y="59"/>
                    </a:lnTo>
                    <a:lnTo>
                      <a:pt x="2297" y="60"/>
                    </a:lnTo>
                    <a:lnTo>
                      <a:pt x="2298" y="61"/>
                    </a:lnTo>
                    <a:lnTo>
                      <a:pt x="2299" y="62"/>
                    </a:lnTo>
                    <a:lnTo>
                      <a:pt x="2300" y="63"/>
                    </a:lnTo>
                    <a:lnTo>
                      <a:pt x="2300" y="64"/>
                    </a:lnTo>
                    <a:lnTo>
                      <a:pt x="2301" y="65"/>
                    </a:lnTo>
                    <a:lnTo>
                      <a:pt x="2302" y="65"/>
                    </a:lnTo>
                    <a:lnTo>
                      <a:pt x="2302" y="66"/>
                    </a:lnTo>
                    <a:lnTo>
                      <a:pt x="2303" y="67"/>
                    </a:lnTo>
                    <a:lnTo>
                      <a:pt x="2304" y="68"/>
                    </a:lnTo>
                    <a:lnTo>
                      <a:pt x="2304" y="69"/>
                    </a:lnTo>
                    <a:lnTo>
                      <a:pt x="2305" y="70"/>
                    </a:lnTo>
                    <a:lnTo>
                      <a:pt x="2306" y="70"/>
                    </a:lnTo>
                    <a:lnTo>
                      <a:pt x="2306" y="71"/>
                    </a:lnTo>
                    <a:lnTo>
                      <a:pt x="2307" y="72"/>
                    </a:lnTo>
                    <a:lnTo>
                      <a:pt x="2307" y="73"/>
                    </a:lnTo>
                    <a:lnTo>
                      <a:pt x="2308" y="74"/>
                    </a:lnTo>
                    <a:lnTo>
                      <a:pt x="2309" y="75"/>
                    </a:lnTo>
                    <a:lnTo>
                      <a:pt x="2310" y="75"/>
                    </a:lnTo>
                    <a:lnTo>
                      <a:pt x="2310" y="76"/>
                    </a:lnTo>
                    <a:lnTo>
                      <a:pt x="2311" y="77"/>
                    </a:lnTo>
                    <a:lnTo>
                      <a:pt x="2312" y="78"/>
                    </a:lnTo>
                    <a:lnTo>
                      <a:pt x="2312" y="79"/>
                    </a:lnTo>
                    <a:lnTo>
                      <a:pt x="2313" y="80"/>
                    </a:lnTo>
                    <a:lnTo>
                      <a:pt x="2314" y="81"/>
                    </a:lnTo>
                    <a:lnTo>
                      <a:pt x="2315" y="82"/>
                    </a:lnTo>
                    <a:lnTo>
                      <a:pt x="2316" y="83"/>
                    </a:lnTo>
                    <a:lnTo>
                      <a:pt x="2316" y="84"/>
                    </a:lnTo>
                    <a:lnTo>
                      <a:pt x="2317" y="85"/>
                    </a:lnTo>
                    <a:lnTo>
                      <a:pt x="2318" y="86"/>
                    </a:lnTo>
                    <a:lnTo>
                      <a:pt x="2319" y="87"/>
                    </a:lnTo>
                    <a:lnTo>
                      <a:pt x="2320" y="88"/>
                    </a:lnTo>
                    <a:lnTo>
                      <a:pt x="2320" y="89"/>
                    </a:lnTo>
                    <a:lnTo>
                      <a:pt x="2321" y="90"/>
                    </a:lnTo>
                    <a:lnTo>
                      <a:pt x="2322" y="91"/>
                    </a:lnTo>
                    <a:lnTo>
                      <a:pt x="2323" y="92"/>
                    </a:lnTo>
                    <a:lnTo>
                      <a:pt x="2324" y="93"/>
                    </a:lnTo>
                    <a:lnTo>
                      <a:pt x="2324" y="94"/>
                    </a:lnTo>
                    <a:lnTo>
                      <a:pt x="2325" y="95"/>
                    </a:lnTo>
                    <a:lnTo>
                      <a:pt x="2326" y="96"/>
                    </a:lnTo>
                    <a:lnTo>
                      <a:pt x="2327" y="97"/>
                    </a:lnTo>
                    <a:lnTo>
                      <a:pt x="2328" y="98"/>
                    </a:lnTo>
                    <a:lnTo>
                      <a:pt x="2328" y="99"/>
                    </a:lnTo>
                    <a:lnTo>
                      <a:pt x="2329" y="100"/>
                    </a:lnTo>
                    <a:lnTo>
                      <a:pt x="2330" y="101"/>
                    </a:lnTo>
                    <a:lnTo>
                      <a:pt x="2330" y="102"/>
                    </a:lnTo>
                    <a:lnTo>
                      <a:pt x="2331" y="102"/>
                    </a:lnTo>
                    <a:lnTo>
                      <a:pt x="2332" y="103"/>
                    </a:lnTo>
                    <a:lnTo>
                      <a:pt x="2332" y="104"/>
                    </a:lnTo>
                    <a:lnTo>
                      <a:pt x="2333" y="105"/>
                    </a:lnTo>
                    <a:lnTo>
                      <a:pt x="2333" y="106"/>
                    </a:lnTo>
                    <a:lnTo>
                      <a:pt x="2334" y="107"/>
                    </a:lnTo>
                    <a:lnTo>
                      <a:pt x="2335" y="107"/>
                    </a:lnTo>
                    <a:lnTo>
                      <a:pt x="2336" y="108"/>
                    </a:lnTo>
                    <a:lnTo>
                      <a:pt x="2336" y="109"/>
                    </a:lnTo>
                    <a:lnTo>
                      <a:pt x="2337" y="110"/>
                    </a:lnTo>
                    <a:lnTo>
                      <a:pt x="2337" y="111"/>
                    </a:lnTo>
                    <a:lnTo>
                      <a:pt x="2338" y="112"/>
                    </a:lnTo>
                    <a:lnTo>
                      <a:pt x="2339" y="112"/>
                    </a:lnTo>
                    <a:lnTo>
                      <a:pt x="2340" y="113"/>
                    </a:lnTo>
                    <a:lnTo>
                      <a:pt x="2340" y="114"/>
                    </a:lnTo>
                    <a:lnTo>
                      <a:pt x="2341" y="115"/>
                    </a:lnTo>
                    <a:lnTo>
                      <a:pt x="2342" y="116"/>
                    </a:lnTo>
                    <a:lnTo>
                      <a:pt x="2342" y="117"/>
                    </a:lnTo>
                    <a:lnTo>
                      <a:pt x="2343" y="117"/>
                    </a:lnTo>
                    <a:lnTo>
                      <a:pt x="2343" y="118"/>
                    </a:lnTo>
                    <a:lnTo>
                      <a:pt x="2344" y="119"/>
                    </a:lnTo>
                    <a:lnTo>
                      <a:pt x="2345" y="120"/>
                    </a:lnTo>
                    <a:lnTo>
                      <a:pt x="2346" y="121"/>
                    </a:lnTo>
                    <a:lnTo>
                      <a:pt x="2346" y="122"/>
                    </a:lnTo>
                    <a:lnTo>
                      <a:pt x="2347" y="123"/>
                    </a:lnTo>
                    <a:lnTo>
                      <a:pt x="2348" y="124"/>
                    </a:lnTo>
                    <a:lnTo>
                      <a:pt x="2349" y="125"/>
                    </a:lnTo>
                    <a:lnTo>
                      <a:pt x="2350" y="126"/>
                    </a:lnTo>
                    <a:lnTo>
                      <a:pt x="2350" y="127"/>
                    </a:lnTo>
                    <a:lnTo>
                      <a:pt x="2351" y="128"/>
                    </a:lnTo>
                    <a:lnTo>
                      <a:pt x="2352" y="128"/>
                    </a:lnTo>
                    <a:lnTo>
                      <a:pt x="2352" y="129"/>
                    </a:lnTo>
                    <a:lnTo>
                      <a:pt x="2353" y="130"/>
                    </a:lnTo>
                    <a:lnTo>
                      <a:pt x="2354" y="131"/>
                    </a:lnTo>
                    <a:lnTo>
                      <a:pt x="2354" y="132"/>
                    </a:lnTo>
                    <a:lnTo>
                      <a:pt x="2355" y="133"/>
                    </a:lnTo>
                    <a:lnTo>
                      <a:pt x="2356" y="133"/>
                    </a:lnTo>
                    <a:lnTo>
                      <a:pt x="2356" y="134"/>
                    </a:lnTo>
                    <a:lnTo>
                      <a:pt x="2357" y="135"/>
                    </a:lnTo>
                    <a:lnTo>
                      <a:pt x="2357" y="136"/>
                    </a:lnTo>
                    <a:lnTo>
                      <a:pt x="2358" y="137"/>
                    </a:lnTo>
                    <a:lnTo>
                      <a:pt x="2359" y="138"/>
                    </a:lnTo>
                    <a:lnTo>
                      <a:pt x="2360" y="138"/>
                    </a:lnTo>
                    <a:lnTo>
                      <a:pt x="2360" y="139"/>
                    </a:lnTo>
                    <a:lnTo>
                      <a:pt x="2361" y="140"/>
                    </a:lnTo>
                    <a:lnTo>
                      <a:pt x="2362" y="141"/>
                    </a:lnTo>
                    <a:lnTo>
                      <a:pt x="2362" y="142"/>
                    </a:lnTo>
                    <a:lnTo>
                      <a:pt x="2363" y="143"/>
                    </a:lnTo>
                    <a:lnTo>
                      <a:pt x="2364" y="143"/>
                    </a:lnTo>
                    <a:lnTo>
                      <a:pt x="2364" y="144"/>
                    </a:lnTo>
                    <a:lnTo>
                      <a:pt x="2365" y="145"/>
                    </a:lnTo>
                    <a:lnTo>
                      <a:pt x="2366" y="146"/>
                    </a:lnTo>
                    <a:lnTo>
                      <a:pt x="2366" y="147"/>
                    </a:lnTo>
                    <a:lnTo>
                      <a:pt x="2367" y="148"/>
                    </a:lnTo>
                    <a:lnTo>
                      <a:pt x="2368" y="148"/>
                    </a:lnTo>
                    <a:lnTo>
                      <a:pt x="2368" y="149"/>
                    </a:lnTo>
                    <a:lnTo>
                      <a:pt x="2369" y="150"/>
                    </a:lnTo>
                    <a:lnTo>
                      <a:pt x="2369" y="151"/>
                    </a:lnTo>
                    <a:lnTo>
                      <a:pt x="2370" y="152"/>
                    </a:lnTo>
                    <a:lnTo>
                      <a:pt x="2371" y="153"/>
                    </a:lnTo>
                    <a:lnTo>
                      <a:pt x="2372" y="153"/>
                    </a:lnTo>
                    <a:lnTo>
                      <a:pt x="2372" y="154"/>
                    </a:lnTo>
                    <a:lnTo>
                      <a:pt x="2373" y="155"/>
                    </a:lnTo>
                    <a:lnTo>
                      <a:pt x="2374" y="156"/>
                    </a:lnTo>
                    <a:lnTo>
                      <a:pt x="2374" y="157"/>
                    </a:lnTo>
                    <a:lnTo>
                      <a:pt x="2375" y="158"/>
                    </a:lnTo>
                    <a:lnTo>
                      <a:pt x="2376" y="158"/>
                    </a:lnTo>
                    <a:lnTo>
                      <a:pt x="2376" y="159"/>
                    </a:lnTo>
                    <a:lnTo>
                      <a:pt x="2377" y="160"/>
                    </a:lnTo>
                    <a:lnTo>
                      <a:pt x="2378" y="161"/>
                    </a:lnTo>
                    <a:lnTo>
                      <a:pt x="2378" y="162"/>
                    </a:lnTo>
                    <a:lnTo>
                      <a:pt x="2379" y="163"/>
                    </a:lnTo>
                    <a:lnTo>
                      <a:pt x="2380" y="164"/>
                    </a:lnTo>
                    <a:lnTo>
                      <a:pt x="2381" y="165"/>
                    </a:lnTo>
                    <a:lnTo>
                      <a:pt x="2382" y="166"/>
                    </a:lnTo>
                    <a:lnTo>
                      <a:pt x="2382" y="167"/>
                    </a:lnTo>
                    <a:lnTo>
                      <a:pt x="2383" y="168"/>
                    </a:lnTo>
                    <a:lnTo>
                      <a:pt x="2383" y="169"/>
                    </a:lnTo>
                    <a:lnTo>
                      <a:pt x="2384" y="169"/>
                    </a:lnTo>
                    <a:lnTo>
                      <a:pt x="2385" y="170"/>
                    </a:lnTo>
                    <a:lnTo>
                      <a:pt x="2386" y="171"/>
                    </a:lnTo>
                    <a:lnTo>
                      <a:pt x="2386" y="172"/>
                    </a:lnTo>
                    <a:lnTo>
                      <a:pt x="2387" y="173"/>
                    </a:lnTo>
                    <a:lnTo>
                      <a:pt x="2388" y="174"/>
                    </a:lnTo>
                    <a:lnTo>
                      <a:pt x="2389" y="175"/>
                    </a:lnTo>
                    <a:lnTo>
                      <a:pt x="2390" y="176"/>
                    </a:lnTo>
                    <a:lnTo>
                      <a:pt x="2390" y="177"/>
                    </a:lnTo>
                    <a:lnTo>
                      <a:pt x="2391" y="178"/>
                    </a:lnTo>
                    <a:lnTo>
                      <a:pt x="2392" y="179"/>
                    </a:lnTo>
                    <a:lnTo>
                      <a:pt x="2393" y="180"/>
                    </a:lnTo>
                    <a:lnTo>
                      <a:pt x="2393" y="181"/>
                    </a:lnTo>
                    <a:lnTo>
                      <a:pt x="2394" y="182"/>
                    </a:lnTo>
                    <a:lnTo>
                      <a:pt x="2395" y="183"/>
                    </a:lnTo>
                    <a:lnTo>
                      <a:pt x="2396" y="184"/>
                    </a:lnTo>
                    <a:lnTo>
                      <a:pt x="2397" y="185"/>
                    </a:lnTo>
                    <a:lnTo>
                      <a:pt x="2398" y="186"/>
                    </a:lnTo>
                    <a:lnTo>
                      <a:pt x="2398" y="187"/>
                    </a:lnTo>
                    <a:lnTo>
                      <a:pt x="2399" y="188"/>
                    </a:lnTo>
                    <a:lnTo>
                      <a:pt x="2400" y="189"/>
                    </a:lnTo>
                    <a:lnTo>
                      <a:pt x="2401" y="190"/>
                    </a:lnTo>
                    <a:lnTo>
                      <a:pt x="2402" y="191"/>
                    </a:lnTo>
                    <a:lnTo>
                      <a:pt x="2402" y="192"/>
                    </a:lnTo>
                    <a:lnTo>
                      <a:pt x="2403" y="193"/>
                    </a:lnTo>
                    <a:lnTo>
                      <a:pt x="2404" y="193"/>
                    </a:lnTo>
                    <a:lnTo>
                      <a:pt x="2404" y="194"/>
                    </a:lnTo>
                    <a:lnTo>
                      <a:pt x="2405" y="195"/>
                    </a:lnTo>
                    <a:lnTo>
                      <a:pt x="2406" y="196"/>
                    </a:lnTo>
                    <a:lnTo>
                      <a:pt x="2406" y="197"/>
                    </a:lnTo>
                    <a:lnTo>
                      <a:pt x="2407" y="198"/>
                    </a:lnTo>
                    <a:lnTo>
                      <a:pt x="2408" y="198"/>
                    </a:lnTo>
                    <a:lnTo>
                      <a:pt x="2408" y="199"/>
                    </a:lnTo>
                    <a:lnTo>
                      <a:pt x="2409" y="200"/>
                    </a:lnTo>
                    <a:lnTo>
                      <a:pt x="2410" y="201"/>
                    </a:lnTo>
                    <a:lnTo>
                      <a:pt x="2410" y="202"/>
                    </a:lnTo>
                    <a:lnTo>
                      <a:pt x="2411" y="203"/>
                    </a:lnTo>
                    <a:lnTo>
                      <a:pt x="2412" y="203"/>
                    </a:lnTo>
                    <a:lnTo>
                      <a:pt x="2412" y="204"/>
                    </a:lnTo>
                    <a:lnTo>
                      <a:pt x="2413" y="205"/>
                    </a:lnTo>
                    <a:lnTo>
                      <a:pt x="2414" y="206"/>
                    </a:lnTo>
                    <a:lnTo>
                      <a:pt x="2414" y="207"/>
                    </a:lnTo>
                    <a:lnTo>
                      <a:pt x="2415" y="208"/>
                    </a:lnTo>
                    <a:lnTo>
                      <a:pt x="2416" y="208"/>
                    </a:lnTo>
                    <a:lnTo>
                      <a:pt x="2416" y="209"/>
                    </a:lnTo>
                    <a:lnTo>
                      <a:pt x="2417" y="210"/>
                    </a:lnTo>
                    <a:lnTo>
                      <a:pt x="2418" y="211"/>
                    </a:lnTo>
                    <a:lnTo>
                      <a:pt x="2418" y="212"/>
                    </a:lnTo>
                    <a:lnTo>
                      <a:pt x="2419" y="213"/>
                    </a:lnTo>
                    <a:lnTo>
                      <a:pt x="2420" y="214"/>
                    </a:lnTo>
                    <a:lnTo>
                      <a:pt x="2421" y="215"/>
                    </a:lnTo>
                    <a:lnTo>
                      <a:pt x="2422" y="216"/>
                    </a:lnTo>
                    <a:lnTo>
                      <a:pt x="2422" y="217"/>
                    </a:lnTo>
                    <a:lnTo>
                      <a:pt x="2423" y="218"/>
                    </a:lnTo>
                    <a:lnTo>
                      <a:pt x="2424" y="219"/>
                    </a:lnTo>
                    <a:lnTo>
                      <a:pt x="2425" y="220"/>
                    </a:lnTo>
                    <a:lnTo>
                      <a:pt x="2426" y="221"/>
                    </a:lnTo>
                    <a:lnTo>
                      <a:pt x="2426" y="222"/>
                    </a:lnTo>
                    <a:lnTo>
                      <a:pt x="2427" y="223"/>
                    </a:lnTo>
                    <a:lnTo>
                      <a:pt x="2428" y="223"/>
                    </a:lnTo>
                    <a:lnTo>
                      <a:pt x="2428" y="224"/>
                    </a:lnTo>
                    <a:lnTo>
                      <a:pt x="2429" y="225"/>
                    </a:lnTo>
                    <a:lnTo>
                      <a:pt x="2430" y="226"/>
                    </a:lnTo>
                    <a:lnTo>
                      <a:pt x="2430" y="227"/>
                    </a:lnTo>
                    <a:lnTo>
                      <a:pt x="2431" y="228"/>
                    </a:lnTo>
                    <a:lnTo>
                      <a:pt x="2432" y="228"/>
                    </a:lnTo>
                    <a:lnTo>
                      <a:pt x="2432" y="229"/>
                    </a:lnTo>
                    <a:lnTo>
                      <a:pt x="2433" y="230"/>
                    </a:lnTo>
                    <a:lnTo>
                      <a:pt x="2433" y="231"/>
                    </a:lnTo>
                    <a:lnTo>
                      <a:pt x="2434" y="232"/>
                    </a:lnTo>
                    <a:lnTo>
                      <a:pt x="2435" y="232"/>
                    </a:lnTo>
                    <a:lnTo>
                      <a:pt x="2436" y="233"/>
                    </a:lnTo>
                    <a:lnTo>
                      <a:pt x="2436" y="234"/>
                    </a:lnTo>
                    <a:lnTo>
                      <a:pt x="2437" y="235"/>
                    </a:lnTo>
                    <a:lnTo>
                      <a:pt x="2438" y="236"/>
                    </a:lnTo>
                    <a:lnTo>
                      <a:pt x="2438" y="237"/>
                    </a:lnTo>
                    <a:lnTo>
                      <a:pt x="2439" y="237"/>
                    </a:lnTo>
                    <a:lnTo>
                      <a:pt x="2440" y="238"/>
                    </a:lnTo>
                    <a:lnTo>
                      <a:pt x="2440" y="239"/>
                    </a:lnTo>
                    <a:lnTo>
                      <a:pt x="2441" y="240"/>
                    </a:lnTo>
                    <a:lnTo>
                      <a:pt x="2442" y="241"/>
                    </a:lnTo>
                    <a:lnTo>
                      <a:pt x="2442" y="242"/>
                    </a:lnTo>
                    <a:lnTo>
                      <a:pt x="2443" y="242"/>
                    </a:lnTo>
                    <a:lnTo>
                      <a:pt x="2443" y="243"/>
                    </a:lnTo>
                    <a:lnTo>
                      <a:pt x="2444" y="244"/>
                    </a:lnTo>
                    <a:lnTo>
                      <a:pt x="2445" y="245"/>
                    </a:lnTo>
                    <a:lnTo>
                      <a:pt x="2446" y="246"/>
                    </a:lnTo>
                    <a:lnTo>
                      <a:pt x="2446" y="247"/>
                    </a:lnTo>
                    <a:lnTo>
                      <a:pt x="2447" y="247"/>
                    </a:lnTo>
                    <a:lnTo>
                      <a:pt x="2448" y="248"/>
                    </a:lnTo>
                    <a:lnTo>
                      <a:pt x="2448" y="249"/>
                    </a:lnTo>
                    <a:lnTo>
                      <a:pt x="2449" y="250"/>
                    </a:lnTo>
                    <a:lnTo>
                      <a:pt x="2450" y="251"/>
                    </a:lnTo>
                    <a:lnTo>
                      <a:pt x="2451" y="252"/>
                    </a:lnTo>
                    <a:lnTo>
                      <a:pt x="2452" y="253"/>
                    </a:lnTo>
                    <a:lnTo>
                      <a:pt x="2452" y="254"/>
                    </a:lnTo>
                    <a:lnTo>
                      <a:pt x="2453" y="255"/>
                    </a:lnTo>
                    <a:lnTo>
                      <a:pt x="2454" y="256"/>
                    </a:lnTo>
                    <a:lnTo>
                      <a:pt x="2455" y="257"/>
                    </a:lnTo>
                    <a:lnTo>
                      <a:pt x="2456" y="258"/>
                    </a:lnTo>
                    <a:lnTo>
                      <a:pt x="2456" y="259"/>
                    </a:lnTo>
                    <a:lnTo>
                      <a:pt x="2457" y="260"/>
                    </a:lnTo>
                    <a:lnTo>
                      <a:pt x="2458" y="261"/>
                    </a:lnTo>
                    <a:lnTo>
                      <a:pt x="2459" y="262"/>
                    </a:lnTo>
                    <a:lnTo>
                      <a:pt x="2459" y="263"/>
                    </a:lnTo>
                    <a:lnTo>
                      <a:pt x="2460" y="264"/>
                    </a:lnTo>
                    <a:lnTo>
                      <a:pt x="2461" y="265"/>
                    </a:lnTo>
                    <a:lnTo>
                      <a:pt x="2462" y="265"/>
                    </a:lnTo>
                    <a:lnTo>
                      <a:pt x="2462" y="266"/>
                    </a:lnTo>
                    <a:lnTo>
                      <a:pt x="2463" y="267"/>
                    </a:lnTo>
                    <a:lnTo>
                      <a:pt x="2464" y="268"/>
                    </a:lnTo>
                    <a:lnTo>
                      <a:pt x="2464" y="269"/>
                    </a:lnTo>
                    <a:lnTo>
                      <a:pt x="2465" y="270"/>
                    </a:lnTo>
                    <a:lnTo>
                      <a:pt x="2466" y="270"/>
                    </a:lnTo>
                    <a:lnTo>
                      <a:pt x="2466" y="271"/>
                    </a:lnTo>
                    <a:lnTo>
                      <a:pt x="2467" y="272"/>
                    </a:lnTo>
                    <a:lnTo>
                      <a:pt x="2468" y="273"/>
                    </a:lnTo>
                    <a:lnTo>
                      <a:pt x="2468" y="274"/>
                    </a:lnTo>
                    <a:lnTo>
                      <a:pt x="2469" y="274"/>
                    </a:lnTo>
                    <a:lnTo>
                      <a:pt x="2469" y="275"/>
                    </a:lnTo>
                    <a:lnTo>
                      <a:pt x="2470" y="276"/>
                    </a:lnTo>
                    <a:lnTo>
                      <a:pt x="2471" y="277"/>
                    </a:lnTo>
                    <a:lnTo>
                      <a:pt x="2472" y="278"/>
                    </a:lnTo>
                    <a:lnTo>
                      <a:pt x="2472" y="279"/>
                    </a:lnTo>
                    <a:lnTo>
                      <a:pt x="2473" y="279"/>
                    </a:lnTo>
                    <a:lnTo>
                      <a:pt x="2473" y="280"/>
                    </a:lnTo>
                    <a:lnTo>
                      <a:pt x="2474" y="281"/>
                    </a:lnTo>
                    <a:lnTo>
                      <a:pt x="2475" y="282"/>
                    </a:lnTo>
                    <a:lnTo>
                      <a:pt x="2476" y="283"/>
                    </a:lnTo>
                    <a:lnTo>
                      <a:pt x="2477" y="284"/>
                    </a:lnTo>
                    <a:lnTo>
                      <a:pt x="2478" y="285"/>
                    </a:lnTo>
                    <a:lnTo>
                      <a:pt x="2478" y="286"/>
                    </a:lnTo>
                    <a:lnTo>
                      <a:pt x="2479" y="287"/>
                    </a:lnTo>
                    <a:lnTo>
                      <a:pt x="2480" y="288"/>
                    </a:lnTo>
                    <a:lnTo>
                      <a:pt x="2481" y="289"/>
                    </a:lnTo>
                    <a:lnTo>
                      <a:pt x="2482" y="290"/>
                    </a:lnTo>
                    <a:lnTo>
                      <a:pt x="2482" y="291"/>
                    </a:lnTo>
                    <a:lnTo>
                      <a:pt x="2483" y="292"/>
                    </a:lnTo>
                    <a:lnTo>
                      <a:pt x="2484" y="293"/>
                    </a:lnTo>
                    <a:lnTo>
                      <a:pt x="2485" y="294"/>
                    </a:lnTo>
                    <a:lnTo>
                      <a:pt x="2486" y="295"/>
                    </a:lnTo>
                    <a:lnTo>
                      <a:pt x="2486" y="296"/>
                    </a:lnTo>
                    <a:lnTo>
                      <a:pt x="2487" y="297"/>
                    </a:lnTo>
                    <a:lnTo>
                      <a:pt x="2488" y="297"/>
                    </a:lnTo>
                    <a:lnTo>
                      <a:pt x="2488" y="298"/>
                    </a:lnTo>
                    <a:lnTo>
                      <a:pt x="2489" y="299"/>
                    </a:lnTo>
                    <a:lnTo>
                      <a:pt x="2490" y="300"/>
                    </a:lnTo>
                    <a:lnTo>
                      <a:pt x="2490" y="301"/>
                    </a:lnTo>
                    <a:lnTo>
                      <a:pt x="2491" y="301"/>
                    </a:lnTo>
                    <a:lnTo>
                      <a:pt x="2492" y="302"/>
                    </a:lnTo>
                    <a:lnTo>
                      <a:pt x="2492" y="303"/>
                    </a:lnTo>
                    <a:lnTo>
                      <a:pt x="2493" y="304"/>
                    </a:lnTo>
                    <a:lnTo>
                      <a:pt x="2494" y="305"/>
                    </a:lnTo>
                    <a:lnTo>
                      <a:pt x="2494" y="306"/>
                    </a:lnTo>
                    <a:lnTo>
                      <a:pt x="2495" y="306"/>
                    </a:lnTo>
                    <a:lnTo>
                      <a:pt x="2496" y="307"/>
                    </a:lnTo>
                    <a:lnTo>
                      <a:pt x="2496" y="308"/>
                    </a:lnTo>
                    <a:lnTo>
                      <a:pt x="2497" y="309"/>
                    </a:lnTo>
                    <a:lnTo>
                      <a:pt x="2498" y="310"/>
                    </a:lnTo>
                    <a:lnTo>
                      <a:pt x="2499" y="311"/>
                    </a:lnTo>
                    <a:lnTo>
                      <a:pt x="2500" y="312"/>
                    </a:lnTo>
                    <a:lnTo>
                      <a:pt x="2500" y="313"/>
                    </a:lnTo>
                    <a:lnTo>
                      <a:pt x="2501" y="314"/>
                    </a:lnTo>
                    <a:lnTo>
                      <a:pt x="2502" y="315"/>
                    </a:lnTo>
                    <a:lnTo>
                      <a:pt x="2503" y="316"/>
                    </a:lnTo>
                    <a:lnTo>
                      <a:pt x="2504" y="317"/>
                    </a:lnTo>
                    <a:lnTo>
                      <a:pt x="2504" y="318"/>
                    </a:lnTo>
                    <a:lnTo>
                      <a:pt x="2505" y="319"/>
                    </a:lnTo>
                    <a:lnTo>
                      <a:pt x="2506" y="319"/>
                    </a:lnTo>
                    <a:lnTo>
                      <a:pt x="2506" y="320"/>
                    </a:lnTo>
                    <a:lnTo>
                      <a:pt x="2507" y="321"/>
                    </a:lnTo>
                    <a:lnTo>
                      <a:pt x="2508" y="322"/>
                    </a:lnTo>
                    <a:lnTo>
                      <a:pt x="2508" y="323"/>
                    </a:lnTo>
                    <a:lnTo>
                      <a:pt x="2509" y="323"/>
                    </a:lnTo>
                    <a:lnTo>
                      <a:pt x="2509" y="324"/>
                    </a:lnTo>
                    <a:lnTo>
                      <a:pt x="2510" y="325"/>
                    </a:lnTo>
                    <a:lnTo>
                      <a:pt x="2511" y="326"/>
                    </a:lnTo>
                    <a:lnTo>
                      <a:pt x="2512" y="327"/>
                    </a:lnTo>
                    <a:lnTo>
                      <a:pt x="2512" y="328"/>
                    </a:lnTo>
                    <a:lnTo>
                      <a:pt x="2513" y="328"/>
                    </a:lnTo>
                    <a:lnTo>
                      <a:pt x="2514" y="329"/>
                    </a:lnTo>
                    <a:lnTo>
                      <a:pt x="2514" y="330"/>
                    </a:lnTo>
                    <a:lnTo>
                      <a:pt x="2515" y="331"/>
                    </a:lnTo>
                    <a:lnTo>
                      <a:pt x="2516" y="332"/>
                    </a:lnTo>
                    <a:lnTo>
                      <a:pt x="2517" y="333"/>
                    </a:lnTo>
                    <a:lnTo>
                      <a:pt x="2518" y="334"/>
                    </a:lnTo>
                    <a:lnTo>
                      <a:pt x="2518" y="335"/>
                    </a:lnTo>
                    <a:lnTo>
                      <a:pt x="2519" y="336"/>
                    </a:lnTo>
                    <a:lnTo>
                      <a:pt x="2520" y="337"/>
                    </a:lnTo>
                    <a:lnTo>
                      <a:pt x="2521" y="338"/>
                    </a:lnTo>
                    <a:lnTo>
                      <a:pt x="2522" y="339"/>
                    </a:lnTo>
                    <a:lnTo>
                      <a:pt x="2522" y="340"/>
                    </a:lnTo>
                    <a:lnTo>
                      <a:pt x="2523" y="340"/>
                    </a:lnTo>
                    <a:lnTo>
                      <a:pt x="2524" y="341"/>
                    </a:lnTo>
                    <a:lnTo>
                      <a:pt x="2524" y="342"/>
                    </a:lnTo>
                    <a:lnTo>
                      <a:pt x="2525" y="343"/>
                    </a:lnTo>
                    <a:lnTo>
                      <a:pt x="2526" y="344"/>
                    </a:lnTo>
                    <a:lnTo>
                      <a:pt x="2526" y="345"/>
                    </a:lnTo>
                    <a:lnTo>
                      <a:pt x="2527" y="345"/>
                    </a:lnTo>
                    <a:lnTo>
                      <a:pt x="2528" y="346"/>
                    </a:lnTo>
                    <a:lnTo>
                      <a:pt x="2528" y="347"/>
                    </a:lnTo>
                    <a:lnTo>
                      <a:pt x="2529" y="348"/>
                    </a:lnTo>
                    <a:lnTo>
                      <a:pt x="2530" y="349"/>
                    </a:lnTo>
                    <a:lnTo>
                      <a:pt x="2531" y="350"/>
                    </a:lnTo>
                    <a:lnTo>
                      <a:pt x="2532" y="351"/>
                    </a:lnTo>
                    <a:lnTo>
                      <a:pt x="2532" y="352"/>
                    </a:lnTo>
                    <a:lnTo>
                      <a:pt x="2533" y="353"/>
                    </a:lnTo>
                    <a:lnTo>
                      <a:pt x="2534" y="353"/>
                    </a:lnTo>
                    <a:lnTo>
                      <a:pt x="2534" y="354"/>
                    </a:lnTo>
                    <a:lnTo>
                      <a:pt x="2535" y="355"/>
                    </a:lnTo>
                    <a:lnTo>
                      <a:pt x="2536" y="356"/>
                    </a:lnTo>
                    <a:lnTo>
                      <a:pt x="2536" y="357"/>
                    </a:lnTo>
                    <a:lnTo>
                      <a:pt x="2537" y="357"/>
                    </a:lnTo>
                    <a:lnTo>
                      <a:pt x="2538" y="358"/>
                    </a:lnTo>
                    <a:lnTo>
                      <a:pt x="2538" y="359"/>
                    </a:lnTo>
                    <a:lnTo>
                      <a:pt x="2539" y="360"/>
                    </a:lnTo>
                    <a:lnTo>
                      <a:pt x="2540" y="361"/>
                    </a:lnTo>
                    <a:lnTo>
                      <a:pt x="2541" y="362"/>
                    </a:lnTo>
                    <a:lnTo>
                      <a:pt x="2542" y="363"/>
                    </a:lnTo>
                    <a:lnTo>
                      <a:pt x="2542" y="364"/>
                    </a:lnTo>
                    <a:lnTo>
                      <a:pt x="2543" y="365"/>
                    </a:lnTo>
                    <a:lnTo>
                      <a:pt x="2544" y="365"/>
                    </a:lnTo>
                    <a:lnTo>
                      <a:pt x="2544" y="366"/>
                    </a:lnTo>
                    <a:lnTo>
                      <a:pt x="2545" y="367"/>
                    </a:lnTo>
                    <a:lnTo>
                      <a:pt x="2545" y="368"/>
                    </a:lnTo>
                    <a:lnTo>
                      <a:pt x="2546" y="369"/>
                    </a:lnTo>
                    <a:lnTo>
                      <a:pt x="2547" y="369"/>
                    </a:lnTo>
                    <a:lnTo>
                      <a:pt x="2548" y="370"/>
                    </a:lnTo>
                    <a:lnTo>
                      <a:pt x="2548" y="371"/>
                    </a:lnTo>
                    <a:lnTo>
                      <a:pt x="2549" y="372"/>
                    </a:lnTo>
                    <a:lnTo>
                      <a:pt x="2550" y="373"/>
                    </a:lnTo>
                    <a:lnTo>
                      <a:pt x="2551" y="374"/>
                    </a:lnTo>
                    <a:lnTo>
                      <a:pt x="2552" y="375"/>
                    </a:lnTo>
                    <a:lnTo>
                      <a:pt x="2552" y="376"/>
                    </a:lnTo>
                    <a:lnTo>
                      <a:pt x="2553" y="377"/>
                    </a:lnTo>
                    <a:lnTo>
                      <a:pt x="2554" y="377"/>
                    </a:lnTo>
                    <a:lnTo>
                      <a:pt x="2554" y="378"/>
                    </a:lnTo>
                    <a:lnTo>
                      <a:pt x="2555" y="379"/>
                    </a:lnTo>
                    <a:lnTo>
                      <a:pt x="2556" y="380"/>
                    </a:lnTo>
                    <a:lnTo>
                      <a:pt x="2556" y="381"/>
                    </a:lnTo>
                    <a:lnTo>
                      <a:pt x="2557" y="381"/>
                    </a:lnTo>
                    <a:lnTo>
                      <a:pt x="2558" y="382"/>
                    </a:lnTo>
                    <a:lnTo>
                      <a:pt x="2558" y="383"/>
                    </a:lnTo>
                    <a:lnTo>
                      <a:pt x="2559" y="384"/>
                    </a:lnTo>
                    <a:lnTo>
                      <a:pt x="2559" y="385"/>
                    </a:lnTo>
                    <a:lnTo>
                      <a:pt x="2560" y="385"/>
                    </a:lnTo>
                    <a:lnTo>
                      <a:pt x="2561" y="386"/>
                    </a:lnTo>
                    <a:lnTo>
                      <a:pt x="2562" y="387"/>
                    </a:lnTo>
                    <a:lnTo>
                      <a:pt x="2562" y="388"/>
                    </a:lnTo>
                    <a:lnTo>
                      <a:pt x="2563" y="389"/>
                    </a:lnTo>
                    <a:lnTo>
                      <a:pt x="2564" y="389"/>
                    </a:lnTo>
                    <a:lnTo>
                      <a:pt x="2564" y="390"/>
                    </a:lnTo>
                    <a:lnTo>
                      <a:pt x="2565" y="391"/>
                    </a:lnTo>
                    <a:lnTo>
                      <a:pt x="2566" y="392"/>
                    </a:lnTo>
                    <a:lnTo>
                      <a:pt x="2566" y="393"/>
                    </a:lnTo>
                    <a:lnTo>
                      <a:pt x="2567" y="393"/>
                    </a:lnTo>
                    <a:lnTo>
                      <a:pt x="2568" y="394"/>
                    </a:lnTo>
                    <a:lnTo>
                      <a:pt x="2568" y="395"/>
                    </a:lnTo>
                    <a:lnTo>
                      <a:pt x="2569" y="396"/>
                    </a:lnTo>
                    <a:lnTo>
                      <a:pt x="2569" y="397"/>
                    </a:lnTo>
                    <a:lnTo>
                      <a:pt x="2570" y="397"/>
                    </a:lnTo>
                    <a:lnTo>
                      <a:pt x="2571" y="398"/>
                    </a:lnTo>
                    <a:lnTo>
                      <a:pt x="2572" y="399"/>
                    </a:lnTo>
                    <a:lnTo>
                      <a:pt x="2572" y="400"/>
                    </a:lnTo>
                    <a:lnTo>
                      <a:pt x="2573" y="401"/>
                    </a:lnTo>
                    <a:lnTo>
                      <a:pt x="2574" y="401"/>
                    </a:lnTo>
                    <a:lnTo>
                      <a:pt x="2574" y="402"/>
                    </a:lnTo>
                    <a:lnTo>
                      <a:pt x="2575" y="403"/>
                    </a:lnTo>
                    <a:lnTo>
                      <a:pt x="2576" y="404"/>
                    </a:lnTo>
                    <a:lnTo>
                      <a:pt x="2576" y="405"/>
                    </a:lnTo>
                    <a:lnTo>
                      <a:pt x="2577" y="405"/>
                    </a:lnTo>
                    <a:lnTo>
                      <a:pt x="2578" y="406"/>
                    </a:lnTo>
                    <a:lnTo>
                      <a:pt x="2578" y="407"/>
                    </a:lnTo>
                    <a:lnTo>
                      <a:pt x="2579" y="408"/>
                    </a:lnTo>
                    <a:lnTo>
                      <a:pt x="2580" y="409"/>
                    </a:lnTo>
                    <a:lnTo>
                      <a:pt x="2581" y="410"/>
                    </a:lnTo>
                    <a:lnTo>
                      <a:pt x="2582" y="411"/>
                    </a:lnTo>
                    <a:lnTo>
                      <a:pt x="2582" y="412"/>
                    </a:lnTo>
                    <a:lnTo>
                      <a:pt x="2583" y="412"/>
                    </a:lnTo>
                    <a:lnTo>
                      <a:pt x="2584" y="413"/>
                    </a:lnTo>
                    <a:lnTo>
                      <a:pt x="2584" y="414"/>
                    </a:lnTo>
                    <a:lnTo>
                      <a:pt x="2585" y="415"/>
                    </a:lnTo>
                    <a:lnTo>
                      <a:pt x="2586" y="416"/>
                    </a:lnTo>
                    <a:lnTo>
                      <a:pt x="2587" y="417"/>
                    </a:lnTo>
                    <a:lnTo>
                      <a:pt x="2588" y="418"/>
                    </a:lnTo>
                    <a:lnTo>
                      <a:pt x="2588" y="419"/>
                    </a:lnTo>
                    <a:lnTo>
                      <a:pt x="2589" y="420"/>
                    </a:lnTo>
                    <a:lnTo>
                      <a:pt x="2590" y="420"/>
                    </a:lnTo>
                    <a:lnTo>
                      <a:pt x="2590" y="421"/>
                    </a:lnTo>
                    <a:lnTo>
                      <a:pt x="2591" y="422"/>
                    </a:lnTo>
                    <a:lnTo>
                      <a:pt x="2592" y="423"/>
                    </a:lnTo>
                    <a:lnTo>
                      <a:pt x="2592" y="424"/>
                    </a:lnTo>
                    <a:lnTo>
                      <a:pt x="2593" y="424"/>
                    </a:lnTo>
                    <a:lnTo>
                      <a:pt x="2594" y="425"/>
                    </a:lnTo>
                    <a:lnTo>
                      <a:pt x="2594" y="426"/>
                    </a:lnTo>
                    <a:lnTo>
                      <a:pt x="2595" y="427"/>
                    </a:lnTo>
                    <a:lnTo>
                      <a:pt x="2596" y="428"/>
                    </a:lnTo>
                    <a:lnTo>
                      <a:pt x="2597" y="429"/>
                    </a:lnTo>
                    <a:lnTo>
                      <a:pt x="2598" y="430"/>
                    </a:lnTo>
                    <a:lnTo>
                      <a:pt x="2598" y="431"/>
                    </a:lnTo>
                    <a:lnTo>
                      <a:pt x="2599" y="431"/>
                    </a:lnTo>
                    <a:lnTo>
                      <a:pt x="2599" y="432"/>
                    </a:lnTo>
                    <a:lnTo>
                      <a:pt x="2600" y="433"/>
                    </a:lnTo>
                    <a:lnTo>
                      <a:pt x="2601" y="434"/>
                    </a:lnTo>
                    <a:lnTo>
                      <a:pt x="2602" y="435"/>
                    </a:lnTo>
                    <a:lnTo>
                      <a:pt x="2603" y="436"/>
                    </a:lnTo>
                    <a:lnTo>
                      <a:pt x="2604" y="437"/>
                    </a:lnTo>
                    <a:lnTo>
                      <a:pt x="2604" y="438"/>
                    </a:lnTo>
                    <a:lnTo>
                      <a:pt x="2605" y="439"/>
                    </a:lnTo>
                    <a:lnTo>
                      <a:pt x="2606" y="439"/>
                    </a:lnTo>
                    <a:lnTo>
                      <a:pt x="2606" y="440"/>
                    </a:lnTo>
                    <a:lnTo>
                      <a:pt x="2607" y="441"/>
                    </a:lnTo>
                    <a:lnTo>
                      <a:pt x="2608" y="442"/>
                    </a:lnTo>
                    <a:lnTo>
                      <a:pt x="2609" y="443"/>
                    </a:lnTo>
                    <a:lnTo>
                      <a:pt x="2609" y="444"/>
                    </a:lnTo>
                    <a:lnTo>
                      <a:pt x="2610" y="445"/>
                    </a:lnTo>
                    <a:lnTo>
                      <a:pt x="2611" y="446"/>
                    </a:lnTo>
                    <a:lnTo>
                      <a:pt x="2612" y="446"/>
                    </a:lnTo>
                    <a:lnTo>
                      <a:pt x="2612" y="447"/>
                    </a:lnTo>
                    <a:lnTo>
                      <a:pt x="2613" y="448"/>
                    </a:lnTo>
                    <a:lnTo>
                      <a:pt x="2614" y="449"/>
                    </a:lnTo>
                    <a:lnTo>
                      <a:pt x="2615" y="450"/>
                    </a:lnTo>
                    <a:lnTo>
                      <a:pt x="2616" y="451"/>
                    </a:lnTo>
                    <a:lnTo>
                      <a:pt x="2616" y="452"/>
                    </a:lnTo>
                    <a:lnTo>
                      <a:pt x="2617" y="453"/>
                    </a:lnTo>
                    <a:lnTo>
                      <a:pt x="2618" y="453"/>
                    </a:lnTo>
                    <a:lnTo>
                      <a:pt x="2618" y="454"/>
                    </a:lnTo>
                    <a:lnTo>
                      <a:pt x="2619" y="455"/>
                    </a:lnTo>
                    <a:lnTo>
                      <a:pt x="2620" y="456"/>
                    </a:lnTo>
                    <a:lnTo>
                      <a:pt x="2621" y="457"/>
                    </a:lnTo>
                    <a:lnTo>
                      <a:pt x="2622" y="458"/>
                    </a:lnTo>
                    <a:lnTo>
                      <a:pt x="2622" y="459"/>
                    </a:lnTo>
                    <a:lnTo>
                      <a:pt x="2623" y="460"/>
                    </a:lnTo>
                    <a:lnTo>
                      <a:pt x="2624" y="460"/>
                    </a:lnTo>
                    <a:lnTo>
                      <a:pt x="2624" y="461"/>
                    </a:lnTo>
                    <a:lnTo>
                      <a:pt x="2625" y="462"/>
                    </a:lnTo>
                    <a:lnTo>
                      <a:pt x="2626" y="463"/>
                    </a:lnTo>
                    <a:lnTo>
                      <a:pt x="2626" y="464"/>
                    </a:lnTo>
                    <a:lnTo>
                      <a:pt x="2627" y="464"/>
                    </a:lnTo>
                    <a:lnTo>
                      <a:pt x="2628" y="465"/>
                    </a:lnTo>
                    <a:lnTo>
                      <a:pt x="2628" y="466"/>
                    </a:lnTo>
                    <a:lnTo>
                      <a:pt x="2629" y="467"/>
                    </a:lnTo>
                    <a:lnTo>
                      <a:pt x="2630" y="467"/>
                    </a:lnTo>
                    <a:lnTo>
                      <a:pt x="2630" y="468"/>
                    </a:lnTo>
                    <a:lnTo>
                      <a:pt x="2631" y="469"/>
                    </a:lnTo>
                    <a:lnTo>
                      <a:pt x="2632" y="470"/>
                    </a:lnTo>
                    <a:lnTo>
                      <a:pt x="2632" y="471"/>
                    </a:lnTo>
                    <a:lnTo>
                      <a:pt x="2633" y="471"/>
                    </a:lnTo>
                    <a:lnTo>
                      <a:pt x="2634" y="472"/>
                    </a:lnTo>
                    <a:lnTo>
                      <a:pt x="2634" y="473"/>
                    </a:lnTo>
                    <a:lnTo>
                      <a:pt x="2635" y="474"/>
                    </a:lnTo>
                    <a:lnTo>
                      <a:pt x="2636" y="475"/>
                    </a:lnTo>
                    <a:lnTo>
                      <a:pt x="2637" y="476"/>
                    </a:lnTo>
                    <a:lnTo>
                      <a:pt x="2638" y="477"/>
                    </a:lnTo>
                    <a:lnTo>
                      <a:pt x="2639" y="478"/>
                    </a:lnTo>
                    <a:lnTo>
                      <a:pt x="2640" y="479"/>
                    </a:lnTo>
                    <a:lnTo>
                      <a:pt x="2640" y="480"/>
                    </a:lnTo>
                    <a:lnTo>
                      <a:pt x="2641" y="481"/>
                    </a:lnTo>
                    <a:lnTo>
                      <a:pt x="2642" y="481"/>
                    </a:lnTo>
                    <a:lnTo>
                      <a:pt x="2642" y="482"/>
                    </a:lnTo>
                    <a:lnTo>
                      <a:pt x="2643" y="483"/>
                    </a:lnTo>
                    <a:lnTo>
                      <a:pt x="2644" y="484"/>
                    </a:lnTo>
                    <a:lnTo>
                      <a:pt x="2645" y="485"/>
                    </a:lnTo>
                    <a:lnTo>
                      <a:pt x="2645" y="486"/>
                    </a:lnTo>
                    <a:lnTo>
                      <a:pt x="2646" y="487"/>
                    </a:lnTo>
                    <a:lnTo>
                      <a:pt x="2647" y="488"/>
                    </a:lnTo>
                    <a:lnTo>
                      <a:pt x="2648" y="488"/>
                    </a:lnTo>
                    <a:lnTo>
                      <a:pt x="2648" y="489"/>
                    </a:lnTo>
                    <a:lnTo>
                      <a:pt x="2649" y="490"/>
                    </a:lnTo>
                    <a:lnTo>
                      <a:pt x="2650" y="491"/>
                    </a:lnTo>
                    <a:lnTo>
                      <a:pt x="2651" y="492"/>
                    </a:lnTo>
                    <a:lnTo>
                      <a:pt x="2652" y="493"/>
                    </a:lnTo>
                    <a:lnTo>
                      <a:pt x="2652" y="494"/>
                    </a:lnTo>
                    <a:lnTo>
                      <a:pt x="2653" y="494"/>
                    </a:lnTo>
                    <a:lnTo>
                      <a:pt x="2654" y="495"/>
                    </a:lnTo>
                    <a:lnTo>
                      <a:pt x="2654" y="496"/>
                    </a:lnTo>
                    <a:lnTo>
                      <a:pt x="2655" y="497"/>
                    </a:lnTo>
                    <a:lnTo>
                      <a:pt x="2656" y="498"/>
                    </a:lnTo>
                    <a:lnTo>
                      <a:pt x="2657" y="499"/>
                    </a:lnTo>
                    <a:lnTo>
                      <a:pt x="2658" y="500"/>
                    </a:lnTo>
                    <a:lnTo>
                      <a:pt x="2658" y="501"/>
                    </a:lnTo>
                    <a:lnTo>
                      <a:pt x="2659" y="501"/>
                    </a:lnTo>
                    <a:lnTo>
                      <a:pt x="2660" y="502"/>
                    </a:lnTo>
                    <a:lnTo>
                      <a:pt x="2660" y="503"/>
                    </a:lnTo>
                    <a:lnTo>
                      <a:pt x="2661" y="504"/>
                    </a:lnTo>
                    <a:lnTo>
                      <a:pt x="2662" y="504"/>
                    </a:lnTo>
                    <a:lnTo>
                      <a:pt x="2662" y="505"/>
                    </a:lnTo>
                    <a:lnTo>
                      <a:pt x="2663" y="506"/>
                    </a:lnTo>
                    <a:lnTo>
                      <a:pt x="2664" y="507"/>
                    </a:lnTo>
                    <a:lnTo>
                      <a:pt x="2665" y="508"/>
                    </a:lnTo>
                    <a:lnTo>
                      <a:pt x="2666" y="509"/>
                    </a:lnTo>
                    <a:lnTo>
                      <a:pt x="2666" y="510"/>
                    </a:lnTo>
                    <a:lnTo>
                      <a:pt x="2667" y="511"/>
                    </a:lnTo>
                    <a:lnTo>
                      <a:pt x="2668" y="512"/>
                    </a:lnTo>
                    <a:lnTo>
                      <a:pt x="2669" y="513"/>
                    </a:lnTo>
                    <a:lnTo>
                      <a:pt x="2670" y="514"/>
                    </a:lnTo>
                    <a:lnTo>
                      <a:pt x="2671" y="515"/>
                    </a:lnTo>
                    <a:lnTo>
                      <a:pt x="2672" y="516"/>
                    </a:lnTo>
                    <a:lnTo>
                      <a:pt x="2672" y="517"/>
                    </a:lnTo>
                    <a:lnTo>
                      <a:pt x="2673" y="517"/>
                    </a:lnTo>
                    <a:lnTo>
                      <a:pt x="2674" y="518"/>
                    </a:lnTo>
                    <a:lnTo>
                      <a:pt x="2674" y="519"/>
                    </a:lnTo>
                    <a:lnTo>
                      <a:pt x="2675" y="520"/>
                    </a:lnTo>
                    <a:lnTo>
                      <a:pt x="2676" y="520"/>
                    </a:lnTo>
                    <a:lnTo>
                      <a:pt x="2676" y="521"/>
                    </a:lnTo>
                    <a:lnTo>
                      <a:pt x="2677" y="522"/>
                    </a:lnTo>
                    <a:lnTo>
                      <a:pt x="2678" y="523"/>
                    </a:lnTo>
                    <a:lnTo>
                      <a:pt x="2679" y="524"/>
                    </a:lnTo>
                    <a:lnTo>
                      <a:pt x="2680" y="525"/>
                    </a:lnTo>
                    <a:lnTo>
                      <a:pt x="2680" y="526"/>
                    </a:lnTo>
                    <a:lnTo>
                      <a:pt x="2681" y="527"/>
                    </a:lnTo>
                    <a:lnTo>
                      <a:pt x="2682" y="527"/>
                    </a:lnTo>
                    <a:lnTo>
                      <a:pt x="2682" y="528"/>
                    </a:lnTo>
                    <a:lnTo>
                      <a:pt x="2683" y="529"/>
                    </a:lnTo>
                    <a:lnTo>
                      <a:pt x="2684" y="530"/>
                    </a:lnTo>
                    <a:lnTo>
                      <a:pt x="2685" y="531"/>
                    </a:lnTo>
                    <a:lnTo>
                      <a:pt x="2685" y="532"/>
                    </a:lnTo>
                    <a:lnTo>
                      <a:pt x="2686" y="533"/>
                    </a:lnTo>
                    <a:lnTo>
                      <a:pt x="2687" y="533"/>
                    </a:lnTo>
                    <a:lnTo>
                      <a:pt x="2688" y="534"/>
                    </a:lnTo>
                    <a:lnTo>
                      <a:pt x="2688" y="535"/>
                    </a:lnTo>
                    <a:lnTo>
                      <a:pt x="2689" y="536"/>
                    </a:lnTo>
                    <a:lnTo>
                      <a:pt x="2690" y="536"/>
                    </a:lnTo>
                    <a:lnTo>
                      <a:pt x="2690" y="537"/>
                    </a:lnTo>
                    <a:lnTo>
                      <a:pt x="2691" y="538"/>
                    </a:lnTo>
                    <a:lnTo>
                      <a:pt x="2692" y="539"/>
                    </a:lnTo>
                    <a:lnTo>
                      <a:pt x="2693" y="540"/>
                    </a:lnTo>
                    <a:lnTo>
                      <a:pt x="2694" y="541"/>
                    </a:lnTo>
                    <a:lnTo>
                      <a:pt x="2694" y="542"/>
                    </a:lnTo>
                    <a:lnTo>
                      <a:pt x="2695" y="542"/>
                    </a:lnTo>
                    <a:lnTo>
                      <a:pt x="2695" y="543"/>
                    </a:lnTo>
                    <a:lnTo>
                      <a:pt x="2696" y="544"/>
                    </a:lnTo>
                    <a:lnTo>
                      <a:pt x="2697" y="545"/>
                    </a:lnTo>
                    <a:lnTo>
                      <a:pt x="2698" y="545"/>
                    </a:lnTo>
                    <a:lnTo>
                      <a:pt x="2698" y="546"/>
                    </a:lnTo>
                    <a:lnTo>
                      <a:pt x="2699" y="547"/>
                    </a:lnTo>
                    <a:lnTo>
                      <a:pt x="2700" y="548"/>
                    </a:lnTo>
                    <a:lnTo>
                      <a:pt x="2701" y="549"/>
                    </a:lnTo>
                    <a:lnTo>
                      <a:pt x="2702" y="550"/>
                    </a:lnTo>
                    <a:lnTo>
                      <a:pt x="2702" y="551"/>
                    </a:lnTo>
                    <a:lnTo>
                      <a:pt x="2703" y="551"/>
                    </a:lnTo>
                    <a:lnTo>
                      <a:pt x="2704" y="552"/>
                    </a:lnTo>
                    <a:lnTo>
                      <a:pt x="2704" y="553"/>
                    </a:lnTo>
                    <a:lnTo>
                      <a:pt x="2705" y="554"/>
                    </a:lnTo>
                    <a:lnTo>
                      <a:pt x="2706" y="554"/>
                    </a:lnTo>
                    <a:lnTo>
                      <a:pt x="2706" y="555"/>
                    </a:lnTo>
                    <a:lnTo>
                      <a:pt x="2707" y="556"/>
                    </a:lnTo>
                    <a:lnTo>
                      <a:pt x="2708" y="557"/>
                    </a:lnTo>
                    <a:lnTo>
                      <a:pt x="2709" y="558"/>
                    </a:lnTo>
                    <a:lnTo>
                      <a:pt x="2710" y="559"/>
                    </a:lnTo>
                    <a:lnTo>
                      <a:pt x="2710" y="560"/>
                    </a:lnTo>
                    <a:lnTo>
                      <a:pt x="2711" y="560"/>
                    </a:lnTo>
                    <a:lnTo>
                      <a:pt x="2712" y="561"/>
                    </a:lnTo>
                    <a:lnTo>
                      <a:pt x="2712" y="562"/>
                    </a:lnTo>
                    <a:lnTo>
                      <a:pt x="2713" y="563"/>
                    </a:lnTo>
                    <a:lnTo>
                      <a:pt x="2714" y="563"/>
                    </a:lnTo>
                    <a:lnTo>
                      <a:pt x="2714" y="564"/>
                    </a:lnTo>
                    <a:lnTo>
                      <a:pt x="2715" y="565"/>
                    </a:lnTo>
                    <a:lnTo>
                      <a:pt x="2716" y="566"/>
                    </a:lnTo>
                    <a:lnTo>
                      <a:pt x="2717" y="567"/>
                    </a:lnTo>
                    <a:lnTo>
                      <a:pt x="2717" y="568"/>
                    </a:lnTo>
                    <a:lnTo>
                      <a:pt x="2718" y="569"/>
                    </a:lnTo>
                    <a:lnTo>
                      <a:pt x="2719" y="569"/>
                    </a:lnTo>
                    <a:lnTo>
                      <a:pt x="2720" y="570"/>
                    </a:lnTo>
                    <a:lnTo>
                      <a:pt x="2720" y="571"/>
                    </a:lnTo>
                    <a:lnTo>
                      <a:pt x="2721" y="572"/>
                    </a:lnTo>
                    <a:lnTo>
                      <a:pt x="2722" y="573"/>
                    </a:lnTo>
                    <a:lnTo>
                      <a:pt x="2723" y="574"/>
                    </a:lnTo>
                    <a:lnTo>
                      <a:pt x="2724" y="574"/>
                    </a:lnTo>
                    <a:lnTo>
                      <a:pt x="2724" y="575"/>
                    </a:lnTo>
                    <a:lnTo>
                      <a:pt x="2725" y="576"/>
                    </a:lnTo>
                    <a:lnTo>
                      <a:pt x="2726" y="577"/>
                    </a:lnTo>
                    <a:lnTo>
                      <a:pt x="2727" y="578"/>
                    </a:lnTo>
                    <a:lnTo>
                      <a:pt x="2728" y="579"/>
                    </a:lnTo>
                    <a:lnTo>
                      <a:pt x="2728" y="580"/>
                    </a:lnTo>
                    <a:lnTo>
                      <a:pt x="2729" y="580"/>
                    </a:lnTo>
                    <a:lnTo>
                      <a:pt x="2730" y="581"/>
                    </a:lnTo>
                    <a:lnTo>
                      <a:pt x="2730" y="582"/>
                    </a:lnTo>
                    <a:lnTo>
                      <a:pt x="2731" y="583"/>
                    </a:lnTo>
                    <a:lnTo>
                      <a:pt x="2732" y="583"/>
                    </a:lnTo>
                    <a:lnTo>
                      <a:pt x="2732" y="584"/>
                    </a:lnTo>
                    <a:lnTo>
                      <a:pt x="2733" y="585"/>
                    </a:lnTo>
                    <a:lnTo>
                      <a:pt x="2734" y="586"/>
                    </a:lnTo>
                    <a:lnTo>
                      <a:pt x="2735" y="587"/>
                    </a:lnTo>
                    <a:lnTo>
                      <a:pt x="2735" y="588"/>
                    </a:lnTo>
                    <a:lnTo>
                      <a:pt x="2736" y="588"/>
                    </a:lnTo>
                    <a:lnTo>
                      <a:pt x="2737" y="589"/>
                    </a:lnTo>
                    <a:lnTo>
                      <a:pt x="2738" y="590"/>
                    </a:lnTo>
                    <a:lnTo>
                      <a:pt x="2738" y="591"/>
                    </a:lnTo>
                    <a:lnTo>
                      <a:pt x="2739" y="591"/>
                    </a:lnTo>
                    <a:lnTo>
                      <a:pt x="2740" y="592"/>
                    </a:lnTo>
                    <a:lnTo>
                      <a:pt x="2740" y="593"/>
                    </a:lnTo>
                    <a:lnTo>
                      <a:pt x="2741" y="594"/>
                    </a:lnTo>
                    <a:lnTo>
                      <a:pt x="2742" y="594"/>
                    </a:lnTo>
                    <a:lnTo>
                      <a:pt x="2742" y="595"/>
                    </a:lnTo>
                    <a:lnTo>
                      <a:pt x="2743" y="596"/>
                    </a:lnTo>
                    <a:lnTo>
                      <a:pt x="2744" y="597"/>
                    </a:lnTo>
                    <a:lnTo>
                      <a:pt x="2745" y="598"/>
                    </a:lnTo>
                    <a:lnTo>
                      <a:pt x="2746" y="599"/>
                    </a:lnTo>
                    <a:lnTo>
                      <a:pt x="2747" y="600"/>
                    </a:lnTo>
                    <a:lnTo>
                      <a:pt x="2748" y="601"/>
                    </a:lnTo>
                    <a:lnTo>
                      <a:pt x="2748" y="602"/>
                    </a:lnTo>
                    <a:lnTo>
                      <a:pt x="2749" y="602"/>
                    </a:lnTo>
                    <a:lnTo>
                      <a:pt x="2750" y="603"/>
                    </a:lnTo>
                    <a:lnTo>
                      <a:pt x="2750" y="604"/>
                    </a:lnTo>
                    <a:lnTo>
                      <a:pt x="2751" y="605"/>
                    </a:lnTo>
                    <a:lnTo>
                      <a:pt x="2752" y="605"/>
                    </a:lnTo>
                    <a:lnTo>
                      <a:pt x="2752" y="606"/>
                    </a:lnTo>
                    <a:lnTo>
                      <a:pt x="2753" y="607"/>
                    </a:lnTo>
                    <a:lnTo>
                      <a:pt x="2754" y="608"/>
                    </a:lnTo>
                    <a:lnTo>
                      <a:pt x="2755" y="609"/>
                    </a:lnTo>
                    <a:lnTo>
                      <a:pt x="2756" y="610"/>
                    </a:lnTo>
                    <a:lnTo>
                      <a:pt x="2757" y="611"/>
                    </a:lnTo>
                    <a:lnTo>
                      <a:pt x="2757" y="612"/>
                    </a:lnTo>
                    <a:lnTo>
                      <a:pt x="2758" y="613"/>
                    </a:lnTo>
                    <a:lnTo>
                      <a:pt x="2759" y="613"/>
                    </a:lnTo>
                    <a:lnTo>
                      <a:pt x="2760" y="614"/>
                    </a:lnTo>
                    <a:lnTo>
                      <a:pt x="2760" y="615"/>
                    </a:lnTo>
                    <a:lnTo>
                      <a:pt x="2761" y="616"/>
                    </a:lnTo>
                    <a:lnTo>
                      <a:pt x="2762" y="616"/>
                    </a:lnTo>
                    <a:lnTo>
                      <a:pt x="2762" y="617"/>
                    </a:lnTo>
                    <a:lnTo>
                      <a:pt x="2763" y="618"/>
                    </a:lnTo>
                    <a:lnTo>
                      <a:pt x="2764" y="618"/>
                    </a:lnTo>
                    <a:lnTo>
                      <a:pt x="2764" y="619"/>
                    </a:lnTo>
                    <a:lnTo>
                      <a:pt x="2765" y="620"/>
                    </a:lnTo>
                    <a:lnTo>
                      <a:pt x="2766" y="621"/>
                    </a:lnTo>
                    <a:lnTo>
                      <a:pt x="2767" y="622"/>
                    </a:lnTo>
                    <a:lnTo>
                      <a:pt x="2767" y="623"/>
                    </a:lnTo>
                    <a:lnTo>
                      <a:pt x="2768" y="623"/>
                    </a:lnTo>
                    <a:lnTo>
                      <a:pt x="2769" y="624"/>
                    </a:lnTo>
                    <a:lnTo>
                      <a:pt x="2770" y="625"/>
                    </a:lnTo>
                    <a:lnTo>
                      <a:pt x="2770" y="626"/>
                    </a:lnTo>
                    <a:lnTo>
                      <a:pt x="2771" y="626"/>
                    </a:lnTo>
                    <a:lnTo>
                      <a:pt x="2771" y="627"/>
                    </a:lnTo>
                    <a:lnTo>
                      <a:pt x="2772" y="628"/>
                    </a:lnTo>
                    <a:lnTo>
                      <a:pt x="2773" y="629"/>
                    </a:lnTo>
                    <a:lnTo>
                      <a:pt x="2774" y="629"/>
                    </a:lnTo>
                    <a:lnTo>
                      <a:pt x="2774" y="630"/>
                    </a:lnTo>
                    <a:lnTo>
                      <a:pt x="2775" y="631"/>
                    </a:lnTo>
                    <a:lnTo>
                      <a:pt x="2776" y="631"/>
                    </a:lnTo>
                    <a:lnTo>
                      <a:pt x="2776" y="632"/>
                    </a:lnTo>
                    <a:lnTo>
                      <a:pt x="2777" y="633"/>
                    </a:lnTo>
                    <a:lnTo>
                      <a:pt x="2778" y="634"/>
                    </a:lnTo>
                    <a:lnTo>
                      <a:pt x="2779" y="635"/>
                    </a:lnTo>
                    <a:lnTo>
                      <a:pt x="2780" y="636"/>
                    </a:lnTo>
                    <a:lnTo>
                      <a:pt x="2781" y="637"/>
                    </a:lnTo>
                    <a:lnTo>
                      <a:pt x="2782" y="638"/>
                    </a:lnTo>
                    <a:lnTo>
                      <a:pt x="2782" y="639"/>
                    </a:lnTo>
                    <a:lnTo>
                      <a:pt x="2783" y="639"/>
                    </a:lnTo>
                    <a:lnTo>
                      <a:pt x="2784" y="640"/>
                    </a:lnTo>
                    <a:lnTo>
                      <a:pt x="2784" y="641"/>
                    </a:lnTo>
                    <a:lnTo>
                      <a:pt x="2785" y="641"/>
                    </a:lnTo>
                    <a:lnTo>
                      <a:pt x="2786" y="642"/>
                    </a:lnTo>
                    <a:lnTo>
                      <a:pt x="2786" y="643"/>
                    </a:lnTo>
                    <a:lnTo>
                      <a:pt x="2787" y="644"/>
                    </a:lnTo>
                    <a:lnTo>
                      <a:pt x="2788" y="644"/>
                    </a:lnTo>
                    <a:lnTo>
                      <a:pt x="2788" y="645"/>
                    </a:lnTo>
                    <a:lnTo>
                      <a:pt x="2789" y="646"/>
                    </a:lnTo>
                    <a:lnTo>
                      <a:pt x="2790" y="646"/>
                    </a:lnTo>
                    <a:lnTo>
                      <a:pt x="2790" y="647"/>
                    </a:lnTo>
                    <a:lnTo>
                      <a:pt x="2791" y="648"/>
                    </a:lnTo>
                    <a:lnTo>
                      <a:pt x="2792" y="649"/>
                    </a:lnTo>
                    <a:lnTo>
                      <a:pt x="2793" y="650"/>
                    </a:lnTo>
                    <a:lnTo>
                      <a:pt x="2794" y="651"/>
                    </a:lnTo>
                    <a:lnTo>
                      <a:pt x="2795" y="652"/>
                    </a:lnTo>
                    <a:lnTo>
                      <a:pt x="2796" y="653"/>
                    </a:lnTo>
                    <a:lnTo>
                      <a:pt x="2797" y="654"/>
                    </a:lnTo>
                    <a:lnTo>
                      <a:pt x="2798" y="655"/>
                    </a:lnTo>
                    <a:lnTo>
                      <a:pt x="2798" y="656"/>
                    </a:lnTo>
                    <a:lnTo>
                      <a:pt x="2799" y="656"/>
                    </a:lnTo>
                    <a:lnTo>
                      <a:pt x="2800" y="657"/>
                    </a:lnTo>
                    <a:lnTo>
                      <a:pt x="2800" y="658"/>
                    </a:lnTo>
                    <a:lnTo>
                      <a:pt x="2801" y="658"/>
                    </a:lnTo>
                    <a:lnTo>
                      <a:pt x="2802" y="659"/>
                    </a:lnTo>
                    <a:lnTo>
                      <a:pt x="2802" y="660"/>
                    </a:lnTo>
                    <a:lnTo>
                      <a:pt x="2803" y="661"/>
                    </a:lnTo>
                    <a:lnTo>
                      <a:pt x="2804" y="661"/>
                    </a:lnTo>
                    <a:lnTo>
                      <a:pt x="2804" y="662"/>
                    </a:lnTo>
                    <a:lnTo>
                      <a:pt x="2805" y="663"/>
                    </a:lnTo>
                    <a:lnTo>
                      <a:pt x="2806" y="663"/>
                    </a:lnTo>
                    <a:lnTo>
                      <a:pt x="2806" y="664"/>
                    </a:lnTo>
                    <a:lnTo>
                      <a:pt x="2807" y="665"/>
                    </a:lnTo>
                    <a:lnTo>
                      <a:pt x="2808" y="666"/>
                    </a:lnTo>
                    <a:lnTo>
                      <a:pt x="2809" y="667"/>
                    </a:lnTo>
                    <a:lnTo>
                      <a:pt x="2810" y="668"/>
                    </a:lnTo>
                    <a:lnTo>
                      <a:pt x="2811" y="669"/>
                    </a:lnTo>
                    <a:lnTo>
                      <a:pt x="2811" y="670"/>
                    </a:lnTo>
                    <a:lnTo>
                      <a:pt x="2812" y="670"/>
                    </a:lnTo>
                    <a:lnTo>
                      <a:pt x="2813" y="671"/>
                    </a:lnTo>
                    <a:lnTo>
                      <a:pt x="2814" y="672"/>
                    </a:lnTo>
                    <a:lnTo>
                      <a:pt x="2815" y="673"/>
                    </a:lnTo>
                    <a:lnTo>
                      <a:pt x="2816" y="674"/>
                    </a:lnTo>
                    <a:lnTo>
                      <a:pt x="2816" y="675"/>
                    </a:lnTo>
                    <a:lnTo>
                      <a:pt x="2817" y="675"/>
                    </a:lnTo>
                    <a:lnTo>
                      <a:pt x="2817" y="676"/>
                    </a:lnTo>
                    <a:lnTo>
                      <a:pt x="2818" y="677"/>
                    </a:lnTo>
                    <a:lnTo>
                      <a:pt x="2819" y="677"/>
                    </a:lnTo>
                    <a:lnTo>
                      <a:pt x="2820" y="678"/>
                    </a:lnTo>
                    <a:lnTo>
                      <a:pt x="2820" y="679"/>
                    </a:lnTo>
                    <a:lnTo>
                      <a:pt x="2821" y="679"/>
                    </a:lnTo>
                    <a:lnTo>
                      <a:pt x="2821" y="680"/>
                    </a:lnTo>
                    <a:lnTo>
                      <a:pt x="2822" y="681"/>
                    </a:lnTo>
                    <a:lnTo>
                      <a:pt x="2823" y="682"/>
                    </a:lnTo>
                    <a:lnTo>
                      <a:pt x="2824" y="682"/>
                    </a:lnTo>
                    <a:lnTo>
                      <a:pt x="2824" y="683"/>
                    </a:lnTo>
                    <a:lnTo>
                      <a:pt x="2825" y="684"/>
                    </a:lnTo>
                    <a:lnTo>
                      <a:pt x="2826" y="684"/>
                    </a:lnTo>
                    <a:lnTo>
                      <a:pt x="2826" y="685"/>
                    </a:lnTo>
                    <a:lnTo>
                      <a:pt x="2827" y="686"/>
                    </a:lnTo>
                    <a:lnTo>
                      <a:pt x="2828" y="686"/>
                    </a:lnTo>
                    <a:lnTo>
                      <a:pt x="2828" y="687"/>
                    </a:lnTo>
                    <a:lnTo>
                      <a:pt x="2829" y="688"/>
                    </a:lnTo>
                    <a:lnTo>
                      <a:pt x="2830" y="688"/>
                    </a:lnTo>
                    <a:lnTo>
                      <a:pt x="2830" y="689"/>
                    </a:lnTo>
                    <a:lnTo>
                      <a:pt x="2831" y="690"/>
                    </a:lnTo>
                    <a:lnTo>
                      <a:pt x="2832" y="691"/>
                    </a:lnTo>
                    <a:lnTo>
                      <a:pt x="2833" y="692"/>
                    </a:lnTo>
                    <a:lnTo>
                      <a:pt x="2834" y="693"/>
                    </a:lnTo>
                    <a:lnTo>
                      <a:pt x="2835" y="694"/>
                    </a:lnTo>
                    <a:lnTo>
                      <a:pt x="2836" y="695"/>
                    </a:lnTo>
                    <a:lnTo>
                      <a:pt x="2837" y="696"/>
                    </a:lnTo>
                    <a:lnTo>
                      <a:pt x="2838" y="697"/>
                    </a:lnTo>
                    <a:lnTo>
                      <a:pt x="2839" y="698"/>
                    </a:lnTo>
                    <a:lnTo>
                      <a:pt x="2840" y="699"/>
                    </a:lnTo>
                    <a:lnTo>
                      <a:pt x="2840" y="700"/>
                    </a:lnTo>
                    <a:lnTo>
                      <a:pt x="2841" y="700"/>
                    </a:lnTo>
                    <a:lnTo>
                      <a:pt x="2842" y="701"/>
                    </a:lnTo>
                    <a:lnTo>
                      <a:pt x="2842" y="702"/>
                    </a:lnTo>
                    <a:lnTo>
                      <a:pt x="2843" y="702"/>
                    </a:lnTo>
                    <a:lnTo>
                      <a:pt x="2843" y="703"/>
                    </a:lnTo>
                    <a:lnTo>
                      <a:pt x="2844" y="704"/>
                    </a:lnTo>
                    <a:lnTo>
                      <a:pt x="2845" y="704"/>
                    </a:lnTo>
                    <a:lnTo>
                      <a:pt x="2846" y="705"/>
                    </a:lnTo>
                    <a:lnTo>
                      <a:pt x="2846" y="706"/>
                    </a:lnTo>
                    <a:lnTo>
                      <a:pt x="2847" y="706"/>
                    </a:lnTo>
                    <a:lnTo>
                      <a:pt x="2848" y="707"/>
                    </a:lnTo>
                    <a:lnTo>
                      <a:pt x="2848" y="708"/>
                    </a:lnTo>
                    <a:lnTo>
                      <a:pt x="2849" y="708"/>
                    </a:lnTo>
                    <a:lnTo>
                      <a:pt x="2850" y="709"/>
                    </a:lnTo>
                    <a:lnTo>
                      <a:pt x="2850" y="710"/>
                    </a:lnTo>
                    <a:lnTo>
                      <a:pt x="2851" y="710"/>
                    </a:lnTo>
                    <a:lnTo>
                      <a:pt x="2852" y="711"/>
                    </a:lnTo>
                    <a:lnTo>
                      <a:pt x="2852" y="712"/>
                    </a:lnTo>
                    <a:lnTo>
                      <a:pt x="2853" y="713"/>
                    </a:lnTo>
                    <a:lnTo>
                      <a:pt x="2854" y="713"/>
                    </a:lnTo>
                    <a:lnTo>
                      <a:pt x="2854" y="714"/>
                    </a:lnTo>
                    <a:lnTo>
                      <a:pt x="2855" y="715"/>
                    </a:lnTo>
                    <a:lnTo>
                      <a:pt x="2856" y="715"/>
                    </a:lnTo>
                    <a:lnTo>
                      <a:pt x="2856" y="716"/>
                    </a:lnTo>
                    <a:lnTo>
                      <a:pt x="2857" y="717"/>
                    </a:lnTo>
                    <a:lnTo>
                      <a:pt x="2858" y="718"/>
                    </a:lnTo>
                    <a:lnTo>
                      <a:pt x="2859" y="719"/>
                    </a:lnTo>
                    <a:lnTo>
                      <a:pt x="2860" y="719"/>
                    </a:lnTo>
                    <a:lnTo>
                      <a:pt x="2860" y="720"/>
                    </a:lnTo>
                    <a:lnTo>
                      <a:pt x="2861" y="721"/>
                    </a:lnTo>
                    <a:lnTo>
                      <a:pt x="2862" y="722"/>
                    </a:lnTo>
                    <a:lnTo>
                      <a:pt x="2863" y="723"/>
                    </a:lnTo>
                    <a:lnTo>
                      <a:pt x="2864" y="723"/>
                    </a:lnTo>
                    <a:lnTo>
                      <a:pt x="2864" y="724"/>
                    </a:lnTo>
                    <a:lnTo>
                      <a:pt x="2865" y="725"/>
                    </a:lnTo>
                    <a:lnTo>
                      <a:pt x="2866" y="725"/>
                    </a:lnTo>
                    <a:lnTo>
                      <a:pt x="2866" y="726"/>
                    </a:lnTo>
                    <a:lnTo>
                      <a:pt x="2867" y="727"/>
                    </a:lnTo>
                    <a:lnTo>
                      <a:pt x="2868" y="728"/>
                    </a:lnTo>
                    <a:lnTo>
                      <a:pt x="2869" y="729"/>
                    </a:lnTo>
                    <a:lnTo>
                      <a:pt x="2870" y="729"/>
                    </a:lnTo>
                    <a:lnTo>
                      <a:pt x="2870" y="730"/>
                    </a:lnTo>
                    <a:lnTo>
                      <a:pt x="2871" y="731"/>
                    </a:lnTo>
                    <a:lnTo>
                      <a:pt x="2872" y="731"/>
                    </a:lnTo>
                    <a:lnTo>
                      <a:pt x="2872" y="732"/>
                    </a:lnTo>
                    <a:lnTo>
                      <a:pt x="2873" y="733"/>
                    </a:lnTo>
                    <a:lnTo>
                      <a:pt x="2874" y="733"/>
                    </a:lnTo>
                    <a:lnTo>
                      <a:pt x="2874" y="734"/>
                    </a:lnTo>
                    <a:lnTo>
                      <a:pt x="2875" y="735"/>
                    </a:lnTo>
                    <a:lnTo>
                      <a:pt x="2876" y="735"/>
                    </a:lnTo>
                    <a:lnTo>
                      <a:pt x="2876" y="736"/>
                    </a:lnTo>
                    <a:lnTo>
                      <a:pt x="2877" y="737"/>
                    </a:lnTo>
                    <a:lnTo>
                      <a:pt x="2878" y="737"/>
                    </a:lnTo>
                    <a:lnTo>
                      <a:pt x="2878" y="738"/>
                    </a:lnTo>
                    <a:lnTo>
                      <a:pt x="2879" y="739"/>
                    </a:lnTo>
                    <a:lnTo>
                      <a:pt x="2880" y="739"/>
                    </a:lnTo>
                    <a:lnTo>
                      <a:pt x="2880" y="740"/>
                    </a:lnTo>
                    <a:lnTo>
                      <a:pt x="2881" y="741"/>
                    </a:lnTo>
                    <a:lnTo>
                      <a:pt x="2882" y="741"/>
                    </a:lnTo>
                    <a:lnTo>
                      <a:pt x="2882" y="742"/>
                    </a:lnTo>
                    <a:lnTo>
                      <a:pt x="2883" y="743"/>
                    </a:lnTo>
                    <a:lnTo>
                      <a:pt x="2884" y="743"/>
                    </a:lnTo>
                    <a:lnTo>
                      <a:pt x="2884" y="744"/>
                    </a:lnTo>
                    <a:lnTo>
                      <a:pt x="2885" y="745"/>
                    </a:lnTo>
                    <a:lnTo>
                      <a:pt x="2886" y="745"/>
                    </a:lnTo>
                    <a:lnTo>
                      <a:pt x="2886" y="746"/>
                    </a:lnTo>
                    <a:lnTo>
                      <a:pt x="2887" y="747"/>
                    </a:lnTo>
                    <a:lnTo>
                      <a:pt x="2888" y="747"/>
                    </a:lnTo>
                    <a:lnTo>
                      <a:pt x="2888" y="748"/>
                    </a:lnTo>
                    <a:lnTo>
                      <a:pt x="2889" y="749"/>
                    </a:lnTo>
                    <a:lnTo>
                      <a:pt x="2890" y="749"/>
                    </a:lnTo>
                    <a:lnTo>
                      <a:pt x="2890" y="750"/>
                    </a:lnTo>
                    <a:lnTo>
                      <a:pt x="2891" y="751"/>
                    </a:lnTo>
                    <a:lnTo>
                      <a:pt x="2892" y="751"/>
                    </a:lnTo>
                    <a:lnTo>
                      <a:pt x="2892" y="752"/>
                    </a:lnTo>
                    <a:lnTo>
                      <a:pt x="2893" y="753"/>
                    </a:lnTo>
                    <a:lnTo>
                      <a:pt x="2894" y="754"/>
                    </a:lnTo>
                    <a:lnTo>
                      <a:pt x="2895" y="755"/>
                    </a:lnTo>
                    <a:lnTo>
                      <a:pt x="2896" y="755"/>
                    </a:lnTo>
                    <a:lnTo>
                      <a:pt x="2896" y="756"/>
                    </a:lnTo>
                    <a:lnTo>
                      <a:pt x="2897" y="757"/>
                    </a:lnTo>
                    <a:lnTo>
                      <a:pt x="2898" y="758"/>
                    </a:lnTo>
                    <a:lnTo>
                      <a:pt x="2899" y="759"/>
                    </a:lnTo>
                    <a:lnTo>
                      <a:pt x="2900" y="759"/>
                    </a:lnTo>
                    <a:lnTo>
                      <a:pt x="2900" y="760"/>
                    </a:lnTo>
                    <a:lnTo>
                      <a:pt x="2901" y="761"/>
                    </a:lnTo>
                    <a:lnTo>
                      <a:pt x="2902" y="761"/>
                    </a:lnTo>
                    <a:lnTo>
                      <a:pt x="2902" y="762"/>
                    </a:lnTo>
                    <a:lnTo>
                      <a:pt x="2903" y="762"/>
                    </a:lnTo>
                    <a:lnTo>
                      <a:pt x="2904" y="763"/>
                    </a:lnTo>
                    <a:lnTo>
                      <a:pt x="2904" y="764"/>
                    </a:lnTo>
                    <a:lnTo>
                      <a:pt x="2905" y="764"/>
                    </a:lnTo>
                    <a:lnTo>
                      <a:pt x="2906" y="765"/>
                    </a:lnTo>
                    <a:lnTo>
                      <a:pt x="2906" y="766"/>
                    </a:lnTo>
                    <a:lnTo>
                      <a:pt x="2907" y="766"/>
                    </a:lnTo>
                    <a:lnTo>
                      <a:pt x="2907" y="767"/>
                    </a:lnTo>
                    <a:lnTo>
                      <a:pt x="2908" y="768"/>
                    </a:lnTo>
                    <a:lnTo>
                      <a:pt x="2909" y="768"/>
                    </a:lnTo>
                    <a:lnTo>
                      <a:pt x="2910" y="769"/>
                    </a:lnTo>
                    <a:lnTo>
                      <a:pt x="2910" y="770"/>
                    </a:lnTo>
                    <a:lnTo>
                      <a:pt x="2911" y="770"/>
                    </a:lnTo>
                    <a:lnTo>
                      <a:pt x="2912" y="771"/>
                    </a:lnTo>
                    <a:lnTo>
                      <a:pt x="2912" y="772"/>
                    </a:lnTo>
                    <a:lnTo>
                      <a:pt x="2913" y="772"/>
                    </a:lnTo>
                    <a:lnTo>
                      <a:pt x="2914" y="773"/>
                    </a:lnTo>
                    <a:lnTo>
                      <a:pt x="2914" y="774"/>
                    </a:lnTo>
                    <a:lnTo>
                      <a:pt x="2915" y="774"/>
                    </a:lnTo>
                    <a:lnTo>
                      <a:pt x="2916" y="775"/>
                    </a:lnTo>
                    <a:lnTo>
                      <a:pt x="2917" y="776"/>
                    </a:lnTo>
                    <a:lnTo>
                      <a:pt x="2917" y="777"/>
                    </a:lnTo>
                    <a:lnTo>
                      <a:pt x="2918" y="777"/>
                    </a:lnTo>
                    <a:lnTo>
                      <a:pt x="2919" y="778"/>
                    </a:lnTo>
                    <a:lnTo>
                      <a:pt x="2920" y="779"/>
                    </a:lnTo>
                    <a:lnTo>
                      <a:pt x="2921" y="780"/>
                    </a:lnTo>
                    <a:lnTo>
                      <a:pt x="2922" y="781"/>
                    </a:lnTo>
                    <a:lnTo>
                      <a:pt x="2923" y="782"/>
                    </a:lnTo>
                    <a:lnTo>
                      <a:pt x="2924" y="783"/>
                    </a:lnTo>
                    <a:lnTo>
                      <a:pt x="2925" y="784"/>
                    </a:lnTo>
                    <a:lnTo>
                      <a:pt x="2926" y="784"/>
                    </a:lnTo>
                    <a:lnTo>
                      <a:pt x="2926" y="785"/>
                    </a:lnTo>
                    <a:lnTo>
                      <a:pt x="2927" y="786"/>
                    </a:lnTo>
                    <a:lnTo>
                      <a:pt x="2928" y="786"/>
                    </a:lnTo>
                    <a:lnTo>
                      <a:pt x="2928" y="787"/>
                    </a:lnTo>
                    <a:lnTo>
                      <a:pt x="2929" y="788"/>
                    </a:lnTo>
                    <a:lnTo>
                      <a:pt x="2930" y="788"/>
                    </a:lnTo>
                    <a:lnTo>
                      <a:pt x="2930" y="789"/>
                    </a:lnTo>
                    <a:lnTo>
                      <a:pt x="2931" y="790"/>
                    </a:lnTo>
                    <a:lnTo>
                      <a:pt x="2932" y="790"/>
                    </a:lnTo>
                    <a:lnTo>
                      <a:pt x="2932" y="791"/>
                    </a:lnTo>
                    <a:lnTo>
                      <a:pt x="2933" y="792"/>
                    </a:lnTo>
                    <a:lnTo>
                      <a:pt x="2934" y="793"/>
                    </a:lnTo>
                    <a:lnTo>
                      <a:pt x="2935" y="793"/>
                    </a:lnTo>
                    <a:lnTo>
                      <a:pt x="2936" y="794"/>
                    </a:lnTo>
                    <a:lnTo>
                      <a:pt x="2936" y="795"/>
                    </a:lnTo>
                    <a:lnTo>
                      <a:pt x="2937" y="795"/>
                    </a:lnTo>
                    <a:lnTo>
                      <a:pt x="2938" y="796"/>
                    </a:lnTo>
                    <a:lnTo>
                      <a:pt x="2938" y="797"/>
                    </a:lnTo>
                    <a:lnTo>
                      <a:pt x="2939" y="797"/>
                    </a:lnTo>
                    <a:lnTo>
                      <a:pt x="2940" y="798"/>
                    </a:lnTo>
                    <a:lnTo>
                      <a:pt x="2941" y="799"/>
                    </a:lnTo>
                    <a:lnTo>
                      <a:pt x="2942" y="800"/>
                    </a:lnTo>
                    <a:lnTo>
                      <a:pt x="2943" y="801"/>
                    </a:lnTo>
                    <a:lnTo>
                      <a:pt x="2943" y="802"/>
                    </a:lnTo>
                    <a:lnTo>
                      <a:pt x="2944" y="802"/>
                    </a:lnTo>
                    <a:lnTo>
                      <a:pt x="2945" y="803"/>
                    </a:lnTo>
                    <a:lnTo>
                      <a:pt x="2946" y="804"/>
                    </a:lnTo>
                    <a:lnTo>
                      <a:pt x="2947" y="805"/>
                    </a:lnTo>
                    <a:lnTo>
                      <a:pt x="2948" y="805"/>
                    </a:lnTo>
                    <a:lnTo>
                      <a:pt x="2948" y="806"/>
                    </a:lnTo>
                    <a:lnTo>
                      <a:pt x="2949" y="807"/>
                    </a:lnTo>
                    <a:lnTo>
                      <a:pt x="2950" y="807"/>
                    </a:lnTo>
                    <a:lnTo>
                      <a:pt x="2950" y="808"/>
                    </a:lnTo>
                    <a:lnTo>
                      <a:pt x="2951" y="809"/>
                    </a:lnTo>
                    <a:lnTo>
                      <a:pt x="2952" y="809"/>
                    </a:lnTo>
                    <a:lnTo>
                      <a:pt x="2952" y="810"/>
                    </a:lnTo>
                    <a:lnTo>
                      <a:pt x="2953" y="810"/>
                    </a:lnTo>
                    <a:lnTo>
                      <a:pt x="2954" y="811"/>
                    </a:lnTo>
                    <a:lnTo>
                      <a:pt x="2954" y="812"/>
                    </a:lnTo>
                    <a:lnTo>
                      <a:pt x="2955" y="812"/>
                    </a:lnTo>
                    <a:lnTo>
                      <a:pt x="2956" y="813"/>
                    </a:lnTo>
                    <a:lnTo>
                      <a:pt x="2956" y="814"/>
                    </a:lnTo>
                    <a:lnTo>
                      <a:pt x="2957" y="814"/>
                    </a:lnTo>
                    <a:lnTo>
                      <a:pt x="2958" y="815"/>
                    </a:lnTo>
                    <a:lnTo>
                      <a:pt x="2959" y="816"/>
                    </a:lnTo>
                    <a:lnTo>
                      <a:pt x="2960" y="817"/>
                    </a:lnTo>
                    <a:lnTo>
                      <a:pt x="2961" y="818"/>
                    </a:lnTo>
                    <a:lnTo>
                      <a:pt x="2962" y="818"/>
                    </a:lnTo>
                    <a:lnTo>
                      <a:pt x="2962" y="819"/>
                    </a:lnTo>
                    <a:lnTo>
                      <a:pt x="2963" y="820"/>
                    </a:lnTo>
                    <a:lnTo>
                      <a:pt x="2964" y="820"/>
                    </a:lnTo>
                    <a:lnTo>
                      <a:pt x="2964" y="821"/>
                    </a:lnTo>
                    <a:lnTo>
                      <a:pt x="2965" y="822"/>
                    </a:lnTo>
                    <a:lnTo>
                      <a:pt x="2966" y="822"/>
                    </a:lnTo>
                    <a:lnTo>
                      <a:pt x="2966" y="823"/>
                    </a:lnTo>
                    <a:lnTo>
                      <a:pt x="2967" y="823"/>
                    </a:lnTo>
                    <a:lnTo>
                      <a:pt x="2968" y="824"/>
                    </a:lnTo>
                    <a:lnTo>
                      <a:pt x="2968" y="825"/>
                    </a:lnTo>
                    <a:lnTo>
                      <a:pt x="2969" y="825"/>
                    </a:lnTo>
                    <a:lnTo>
                      <a:pt x="2970" y="826"/>
                    </a:lnTo>
                    <a:lnTo>
                      <a:pt x="2971" y="827"/>
                    </a:lnTo>
                    <a:lnTo>
                      <a:pt x="2972" y="828"/>
                    </a:lnTo>
                    <a:lnTo>
                      <a:pt x="2973" y="829"/>
                    </a:lnTo>
                    <a:lnTo>
                      <a:pt x="2974" y="830"/>
                    </a:lnTo>
                    <a:lnTo>
                      <a:pt x="2975" y="831"/>
                    </a:lnTo>
                    <a:lnTo>
                      <a:pt x="2976" y="831"/>
                    </a:lnTo>
                    <a:lnTo>
                      <a:pt x="2976" y="832"/>
                    </a:lnTo>
                    <a:lnTo>
                      <a:pt x="2977" y="833"/>
                    </a:lnTo>
                    <a:lnTo>
                      <a:pt x="2978" y="833"/>
                    </a:lnTo>
                    <a:lnTo>
                      <a:pt x="2978" y="834"/>
                    </a:lnTo>
                    <a:lnTo>
                      <a:pt x="2979" y="834"/>
                    </a:lnTo>
                    <a:lnTo>
                      <a:pt x="2980" y="835"/>
                    </a:lnTo>
                    <a:lnTo>
                      <a:pt x="2980" y="836"/>
                    </a:lnTo>
                    <a:lnTo>
                      <a:pt x="2981" y="836"/>
                    </a:lnTo>
                    <a:lnTo>
                      <a:pt x="2982" y="837"/>
                    </a:lnTo>
                    <a:lnTo>
                      <a:pt x="2983" y="838"/>
                    </a:lnTo>
                    <a:lnTo>
                      <a:pt x="2984" y="839"/>
                    </a:lnTo>
                    <a:lnTo>
                      <a:pt x="2985" y="840"/>
                    </a:lnTo>
                    <a:lnTo>
                      <a:pt x="2986" y="841"/>
                    </a:lnTo>
                    <a:lnTo>
                      <a:pt x="2987" y="842"/>
                    </a:lnTo>
                    <a:lnTo>
                      <a:pt x="2988" y="842"/>
                    </a:lnTo>
                    <a:lnTo>
                      <a:pt x="2988" y="843"/>
                    </a:lnTo>
                    <a:lnTo>
                      <a:pt x="2989" y="844"/>
                    </a:lnTo>
                    <a:lnTo>
                      <a:pt x="2990" y="844"/>
                    </a:lnTo>
                    <a:lnTo>
                      <a:pt x="2990" y="845"/>
                    </a:lnTo>
                    <a:lnTo>
                      <a:pt x="2991" y="845"/>
                    </a:lnTo>
                    <a:lnTo>
                      <a:pt x="2992" y="846"/>
                    </a:lnTo>
                    <a:lnTo>
                      <a:pt x="2992" y="847"/>
                    </a:lnTo>
                    <a:lnTo>
                      <a:pt x="2993" y="847"/>
                    </a:lnTo>
                    <a:lnTo>
                      <a:pt x="2994" y="848"/>
                    </a:lnTo>
                    <a:lnTo>
                      <a:pt x="2995" y="849"/>
                    </a:lnTo>
                    <a:lnTo>
                      <a:pt x="2996" y="850"/>
                    </a:lnTo>
                    <a:lnTo>
                      <a:pt x="2997" y="851"/>
                    </a:lnTo>
                    <a:lnTo>
                      <a:pt x="2998" y="851"/>
                    </a:lnTo>
                    <a:lnTo>
                      <a:pt x="2998" y="852"/>
                    </a:lnTo>
                    <a:lnTo>
                      <a:pt x="2999" y="853"/>
                    </a:lnTo>
                    <a:lnTo>
                      <a:pt x="3000" y="853"/>
                    </a:lnTo>
                    <a:lnTo>
                      <a:pt x="3000" y="854"/>
                    </a:lnTo>
                    <a:lnTo>
                      <a:pt x="3001" y="854"/>
                    </a:lnTo>
                    <a:lnTo>
                      <a:pt x="3002" y="855"/>
                    </a:lnTo>
                    <a:lnTo>
                      <a:pt x="3003" y="856"/>
                    </a:lnTo>
                    <a:lnTo>
                      <a:pt x="3004" y="857"/>
                    </a:lnTo>
                    <a:lnTo>
                      <a:pt x="3005" y="858"/>
                    </a:lnTo>
                    <a:lnTo>
                      <a:pt x="3006" y="858"/>
                    </a:lnTo>
                    <a:lnTo>
                      <a:pt x="3006" y="859"/>
                    </a:lnTo>
                    <a:lnTo>
                      <a:pt x="3007" y="860"/>
                    </a:lnTo>
                    <a:lnTo>
                      <a:pt x="3008" y="860"/>
                    </a:lnTo>
                    <a:lnTo>
                      <a:pt x="3008" y="861"/>
                    </a:lnTo>
                    <a:lnTo>
                      <a:pt x="3009" y="861"/>
                    </a:lnTo>
                    <a:lnTo>
                      <a:pt x="3010" y="862"/>
                    </a:lnTo>
                    <a:lnTo>
                      <a:pt x="3010" y="863"/>
                    </a:lnTo>
                    <a:lnTo>
                      <a:pt x="3011" y="863"/>
                    </a:lnTo>
                    <a:lnTo>
                      <a:pt x="3012" y="864"/>
                    </a:lnTo>
                    <a:lnTo>
                      <a:pt x="3013" y="865"/>
                    </a:lnTo>
                    <a:lnTo>
                      <a:pt x="3014" y="866"/>
                    </a:lnTo>
                    <a:lnTo>
                      <a:pt x="3015" y="867"/>
                    </a:lnTo>
                    <a:lnTo>
                      <a:pt x="3016" y="867"/>
                    </a:lnTo>
                    <a:lnTo>
                      <a:pt x="3016" y="868"/>
                    </a:lnTo>
                    <a:lnTo>
                      <a:pt x="3017" y="868"/>
                    </a:lnTo>
                    <a:lnTo>
                      <a:pt x="3018" y="869"/>
                    </a:lnTo>
                    <a:lnTo>
                      <a:pt x="3018" y="870"/>
                    </a:lnTo>
                    <a:lnTo>
                      <a:pt x="3019" y="870"/>
                    </a:lnTo>
                    <a:lnTo>
                      <a:pt x="3020" y="871"/>
                    </a:lnTo>
                    <a:lnTo>
                      <a:pt x="3021" y="872"/>
                    </a:lnTo>
                    <a:lnTo>
                      <a:pt x="3022" y="873"/>
                    </a:lnTo>
                    <a:lnTo>
                      <a:pt x="3023" y="874"/>
                    </a:lnTo>
                    <a:lnTo>
                      <a:pt x="3024" y="874"/>
                    </a:lnTo>
                    <a:lnTo>
                      <a:pt x="3024" y="875"/>
                    </a:lnTo>
                    <a:lnTo>
                      <a:pt x="3025" y="875"/>
                    </a:lnTo>
                    <a:lnTo>
                      <a:pt x="3026" y="876"/>
                    </a:lnTo>
                    <a:lnTo>
                      <a:pt x="3026" y="877"/>
                    </a:lnTo>
                    <a:lnTo>
                      <a:pt x="3027" y="877"/>
                    </a:lnTo>
                    <a:lnTo>
                      <a:pt x="3028" y="878"/>
                    </a:lnTo>
                    <a:lnTo>
                      <a:pt x="3029" y="879"/>
                    </a:lnTo>
                    <a:lnTo>
                      <a:pt x="3030" y="879"/>
                    </a:lnTo>
                    <a:lnTo>
                      <a:pt x="3030" y="880"/>
                    </a:lnTo>
                    <a:lnTo>
                      <a:pt x="3031" y="881"/>
                    </a:lnTo>
                    <a:lnTo>
                      <a:pt x="3032" y="881"/>
                    </a:lnTo>
                    <a:lnTo>
                      <a:pt x="3032" y="882"/>
                    </a:lnTo>
                    <a:lnTo>
                      <a:pt x="3033" y="882"/>
                    </a:lnTo>
                    <a:lnTo>
                      <a:pt x="3034" y="883"/>
                    </a:lnTo>
                    <a:lnTo>
                      <a:pt x="3034" y="884"/>
                    </a:lnTo>
                    <a:lnTo>
                      <a:pt x="3035" y="884"/>
                    </a:lnTo>
                    <a:lnTo>
                      <a:pt x="3036" y="885"/>
                    </a:lnTo>
                    <a:lnTo>
                      <a:pt x="3037" y="886"/>
                    </a:lnTo>
                    <a:lnTo>
                      <a:pt x="3038" y="886"/>
                    </a:lnTo>
                    <a:lnTo>
                      <a:pt x="3038" y="887"/>
                    </a:lnTo>
                    <a:lnTo>
                      <a:pt x="3039" y="888"/>
                    </a:lnTo>
                    <a:lnTo>
                      <a:pt x="3040" y="888"/>
                    </a:lnTo>
                    <a:lnTo>
                      <a:pt x="3040" y="889"/>
                    </a:lnTo>
                    <a:lnTo>
                      <a:pt x="3041" y="889"/>
                    </a:lnTo>
                    <a:lnTo>
                      <a:pt x="3042" y="890"/>
                    </a:lnTo>
                    <a:lnTo>
                      <a:pt x="3043" y="891"/>
                    </a:lnTo>
                    <a:lnTo>
                      <a:pt x="3044" y="892"/>
                    </a:lnTo>
                    <a:lnTo>
                      <a:pt x="3045" y="893"/>
                    </a:lnTo>
                    <a:lnTo>
                      <a:pt x="3046" y="893"/>
                    </a:lnTo>
                    <a:lnTo>
                      <a:pt x="3046" y="894"/>
                    </a:lnTo>
                    <a:lnTo>
                      <a:pt x="3047" y="894"/>
                    </a:lnTo>
                    <a:lnTo>
                      <a:pt x="3048" y="895"/>
                    </a:lnTo>
                    <a:lnTo>
                      <a:pt x="3049" y="896"/>
                    </a:lnTo>
                    <a:lnTo>
                      <a:pt x="3050" y="897"/>
                    </a:lnTo>
                    <a:lnTo>
                      <a:pt x="3051" y="898"/>
                    </a:lnTo>
                    <a:lnTo>
                      <a:pt x="3052" y="898"/>
                    </a:lnTo>
                    <a:lnTo>
                      <a:pt x="3052" y="899"/>
                    </a:lnTo>
                    <a:lnTo>
                      <a:pt x="3053" y="899"/>
                    </a:lnTo>
                    <a:lnTo>
                      <a:pt x="3054" y="900"/>
                    </a:lnTo>
                    <a:lnTo>
                      <a:pt x="3054" y="901"/>
                    </a:lnTo>
                    <a:lnTo>
                      <a:pt x="3055" y="901"/>
                    </a:lnTo>
                    <a:lnTo>
                      <a:pt x="3056" y="902"/>
                    </a:lnTo>
                    <a:lnTo>
                      <a:pt x="3057" y="903"/>
                    </a:lnTo>
                    <a:lnTo>
                      <a:pt x="3058" y="903"/>
                    </a:lnTo>
                    <a:lnTo>
                      <a:pt x="3058" y="904"/>
                    </a:lnTo>
                    <a:lnTo>
                      <a:pt x="3059" y="904"/>
                    </a:lnTo>
                    <a:lnTo>
                      <a:pt x="3060" y="905"/>
                    </a:lnTo>
                    <a:lnTo>
                      <a:pt x="3060" y="906"/>
                    </a:lnTo>
                    <a:lnTo>
                      <a:pt x="3061" y="906"/>
                    </a:lnTo>
                    <a:lnTo>
                      <a:pt x="3062" y="907"/>
                    </a:lnTo>
                    <a:lnTo>
                      <a:pt x="3063" y="908"/>
                    </a:lnTo>
                    <a:lnTo>
                      <a:pt x="3064" y="908"/>
                    </a:lnTo>
                    <a:lnTo>
                      <a:pt x="3064" y="909"/>
                    </a:lnTo>
                    <a:lnTo>
                      <a:pt x="3065" y="909"/>
                    </a:lnTo>
                    <a:lnTo>
                      <a:pt x="3066" y="910"/>
                    </a:lnTo>
                    <a:lnTo>
                      <a:pt x="3066" y="911"/>
                    </a:lnTo>
                    <a:lnTo>
                      <a:pt x="3067" y="911"/>
                    </a:lnTo>
                    <a:lnTo>
                      <a:pt x="3068" y="912"/>
                    </a:lnTo>
                    <a:lnTo>
                      <a:pt x="3069" y="913"/>
                    </a:lnTo>
                    <a:lnTo>
                      <a:pt x="3070" y="913"/>
                    </a:lnTo>
                    <a:lnTo>
                      <a:pt x="3070" y="914"/>
                    </a:lnTo>
                    <a:lnTo>
                      <a:pt x="3071" y="914"/>
                    </a:lnTo>
                    <a:lnTo>
                      <a:pt x="3072" y="915"/>
                    </a:lnTo>
                    <a:lnTo>
                      <a:pt x="3072" y="916"/>
                    </a:lnTo>
                    <a:lnTo>
                      <a:pt x="3073" y="916"/>
                    </a:lnTo>
                    <a:lnTo>
                      <a:pt x="3074" y="917"/>
                    </a:lnTo>
                    <a:lnTo>
                      <a:pt x="3075" y="918"/>
                    </a:lnTo>
                    <a:lnTo>
                      <a:pt x="3076" y="918"/>
                    </a:lnTo>
                    <a:lnTo>
                      <a:pt x="3076" y="919"/>
                    </a:lnTo>
                    <a:lnTo>
                      <a:pt x="3077" y="919"/>
                    </a:lnTo>
                    <a:lnTo>
                      <a:pt x="3078" y="920"/>
                    </a:lnTo>
                    <a:lnTo>
                      <a:pt x="3079" y="921"/>
                    </a:lnTo>
                    <a:lnTo>
                      <a:pt x="3080" y="922"/>
                    </a:lnTo>
                    <a:lnTo>
                      <a:pt x="3081" y="923"/>
                    </a:lnTo>
                    <a:lnTo>
                      <a:pt x="3082" y="923"/>
                    </a:lnTo>
                    <a:lnTo>
                      <a:pt x="3082" y="924"/>
                    </a:lnTo>
                    <a:lnTo>
                      <a:pt x="3083" y="924"/>
                    </a:lnTo>
                    <a:lnTo>
                      <a:pt x="3084" y="925"/>
                    </a:lnTo>
                    <a:lnTo>
                      <a:pt x="3085" y="926"/>
                    </a:lnTo>
                    <a:lnTo>
                      <a:pt x="3086" y="926"/>
                    </a:lnTo>
                    <a:lnTo>
                      <a:pt x="3086" y="927"/>
                    </a:lnTo>
                    <a:lnTo>
                      <a:pt x="3087" y="927"/>
                    </a:lnTo>
                    <a:lnTo>
                      <a:pt x="3088" y="928"/>
                    </a:lnTo>
                    <a:lnTo>
                      <a:pt x="3088" y="929"/>
                    </a:lnTo>
                    <a:lnTo>
                      <a:pt x="3089" y="929"/>
                    </a:lnTo>
                    <a:lnTo>
                      <a:pt x="3090" y="930"/>
                    </a:lnTo>
                    <a:lnTo>
                      <a:pt x="3091" y="931"/>
                    </a:lnTo>
                    <a:lnTo>
                      <a:pt x="3092" y="931"/>
                    </a:lnTo>
                    <a:lnTo>
                      <a:pt x="3092" y="932"/>
                    </a:lnTo>
                    <a:lnTo>
                      <a:pt x="3093" y="932"/>
                    </a:lnTo>
                    <a:lnTo>
                      <a:pt x="3094" y="933"/>
                    </a:lnTo>
                    <a:lnTo>
                      <a:pt x="3095" y="934"/>
                    </a:lnTo>
                    <a:lnTo>
                      <a:pt x="3096" y="934"/>
                    </a:lnTo>
                    <a:lnTo>
                      <a:pt x="3096" y="935"/>
                    </a:lnTo>
                    <a:lnTo>
                      <a:pt x="3097" y="936"/>
                    </a:lnTo>
                    <a:lnTo>
                      <a:pt x="3098" y="936"/>
                    </a:lnTo>
                    <a:lnTo>
                      <a:pt x="3098" y="937"/>
                    </a:lnTo>
                    <a:lnTo>
                      <a:pt x="3099" y="937"/>
                    </a:lnTo>
                    <a:lnTo>
                      <a:pt x="3100" y="938"/>
                    </a:lnTo>
                    <a:lnTo>
                      <a:pt x="3101" y="939"/>
                    </a:lnTo>
                    <a:lnTo>
                      <a:pt x="3102" y="939"/>
                    </a:lnTo>
                    <a:lnTo>
                      <a:pt x="3102" y="940"/>
                    </a:lnTo>
                    <a:lnTo>
                      <a:pt x="3103" y="940"/>
                    </a:lnTo>
                    <a:lnTo>
                      <a:pt x="3104" y="941"/>
                    </a:lnTo>
                    <a:lnTo>
                      <a:pt x="3105" y="942"/>
                    </a:lnTo>
                    <a:lnTo>
                      <a:pt x="3106" y="942"/>
                    </a:lnTo>
                    <a:lnTo>
                      <a:pt x="3106" y="943"/>
                    </a:lnTo>
                    <a:lnTo>
                      <a:pt x="3107" y="943"/>
                    </a:lnTo>
                    <a:lnTo>
                      <a:pt x="3108" y="944"/>
                    </a:lnTo>
                    <a:lnTo>
                      <a:pt x="3109" y="945"/>
                    </a:lnTo>
                    <a:lnTo>
                      <a:pt x="3110" y="946"/>
                    </a:lnTo>
                    <a:lnTo>
                      <a:pt x="3111" y="947"/>
                    </a:lnTo>
                    <a:lnTo>
                      <a:pt x="3112" y="947"/>
                    </a:lnTo>
                    <a:lnTo>
                      <a:pt x="3112" y="948"/>
                    </a:lnTo>
                    <a:lnTo>
                      <a:pt x="3113" y="948"/>
                    </a:lnTo>
                    <a:lnTo>
                      <a:pt x="3114" y="949"/>
                    </a:lnTo>
                    <a:lnTo>
                      <a:pt x="3115" y="950"/>
                    </a:lnTo>
                    <a:lnTo>
                      <a:pt x="3116" y="950"/>
                    </a:lnTo>
                    <a:lnTo>
                      <a:pt x="3116" y="951"/>
                    </a:lnTo>
                    <a:lnTo>
                      <a:pt x="3117" y="951"/>
                    </a:lnTo>
                    <a:lnTo>
                      <a:pt x="3118" y="952"/>
                    </a:lnTo>
                    <a:lnTo>
                      <a:pt x="3119" y="953"/>
                    </a:lnTo>
                    <a:lnTo>
                      <a:pt x="3120" y="953"/>
                    </a:lnTo>
                    <a:lnTo>
                      <a:pt x="3120" y="954"/>
                    </a:lnTo>
                    <a:lnTo>
                      <a:pt x="3121" y="954"/>
                    </a:lnTo>
                    <a:lnTo>
                      <a:pt x="3122" y="955"/>
                    </a:lnTo>
                    <a:lnTo>
                      <a:pt x="3123" y="956"/>
                    </a:lnTo>
                    <a:lnTo>
                      <a:pt x="3124" y="956"/>
                    </a:lnTo>
                    <a:lnTo>
                      <a:pt x="3124" y="957"/>
                    </a:lnTo>
                    <a:lnTo>
                      <a:pt x="3125" y="957"/>
                    </a:lnTo>
                    <a:lnTo>
                      <a:pt x="3126" y="958"/>
                    </a:lnTo>
                    <a:lnTo>
                      <a:pt x="3127" y="959"/>
                    </a:lnTo>
                    <a:lnTo>
                      <a:pt x="3128" y="959"/>
                    </a:lnTo>
                    <a:lnTo>
                      <a:pt x="3128" y="960"/>
                    </a:lnTo>
                    <a:lnTo>
                      <a:pt x="3129" y="961"/>
                    </a:lnTo>
                    <a:lnTo>
                      <a:pt x="3130" y="961"/>
                    </a:lnTo>
                    <a:lnTo>
                      <a:pt x="3130" y="962"/>
                    </a:lnTo>
                    <a:lnTo>
                      <a:pt x="3131" y="962"/>
                    </a:lnTo>
                    <a:lnTo>
                      <a:pt x="3132" y="963"/>
                    </a:lnTo>
                    <a:lnTo>
                      <a:pt x="3133" y="964"/>
                    </a:lnTo>
                    <a:lnTo>
                      <a:pt x="3134" y="964"/>
                    </a:lnTo>
                    <a:lnTo>
                      <a:pt x="3134" y="965"/>
                    </a:lnTo>
                    <a:lnTo>
                      <a:pt x="3135" y="965"/>
                    </a:lnTo>
                    <a:lnTo>
                      <a:pt x="3136" y="966"/>
                    </a:lnTo>
                    <a:lnTo>
                      <a:pt x="3137" y="967"/>
                    </a:lnTo>
                    <a:lnTo>
                      <a:pt x="3138" y="967"/>
                    </a:lnTo>
                    <a:lnTo>
                      <a:pt x="3138" y="968"/>
                    </a:lnTo>
                    <a:lnTo>
                      <a:pt x="3139" y="968"/>
                    </a:lnTo>
                    <a:lnTo>
                      <a:pt x="3140" y="969"/>
                    </a:lnTo>
                    <a:lnTo>
                      <a:pt x="3141" y="970"/>
                    </a:lnTo>
                    <a:lnTo>
                      <a:pt x="3142" y="970"/>
                    </a:lnTo>
                    <a:lnTo>
                      <a:pt x="3142" y="971"/>
                    </a:lnTo>
                    <a:lnTo>
                      <a:pt x="3143" y="971"/>
                    </a:lnTo>
                    <a:lnTo>
                      <a:pt x="3144" y="972"/>
                    </a:lnTo>
                    <a:lnTo>
                      <a:pt x="3145" y="973"/>
                    </a:lnTo>
                    <a:lnTo>
                      <a:pt x="3146" y="973"/>
                    </a:lnTo>
                    <a:lnTo>
                      <a:pt x="3146" y="974"/>
                    </a:lnTo>
                    <a:lnTo>
                      <a:pt x="3147" y="974"/>
                    </a:lnTo>
                    <a:lnTo>
                      <a:pt x="3148" y="975"/>
                    </a:lnTo>
                    <a:lnTo>
                      <a:pt x="3149" y="976"/>
                    </a:lnTo>
                    <a:lnTo>
                      <a:pt x="3150" y="976"/>
                    </a:lnTo>
                    <a:lnTo>
                      <a:pt x="3150" y="977"/>
                    </a:lnTo>
                    <a:lnTo>
                      <a:pt x="3151" y="977"/>
                    </a:lnTo>
                    <a:lnTo>
                      <a:pt x="3152" y="978"/>
                    </a:lnTo>
                    <a:lnTo>
                      <a:pt x="3153" y="979"/>
                    </a:lnTo>
                    <a:lnTo>
                      <a:pt x="3154" y="979"/>
                    </a:lnTo>
                    <a:lnTo>
                      <a:pt x="3154" y="980"/>
                    </a:lnTo>
                    <a:lnTo>
                      <a:pt x="3155" y="980"/>
                    </a:lnTo>
                    <a:lnTo>
                      <a:pt x="3156" y="981"/>
                    </a:lnTo>
                    <a:lnTo>
                      <a:pt x="3157" y="982"/>
                    </a:lnTo>
                    <a:lnTo>
                      <a:pt x="3158" y="982"/>
                    </a:lnTo>
                    <a:lnTo>
                      <a:pt x="3159" y="983"/>
                    </a:lnTo>
                    <a:lnTo>
                      <a:pt x="3160" y="983"/>
                    </a:lnTo>
                    <a:lnTo>
                      <a:pt x="3160" y="984"/>
                    </a:lnTo>
                    <a:lnTo>
                      <a:pt x="3161" y="984"/>
                    </a:lnTo>
                    <a:lnTo>
                      <a:pt x="3162" y="985"/>
                    </a:lnTo>
                    <a:lnTo>
                      <a:pt x="3163" y="986"/>
                    </a:lnTo>
                    <a:lnTo>
                      <a:pt x="3164" y="986"/>
                    </a:lnTo>
                    <a:lnTo>
                      <a:pt x="3164" y="987"/>
                    </a:lnTo>
                    <a:lnTo>
                      <a:pt x="3165" y="987"/>
                    </a:lnTo>
                    <a:lnTo>
                      <a:pt x="3166" y="988"/>
                    </a:lnTo>
                    <a:lnTo>
                      <a:pt x="3167" y="989"/>
                    </a:lnTo>
                    <a:lnTo>
                      <a:pt x="3168" y="989"/>
                    </a:lnTo>
                    <a:lnTo>
                      <a:pt x="3168" y="990"/>
                    </a:lnTo>
                    <a:lnTo>
                      <a:pt x="3169" y="990"/>
                    </a:lnTo>
                    <a:lnTo>
                      <a:pt x="3170" y="991"/>
                    </a:lnTo>
                    <a:lnTo>
                      <a:pt x="3171" y="992"/>
                    </a:lnTo>
                    <a:lnTo>
                      <a:pt x="3172" y="992"/>
                    </a:lnTo>
                    <a:lnTo>
                      <a:pt x="3172" y="993"/>
                    </a:lnTo>
                    <a:lnTo>
                      <a:pt x="3173" y="993"/>
                    </a:lnTo>
                    <a:lnTo>
                      <a:pt x="3174" y="994"/>
                    </a:lnTo>
                    <a:lnTo>
                      <a:pt x="3175" y="995"/>
                    </a:lnTo>
                    <a:lnTo>
                      <a:pt x="3176" y="995"/>
                    </a:lnTo>
                    <a:lnTo>
                      <a:pt x="3176" y="996"/>
                    </a:lnTo>
                    <a:lnTo>
                      <a:pt x="3177" y="996"/>
                    </a:lnTo>
                    <a:lnTo>
                      <a:pt x="3178" y="996"/>
                    </a:lnTo>
                    <a:lnTo>
                      <a:pt x="3178" y="997"/>
                    </a:lnTo>
                    <a:lnTo>
                      <a:pt x="3179" y="997"/>
                    </a:lnTo>
                    <a:lnTo>
                      <a:pt x="3180" y="998"/>
                    </a:lnTo>
                    <a:lnTo>
                      <a:pt x="3181" y="999"/>
                    </a:lnTo>
                    <a:lnTo>
                      <a:pt x="3182" y="999"/>
                    </a:lnTo>
                    <a:lnTo>
                      <a:pt x="3182" y="1000"/>
                    </a:lnTo>
                    <a:lnTo>
                      <a:pt x="3183" y="1000"/>
                    </a:lnTo>
                    <a:lnTo>
                      <a:pt x="3184" y="1001"/>
                    </a:lnTo>
                    <a:lnTo>
                      <a:pt x="3185" y="1002"/>
                    </a:lnTo>
                    <a:lnTo>
                      <a:pt x="3186" y="1002"/>
                    </a:lnTo>
                    <a:lnTo>
                      <a:pt x="3186" y="1003"/>
                    </a:lnTo>
                    <a:lnTo>
                      <a:pt x="3187" y="1003"/>
                    </a:lnTo>
                    <a:lnTo>
                      <a:pt x="3188" y="1004"/>
                    </a:lnTo>
                    <a:lnTo>
                      <a:pt x="3189" y="1004"/>
                    </a:lnTo>
                    <a:lnTo>
                      <a:pt x="3190" y="1005"/>
                    </a:lnTo>
                    <a:lnTo>
                      <a:pt x="3191" y="1006"/>
                    </a:lnTo>
                    <a:lnTo>
                      <a:pt x="3192" y="1006"/>
                    </a:lnTo>
                    <a:lnTo>
                      <a:pt x="3192" y="1007"/>
                    </a:lnTo>
                    <a:lnTo>
                      <a:pt x="3193" y="1007"/>
                    </a:lnTo>
                    <a:lnTo>
                      <a:pt x="3194" y="1008"/>
                    </a:lnTo>
                    <a:lnTo>
                      <a:pt x="3195" y="1009"/>
                    </a:lnTo>
                    <a:lnTo>
                      <a:pt x="3196" y="1009"/>
                    </a:lnTo>
                    <a:lnTo>
                      <a:pt x="3196" y="1010"/>
                    </a:lnTo>
                    <a:lnTo>
                      <a:pt x="3197" y="1010"/>
                    </a:lnTo>
                    <a:lnTo>
                      <a:pt x="3198" y="1011"/>
                    </a:lnTo>
                    <a:lnTo>
                      <a:pt x="3199" y="1011"/>
                    </a:lnTo>
                    <a:lnTo>
                      <a:pt x="3200" y="1012"/>
                    </a:lnTo>
                    <a:lnTo>
                      <a:pt x="3201" y="1013"/>
                    </a:lnTo>
                    <a:lnTo>
                      <a:pt x="3202" y="1013"/>
                    </a:lnTo>
                    <a:lnTo>
                      <a:pt x="3202" y="1014"/>
                    </a:lnTo>
                    <a:lnTo>
                      <a:pt x="3203" y="1014"/>
                    </a:lnTo>
                    <a:lnTo>
                      <a:pt x="3204" y="1015"/>
                    </a:lnTo>
                    <a:lnTo>
                      <a:pt x="3205" y="1016"/>
                    </a:lnTo>
                    <a:lnTo>
                      <a:pt x="3206" y="1016"/>
                    </a:lnTo>
                    <a:lnTo>
                      <a:pt x="3207" y="1017"/>
                    </a:lnTo>
                    <a:lnTo>
                      <a:pt x="3208" y="1017"/>
                    </a:lnTo>
                    <a:lnTo>
                      <a:pt x="3208" y="1018"/>
                    </a:lnTo>
                    <a:lnTo>
                      <a:pt x="3209" y="1018"/>
                    </a:lnTo>
                    <a:lnTo>
                      <a:pt x="3210" y="1019"/>
                    </a:lnTo>
                    <a:lnTo>
                      <a:pt x="3211" y="1020"/>
                    </a:lnTo>
                    <a:lnTo>
                      <a:pt x="3212" y="1020"/>
                    </a:lnTo>
                    <a:lnTo>
                      <a:pt x="3212" y="1021"/>
                    </a:lnTo>
                    <a:lnTo>
                      <a:pt x="3213" y="1021"/>
                    </a:lnTo>
                    <a:lnTo>
                      <a:pt x="3214" y="1021"/>
                    </a:lnTo>
                    <a:lnTo>
                      <a:pt x="3214" y="1022"/>
                    </a:lnTo>
                    <a:lnTo>
                      <a:pt x="3215" y="1022"/>
                    </a:lnTo>
                    <a:lnTo>
                      <a:pt x="3216" y="1023"/>
                    </a:lnTo>
                    <a:lnTo>
                      <a:pt x="3217" y="1024"/>
                    </a:lnTo>
                    <a:lnTo>
                      <a:pt x="3218" y="1024"/>
                    </a:lnTo>
                    <a:lnTo>
                      <a:pt x="3218" y="1025"/>
                    </a:lnTo>
                    <a:lnTo>
                      <a:pt x="3219" y="1025"/>
                    </a:lnTo>
                    <a:lnTo>
                      <a:pt x="3220" y="1025"/>
                    </a:lnTo>
                    <a:lnTo>
                      <a:pt x="3220" y="1026"/>
                    </a:lnTo>
                    <a:lnTo>
                      <a:pt x="3221" y="1026"/>
                    </a:lnTo>
                    <a:lnTo>
                      <a:pt x="3222" y="1027"/>
                    </a:lnTo>
                    <a:lnTo>
                      <a:pt x="3223" y="1028"/>
                    </a:lnTo>
                    <a:lnTo>
                      <a:pt x="3224" y="1028"/>
                    </a:lnTo>
                    <a:lnTo>
                      <a:pt x="3224" y="1029"/>
                    </a:lnTo>
                    <a:lnTo>
                      <a:pt x="3225" y="1029"/>
                    </a:lnTo>
                    <a:lnTo>
                      <a:pt x="3226" y="1029"/>
                    </a:lnTo>
                    <a:lnTo>
                      <a:pt x="3226" y="1030"/>
                    </a:lnTo>
                    <a:lnTo>
                      <a:pt x="3227" y="1030"/>
                    </a:lnTo>
                    <a:lnTo>
                      <a:pt x="3228" y="1031"/>
                    </a:lnTo>
                    <a:lnTo>
                      <a:pt x="3229" y="1032"/>
                    </a:lnTo>
                    <a:lnTo>
                      <a:pt x="3230" y="1032"/>
                    </a:lnTo>
                    <a:lnTo>
                      <a:pt x="3231" y="1033"/>
                    </a:lnTo>
                    <a:lnTo>
                      <a:pt x="3232" y="1033"/>
                    </a:lnTo>
                    <a:lnTo>
                      <a:pt x="3232" y="1034"/>
                    </a:lnTo>
                    <a:lnTo>
                      <a:pt x="3233" y="1034"/>
                    </a:lnTo>
                    <a:lnTo>
                      <a:pt x="3234" y="1035"/>
                    </a:lnTo>
                    <a:lnTo>
                      <a:pt x="3235" y="1036"/>
                    </a:lnTo>
                    <a:lnTo>
                      <a:pt x="3236" y="1036"/>
                    </a:lnTo>
                    <a:lnTo>
                      <a:pt x="3237" y="1037"/>
                    </a:lnTo>
                    <a:lnTo>
                      <a:pt x="3238" y="1037"/>
                    </a:lnTo>
                    <a:lnTo>
                      <a:pt x="3238" y="1038"/>
                    </a:lnTo>
                    <a:lnTo>
                      <a:pt x="3239" y="1038"/>
                    </a:lnTo>
                    <a:lnTo>
                      <a:pt x="3240" y="1039"/>
                    </a:lnTo>
                    <a:lnTo>
                      <a:pt x="3241" y="1039"/>
                    </a:lnTo>
                    <a:lnTo>
                      <a:pt x="3242" y="1040"/>
                    </a:lnTo>
                    <a:lnTo>
                      <a:pt x="3243" y="1041"/>
                    </a:lnTo>
                    <a:lnTo>
                      <a:pt x="3244" y="1041"/>
                    </a:lnTo>
                    <a:lnTo>
                      <a:pt x="3244" y="1042"/>
                    </a:lnTo>
                    <a:lnTo>
                      <a:pt x="3245" y="1042"/>
                    </a:lnTo>
                    <a:lnTo>
                      <a:pt x="3246" y="1042"/>
                    </a:lnTo>
                    <a:lnTo>
                      <a:pt x="3246" y="1043"/>
                    </a:lnTo>
                    <a:lnTo>
                      <a:pt x="3247" y="1043"/>
                    </a:lnTo>
                    <a:lnTo>
                      <a:pt x="3248" y="1044"/>
                    </a:lnTo>
                    <a:lnTo>
                      <a:pt x="3249" y="1044"/>
                    </a:lnTo>
                    <a:lnTo>
                      <a:pt x="3250" y="1045"/>
                    </a:lnTo>
                    <a:lnTo>
                      <a:pt x="3251" y="1046"/>
                    </a:lnTo>
                    <a:lnTo>
                      <a:pt x="3252" y="1046"/>
                    </a:lnTo>
                    <a:lnTo>
                      <a:pt x="3252" y="1047"/>
                    </a:lnTo>
                    <a:lnTo>
                      <a:pt x="3253" y="1047"/>
                    </a:lnTo>
                    <a:lnTo>
                      <a:pt x="3254" y="1047"/>
                    </a:lnTo>
                    <a:lnTo>
                      <a:pt x="3254" y="1048"/>
                    </a:lnTo>
                    <a:lnTo>
                      <a:pt x="3255" y="1048"/>
                    </a:lnTo>
                    <a:lnTo>
                      <a:pt x="3256" y="1049"/>
                    </a:lnTo>
                    <a:lnTo>
                      <a:pt x="3257" y="1050"/>
                    </a:lnTo>
                    <a:lnTo>
                      <a:pt x="3258" y="1050"/>
                    </a:lnTo>
                    <a:lnTo>
                      <a:pt x="3259" y="1051"/>
                    </a:lnTo>
                    <a:lnTo>
                      <a:pt x="3260" y="1051"/>
                    </a:lnTo>
                    <a:lnTo>
                      <a:pt x="3260" y="1052"/>
                    </a:lnTo>
                    <a:lnTo>
                      <a:pt x="3261" y="1052"/>
                    </a:lnTo>
                    <a:lnTo>
                      <a:pt x="3262" y="1052"/>
                    </a:lnTo>
                    <a:lnTo>
                      <a:pt x="3262" y="1053"/>
                    </a:lnTo>
                    <a:lnTo>
                      <a:pt x="3263" y="1053"/>
                    </a:lnTo>
                    <a:lnTo>
                      <a:pt x="3264" y="1054"/>
                    </a:lnTo>
                    <a:lnTo>
                      <a:pt x="3265" y="1054"/>
                    </a:lnTo>
                    <a:lnTo>
                      <a:pt x="3266" y="1055"/>
                    </a:lnTo>
                    <a:lnTo>
                      <a:pt x="3267" y="1056"/>
                    </a:lnTo>
                    <a:lnTo>
                      <a:pt x="3268" y="1056"/>
                    </a:lnTo>
                    <a:lnTo>
                      <a:pt x="3268" y="1057"/>
                    </a:lnTo>
                    <a:lnTo>
                      <a:pt x="3269" y="1057"/>
                    </a:lnTo>
                    <a:lnTo>
                      <a:pt x="3270" y="1057"/>
                    </a:lnTo>
                    <a:lnTo>
                      <a:pt x="3270" y="1058"/>
                    </a:lnTo>
                    <a:lnTo>
                      <a:pt x="3271" y="1058"/>
                    </a:lnTo>
                    <a:lnTo>
                      <a:pt x="3272" y="1059"/>
                    </a:lnTo>
                    <a:lnTo>
                      <a:pt x="3273" y="1059"/>
                    </a:lnTo>
                    <a:lnTo>
                      <a:pt x="3274" y="1060"/>
                    </a:lnTo>
                    <a:lnTo>
                      <a:pt x="3275" y="1061"/>
                    </a:lnTo>
                    <a:lnTo>
                      <a:pt x="3276" y="1061"/>
                    </a:lnTo>
                    <a:lnTo>
                      <a:pt x="3277" y="1062"/>
                    </a:lnTo>
                    <a:lnTo>
                      <a:pt x="3278" y="1062"/>
                    </a:lnTo>
                    <a:lnTo>
                      <a:pt x="3278" y="1063"/>
                    </a:lnTo>
                    <a:lnTo>
                      <a:pt x="3279" y="1063"/>
                    </a:lnTo>
                    <a:lnTo>
                      <a:pt x="3280" y="1063"/>
                    </a:lnTo>
                    <a:lnTo>
                      <a:pt x="3280" y="1064"/>
                    </a:lnTo>
                    <a:lnTo>
                      <a:pt x="3281" y="1064"/>
                    </a:lnTo>
                    <a:lnTo>
                      <a:pt x="3282" y="1065"/>
                    </a:lnTo>
                    <a:lnTo>
                      <a:pt x="3283" y="1065"/>
                    </a:lnTo>
                    <a:lnTo>
                      <a:pt x="3284" y="1066"/>
                    </a:lnTo>
                    <a:lnTo>
                      <a:pt x="3285" y="1067"/>
                    </a:lnTo>
                    <a:lnTo>
                      <a:pt x="3286" y="1067"/>
                    </a:lnTo>
                    <a:lnTo>
                      <a:pt x="3287" y="1068"/>
                    </a:lnTo>
                    <a:lnTo>
                      <a:pt x="3288" y="1068"/>
                    </a:lnTo>
                    <a:lnTo>
                      <a:pt x="3289" y="1069"/>
                    </a:lnTo>
                    <a:lnTo>
                      <a:pt x="3290" y="1069"/>
                    </a:lnTo>
                    <a:lnTo>
                      <a:pt x="3290" y="1070"/>
                    </a:lnTo>
                    <a:lnTo>
                      <a:pt x="3291" y="1070"/>
                    </a:lnTo>
                    <a:lnTo>
                      <a:pt x="3292" y="1070"/>
                    </a:lnTo>
                    <a:lnTo>
                      <a:pt x="3292" y="1071"/>
                    </a:lnTo>
                    <a:lnTo>
                      <a:pt x="3293" y="1071"/>
                    </a:lnTo>
                    <a:lnTo>
                      <a:pt x="3294" y="1072"/>
                    </a:lnTo>
                    <a:lnTo>
                      <a:pt x="3295" y="1072"/>
                    </a:lnTo>
                    <a:lnTo>
                      <a:pt x="3296" y="1073"/>
                    </a:lnTo>
                    <a:lnTo>
                      <a:pt x="3297" y="1074"/>
                    </a:lnTo>
                    <a:lnTo>
                      <a:pt x="3298" y="1074"/>
                    </a:lnTo>
                    <a:lnTo>
                      <a:pt x="3299" y="1075"/>
                    </a:lnTo>
                    <a:lnTo>
                      <a:pt x="3300" y="1075"/>
                    </a:lnTo>
                    <a:lnTo>
                      <a:pt x="3301" y="1076"/>
                    </a:lnTo>
                    <a:lnTo>
                      <a:pt x="3302" y="1076"/>
                    </a:lnTo>
                    <a:lnTo>
                      <a:pt x="3302" y="1077"/>
                    </a:lnTo>
                    <a:lnTo>
                      <a:pt x="3303" y="1077"/>
                    </a:lnTo>
                    <a:lnTo>
                      <a:pt x="3304" y="1077"/>
                    </a:lnTo>
                    <a:lnTo>
                      <a:pt x="3304" y="1078"/>
                    </a:lnTo>
                    <a:lnTo>
                      <a:pt x="3305" y="1078"/>
                    </a:lnTo>
                    <a:lnTo>
                      <a:pt x="3306" y="1078"/>
                    </a:lnTo>
                    <a:lnTo>
                      <a:pt x="3306" y="1079"/>
                    </a:lnTo>
                    <a:lnTo>
                      <a:pt x="3307" y="1079"/>
                    </a:lnTo>
                    <a:lnTo>
                      <a:pt x="3308" y="1080"/>
                    </a:lnTo>
                    <a:lnTo>
                      <a:pt x="3309" y="1080"/>
                    </a:lnTo>
                    <a:lnTo>
                      <a:pt x="3310" y="1081"/>
                    </a:lnTo>
                    <a:lnTo>
                      <a:pt x="3311" y="1081"/>
                    </a:lnTo>
                    <a:lnTo>
                      <a:pt x="3312" y="1082"/>
                    </a:lnTo>
                    <a:lnTo>
                      <a:pt x="3313" y="1083"/>
                    </a:lnTo>
                    <a:lnTo>
                      <a:pt x="3314" y="1083"/>
                    </a:lnTo>
                    <a:lnTo>
                      <a:pt x="3315" y="1084"/>
                    </a:lnTo>
                    <a:lnTo>
                      <a:pt x="3316" y="1084"/>
                    </a:lnTo>
                    <a:lnTo>
                      <a:pt x="3317" y="1085"/>
                    </a:lnTo>
                    <a:lnTo>
                      <a:pt x="3318" y="1085"/>
                    </a:lnTo>
                    <a:lnTo>
                      <a:pt x="3318" y="1086"/>
                    </a:lnTo>
                    <a:lnTo>
                      <a:pt x="3319" y="1086"/>
                    </a:lnTo>
                    <a:lnTo>
                      <a:pt x="3320" y="1086"/>
                    </a:lnTo>
                    <a:lnTo>
                      <a:pt x="3320" y="1087"/>
                    </a:lnTo>
                    <a:lnTo>
                      <a:pt x="3321" y="1087"/>
                    </a:lnTo>
                    <a:lnTo>
                      <a:pt x="3322" y="1087"/>
                    </a:lnTo>
                    <a:lnTo>
                      <a:pt x="3322" y="1088"/>
                    </a:lnTo>
                    <a:lnTo>
                      <a:pt x="3323" y="1088"/>
                    </a:lnTo>
                    <a:lnTo>
                      <a:pt x="3324" y="1088"/>
                    </a:lnTo>
                    <a:lnTo>
                      <a:pt x="3324" y="1089"/>
                    </a:lnTo>
                    <a:lnTo>
                      <a:pt x="3325" y="1089"/>
                    </a:lnTo>
                    <a:lnTo>
                      <a:pt x="3326" y="1090"/>
                    </a:lnTo>
                    <a:lnTo>
                      <a:pt x="3327" y="1090"/>
                    </a:lnTo>
                    <a:lnTo>
                      <a:pt x="3328" y="1091"/>
                    </a:lnTo>
                    <a:lnTo>
                      <a:pt x="3329" y="1091"/>
                    </a:lnTo>
                    <a:lnTo>
                      <a:pt x="3330" y="1092"/>
                    </a:lnTo>
                    <a:lnTo>
                      <a:pt x="3331" y="1092"/>
                    </a:lnTo>
                    <a:lnTo>
                      <a:pt x="3332" y="1093"/>
                    </a:lnTo>
                    <a:lnTo>
                      <a:pt x="3333" y="1094"/>
                    </a:lnTo>
                    <a:lnTo>
                      <a:pt x="3334" y="1094"/>
                    </a:lnTo>
                    <a:lnTo>
                      <a:pt x="3335" y="1095"/>
                    </a:lnTo>
                    <a:lnTo>
                      <a:pt x="3336" y="1095"/>
                    </a:lnTo>
                    <a:lnTo>
                      <a:pt x="3337" y="1096"/>
                    </a:lnTo>
                    <a:lnTo>
                      <a:pt x="3338" y="1096"/>
                    </a:lnTo>
                    <a:lnTo>
                      <a:pt x="3339" y="1097"/>
                    </a:lnTo>
                    <a:lnTo>
                      <a:pt x="3340" y="1097"/>
                    </a:lnTo>
                    <a:lnTo>
                      <a:pt x="3341" y="1098"/>
                    </a:lnTo>
                    <a:lnTo>
                      <a:pt x="3342" y="1098"/>
                    </a:lnTo>
                    <a:lnTo>
                      <a:pt x="3343" y="1099"/>
                    </a:lnTo>
                    <a:lnTo>
                      <a:pt x="3344" y="1099"/>
                    </a:lnTo>
                    <a:lnTo>
                      <a:pt x="3345" y="1100"/>
                    </a:lnTo>
                    <a:lnTo>
                      <a:pt x="3346" y="1100"/>
                    </a:lnTo>
                    <a:lnTo>
                      <a:pt x="3346" y="1101"/>
                    </a:lnTo>
                    <a:lnTo>
                      <a:pt x="3347" y="1101"/>
                    </a:lnTo>
                    <a:lnTo>
                      <a:pt x="3348" y="1101"/>
                    </a:lnTo>
                    <a:lnTo>
                      <a:pt x="3348" y="1102"/>
                    </a:lnTo>
                    <a:lnTo>
                      <a:pt x="3349" y="1102"/>
                    </a:lnTo>
                    <a:lnTo>
                      <a:pt x="3350" y="1102"/>
                    </a:lnTo>
                    <a:lnTo>
                      <a:pt x="3350" y="1103"/>
                    </a:lnTo>
                    <a:lnTo>
                      <a:pt x="3351" y="1103"/>
                    </a:lnTo>
                    <a:lnTo>
                      <a:pt x="3352" y="1103"/>
                    </a:lnTo>
                    <a:lnTo>
                      <a:pt x="3352" y="1104"/>
                    </a:lnTo>
                    <a:lnTo>
                      <a:pt x="3353" y="1104"/>
                    </a:lnTo>
                    <a:lnTo>
                      <a:pt x="3354" y="1104"/>
                    </a:lnTo>
                    <a:lnTo>
                      <a:pt x="3354" y="1105"/>
                    </a:lnTo>
                    <a:lnTo>
                      <a:pt x="3355" y="1105"/>
                    </a:lnTo>
                    <a:lnTo>
                      <a:pt x="3356" y="1105"/>
                    </a:lnTo>
                    <a:lnTo>
                      <a:pt x="3356" y="1106"/>
                    </a:lnTo>
                    <a:lnTo>
                      <a:pt x="3357" y="1106"/>
                    </a:lnTo>
                    <a:lnTo>
                      <a:pt x="3358" y="1106"/>
                    </a:lnTo>
                    <a:lnTo>
                      <a:pt x="3358" y="1107"/>
                    </a:lnTo>
                    <a:lnTo>
                      <a:pt x="3359" y="1107"/>
                    </a:lnTo>
                    <a:lnTo>
                      <a:pt x="3360" y="1107"/>
                    </a:lnTo>
                    <a:lnTo>
                      <a:pt x="3360" y="1108"/>
                    </a:lnTo>
                    <a:lnTo>
                      <a:pt x="3361" y="1108"/>
                    </a:lnTo>
                    <a:lnTo>
                      <a:pt x="3362" y="1108"/>
                    </a:lnTo>
                    <a:lnTo>
                      <a:pt x="3362" y="1109"/>
                    </a:lnTo>
                    <a:lnTo>
                      <a:pt x="3363" y="1109"/>
                    </a:lnTo>
                    <a:lnTo>
                      <a:pt x="3364" y="1109"/>
                    </a:lnTo>
                    <a:lnTo>
                      <a:pt x="3364" y="1110"/>
                    </a:lnTo>
                    <a:lnTo>
                      <a:pt x="3365" y="1110"/>
                    </a:lnTo>
                    <a:lnTo>
                      <a:pt x="3366" y="1110"/>
                    </a:lnTo>
                    <a:lnTo>
                      <a:pt x="3366" y="1111"/>
                    </a:lnTo>
                    <a:lnTo>
                      <a:pt x="3367" y="1111"/>
                    </a:lnTo>
                    <a:lnTo>
                      <a:pt x="3368" y="1111"/>
                    </a:lnTo>
                    <a:lnTo>
                      <a:pt x="3368" y="1112"/>
                    </a:lnTo>
                    <a:lnTo>
                      <a:pt x="3369" y="1112"/>
                    </a:lnTo>
                    <a:lnTo>
                      <a:pt x="3370" y="1112"/>
                    </a:lnTo>
                    <a:lnTo>
                      <a:pt x="3370" y="1113"/>
                    </a:lnTo>
                    <a:lnTo>
                      <a:pt x="3371" y="1113"/>
                    </a:lnTo>
                    <a:lnTo>
                      <a:pt x="3372" y="1113"/>
                    </a:lnTo>
                    <a:lnTo>
                      <a:pt x="3372" y="1114"/>
                    </a:lnTo>
                    <a:lnTo>
                      <a:pt x="3373" y="1114"/>
                    </a:lnTo>
                    <a:lnTo>
                      <a:pt x="3374" y="1114"/>
                    </a:lnTo>
                    <a:lnTo>
                      <a:pt x="3374" y="1115"/>
                    </a:lnTo>
                    <a:lnTo>
                      <a:pt x="3375" y="1115"/>
                    </a:lnTo>
                    <a:lnTo>
                      <a:pt x="3376" y="1115"/>
                    </a:lnTo>
                    <a:lnTo>
                      <a:pt x="3376" y="1116"/>
                    </a:lnTo>
                    <a:lnTo>
                      <a:pt x="3377" y="1116"/>
                    </a:lnTo>
                    <a:lnTo>
                      <a:pt x="3378" y="1116"/>
                    </a:lnTo>
                    <a:lnTo>
                      <a:pt x="3379" y="1117"/>
                    </a:lnTo>
                    <a:lnTo>
                      <a:pt x="3380" y="1117"/>
                    </a:lnTo>
                    <a:lnTo>
                      <a:pt x="3381" y="1118"/>
                    </a:lnTo>
                    <a:lnTo>
                      <a:pt x="3382" y="1118"/>
                    </a:lnTo>
                    <a:lnTo>
                      <a:pt x="3383" y="1119"/>
                    </a:lnTo>
                    <a:lnTo>
                      <a:pt x="3384" y="1119"/>
                    </a:lnTo>
                    <a:lnTo>
                      <a:pt x="3385" y="1120"/>
                    </a:lnTo>
                    <a:lnTo>
                      <a:pt x="3386" y="1120"/>
                    </a:lnTo>
                    <a:lnTo>
                      <a:pt x="3387" y="1121"/>
                    </a:lnTo>
                    <a:lnTo>
                      <a:pt x="3388" y="1121"/>
                    </a:lnTo>
                    <a:lnTo>
                      <a:pt x="3389" y="1122"/>
                    </a:lnTo>
                    <a:lnTo>
                      <a:pt x="3390" y="1122"/>
                    </a:lnTo>
                    <a:lnTo>
                      <a:pt x="3391" y="1122"/>
                    </a:lnTo>
                    <a:lnTo>
                      <a:pt x="3392" y="1123"/>
                    </a:lnTo>
                    <a:lnTo>
                      <a:pt x="3393" y="1123"/>
                    </a:lnTo>
                    <a:lnTo>
                      <a:pt x="3394" y="1124"/>
                    </a:lnTo>
                    <a:lnTo>
                      <a:pt x="3395" y="1124"/>
                    </a:lnTo>
                    <a:lnTo>
                      <a:pt x="3396" y="1125"/>
                    </a:lnTo>
                    <a:lnTo>
                      <a:pt x="3397" y="1125"/>
                    </a:lnTo>
                    <a:lnTo>
                      <a:pt x="3398" y="1126"/>
                    </a:lnTo>
                    <a:lnTo>
                      <a:pt x="3399" y="1126"/>
                    </a:lnTo>
                    <a:lnTo>
                      <a:pt x="3400" y="1126"/>
                    </a:lnTo>
                    <a:lnTo>
                      <a:pt x="3400" y="1127"/>
                    </a:lnTo>
                    <a:lnTo>
                      <a:pt x="3401" y="1127"/>
                    </a:lnTo>
                    <a:lnTo>
                      <a:pt x="3402" y="1127"/>
                    </a:lnTo>
                    <a:lnTo>
                      <a:pt x="3402" y="1128"/>
                    </a:lnTo>
                    <a:lnTo>
                      <a:pt x="3403" y="1128"/>
                    </a:lnTo>
                    <a:lnTo>
                      <a:pt x="3404" y="1128"/>
                    </a:lnTo>
                    <a:lnTo>
                      <a:pt x="3404" y="1129"/>
                    </a:lnTo>
                    <a:lnTo>
                      <a:pt x="3405" y="1129"/>
                    </a:lnTo>
                    <a:lnTo>
                      <a:pt x="3406" y="1129"/>
                    </a:lnTo>
                    <a:lnTo>
                      <a:pt x="3407" y="1130"/>
                    </a:lnTo>
                    <a:lnTo>
                      <a:pt x="3408" y="1130"/>
                    </a:lnTo>
                    <a:lnTo>
                      <a:pt x="3409" y="1131"/>
                    </a:lnTo>
                    <a:lnTo>
                      <a:pt x="3410" y="1131"/>
                    </a:lnTo>
                    <a:lnTo>
                      <a:pt x="3411" y="1131"/>
                    </a:lnTo>
                    <a:lnTo>
                      <a:pt x="3412" y="1132"/>
                    </a:lnTo>
                    <a:lnTo>
                      <a:pt x="3413" y="1132"/>
                    </a:lnTo>
                    <a:lnTo>
                      <a:pt x="3414" y="1133"/>
                    </a:lnTo>
                    <a:lnTo>
                      <a:pt x="3415" y="1133"/>
                    </a:lnTo>
                    <a:lnTo>
                      <a:pt x="3416" y="1134"/>
                    </a:lnTo>
                    <a:lnTo>
                      <a:pt x="3417" y="1134"/>
                    </a:lnTo>
                    <a:lnTo>
                      <a:pt x="3418" y="1134"/>
                    </a:lnTo>
                    <a:lnTo>
                      <a:pt x="3418" y="1135"/>
                    </a:lnTo>
                    <a:lnTo>
                      <a:pt x="3419" y="1135"/>
                    </a:lnTo>
                    <a:lnTo>
                      <a:pt x="3420" y="1135"/>
                    </a:lnTo>
                    <a:lnTo>
                      <a:pt x="3420" y="1136"/>
                    </a:lnTo>
                    <a:lnTo>
                      <a:pt x="3421" y="1136"/>
                    </a:lnTo>
                    <a:lnTo>
                      <a:pt x="3422" y="1136"/>
                    </a:lnTo>
                    <a:lnTo>
                      <a:pt x="3423" y="1137"/>
                    </a:lnTo>
                    <a:lnTo>
                      <a:pt x="3424" y="1137"/>
                    </a:lnTo>
                    <a:lnTo>
                      <a:pt x="3425" y="1138"/>
                    </a:lnTo>
                    <a:lnTo>
                      <a:pt x="3426" y="1138"/>
                    </a:lnTo>
                    <a:lnTo>
                      <a:pt x="3427" y="1138"/>
                    </a:lnTo>
                    <a:lnTo>
                      <a:pt x="3428" y="1139"/>
                    </a:lnTo>
                    <a:lnTo>
                      <a:pt x="3429" y="1139"/>
                    </a:lnTo>
                    <a:lnTo>
                      <a:pt x="3430" y="1139"/>
                    </a:lnTo>
                    <a:lnTo>
                      <a:pt x="3430" y="1140"/>
                    </a:lnTo>
                    <a:lnTo>
                      <a:pt x="3431" y="1140"/>
                    </a:lnTo>
                    <a:lnTo>
                      <a:pt x="3432" y="1140"/>
                    </a:lnTo>
                    <a:lnTo>
                      <a:pt x="3432" y="1141"/>
                    </a:lnTo>
                    <a:lnTo>
                      <a:pt x="3433" y="1141"/>
                    </a:lnTo>
                    <a:lnTo>
                      <a:pt x="3434" y="1141"/>
                    </a:lnTo>
                    <a:lnTo>
                      <a:pt x="3435" y="1142"/>
                    </a:lnTo>
                    <a:lnTo>
                      <a:pt x="3436" y="1142"/>
                    </a:lnTo>
                    <a:lnTo>
                      <a:pt x="3437" y="1142"/>
                    </a:lnTo>
                    <a:lnTo>
                      <a:pt x="3438" y="1143"/>
                    </a:lnTo>
                    <a:lnTo>
                      <a:pt x="3439" y="1143"/>
                    </a:lnTo>
                    <a:lnTo>
                      <a:pt x="3440" y="1144"/>
                    </a:lnTo>
                    <a:lnTo>
                      <a:pt x="3441" y="1144"/>
                    </a:lnTo>
                    <a:lnTo>
                      <a:pt x="3442" y="1144"/>
                    </a:lnTo>
                    <a:lnTo>
                      <a:pt x="3442" y="1145"/>
                    </a:lnTo>
                    <a:lnTo>
                      <a:pt x="3443" y="1145"/>
                    </a:lnTo>
                    <a:lnTo>
                      <a:pt x="3444" y="1145"/>
                    </a:lnTo>
                    <a:lnTo>
                      <a:pt x="3445" y="1146"/>
                    </a:lnTo>
                    <a:lnTo>
                      <a:pt x="3446" y="1146"/>
                    </a:lnTo>
                    <a:lnTo>
                      <a:pt x="3447" y="1146"/>
                    </a:lnTo>
                    <a:lnTo>
                      <a:pt x="3448" y="1147"/>
                    </a:lnTo>
                    <a:lnTo>
                      <a:pt x="3449" y="1147"/>
                    </a:lnTo>
                    <a:lnTo>
                      <a:pt x="3450" y="1148"/>
                    </a:lnTo>
                    <a:lnTo>
                      <a:pt x="3451" y="1148"/>
                    </a:lnTo>
                    <a:lnTo>
                      <a:pt x="3452" y="1148"/>
                    </a:lnTo>
                    <a:lnTo>
                      <a:pt x="3452" y="1149"/>
                    </a:lnTo>
                    <a:lnTo>
                      <a:pt x="3453" y="1149"/>
                    </a:lnTo>
                    <a:lnTo>
                      <a:pt x="3454" y="1149"/>
                    </a:lnTo>
                    <a:lnTo>
                      <a:pt x="3455" y="1150"/>
                    </a:lnTo>
                    <a:lnTo>
                      <a:pt x="3456" y="1150"/>
                    </a:lnTo>
                    <a:lnTo>
                      <a:pt x="3457" y="1150"/>
                    </a:lnTo>
                    <a:lnTo>
                      <a:pt x="3458" y="1151"/>
                    </a:lnTo>
                    <a:lnTo>
                      <a:pt x="3459" y="1151"/>
                    </a:lnTo>
                    <a:lnTo>
                      <a:pt x="3460" y="1151"/>
                    </a:lnTo>
                    <a:lnTo>
                      <a:pt x="3460" y="1152"/>
                    </a:lnTo>
                    <a:lnTo>
                      <a:pt x="3461" y="1152"/>
                    </a:lnTo>
                    <a:lnTo>
                      <a:pt x="3462" y="1152"/>
                    </a:lnTo>
                    <a:lnTo>
                      <a:pt x="3463" y="1153"/>
                    </a:lnTo>
                    <a:lnTo>
                      <a:pt x="3464" y="1153"/>
                    </a:lnTo>
                    <a:lnTo>
                      <a:pt x="3465" y="1153"/>
                    </a:lnTo>
                    <a:lnTo>
                      <a:pt x="3466" y="1154"/>
                    </a:lnTo>
                    <a:lnTo>
                      <a:pt x="3467" y="1154"/>
                    </a:lnTo>
                    <a:lnTo>
                      <a:pt x="3468" y="1154"/>
                    </a:lnTo>
                    <a:lnTo>
                      <a:pt x="3468" y="1155"/>
                    </a:lnTo>
                    <a:lnTo>
                      <a:pt x="3469" y="1155"/>
                    </a:lnTo>
                    <a:lnTo>
                      <a:pt x="3470" y="1155"/>
                    </a:lnTo>
                    <a:lnTo>
                      <a:pt x="3471" y="1156"/>
                    </a:lnTo>
                    <a:lnTo>
                      <a:pt x="3472" y="1156"/>
                    </a:lnTo>
                    <a:lnTo>
                      <a:pt x="3473" y="1156"/>
                    </a:lnTo>
                    <a:lnTo>
                      <a:pt x="3474" y="1157"/>
                    </a:lnTo>
                    <a:lnTo>
                      <a:pt x="3475" y="1157"/>
                    </a:lnTo>
                    <a:lnTo>
                      <a:pt x="3476" y="1157"/>
                    </a:lnTo>
                    <a:lnTo>
                      <a:pt x="3477" y="1158"/>
                    </a:lnTo>
                    <a:lnTo>
                      <a:pt x="3478" y="1158"/>
                    </a:lnTo>
                    <a:lnTo>
                      <a:pt x="3479" y="1158"/>
                    </a:lnTo>
                    <a:lnTo>
                      <a:pt x="3480" y="1159"/>
                    </a:lnTo>
                    <a:lnTo>
                      <a:pt x="3481" y="1159"/>
                    </a:lnTo>
                    <a:lnTo>
                      <a:pt x="3482" y="1159"/>
                    </a:lnTo>
                    <a:lnTo>
                      <a:pt x="3482" y="1160"/>
                    </a:lnTo>
                    <a:lnTo>
                      <a:pt x="3483" y="1160"/>
                    </a:lnTo>
                    <a:lnTo>
                      <a:pt x="3484" y="1160"/>
                    </a:lnTo>
                    <a:lnTo>
                      <a:pt x="3485" y="1161"/>
                    </a:lnTo>
                    <a:lnTo>
                      <a:pt x="3486" y="1161"/>
                    </a:lnTo>
                    <a:lnTo>
                      <a:pt x="3487" y="1161"/>
                    </a:lnTo>
                    <a:lnTo>
                      <a:pt x="3488" y="1161"/>
                    </a:lnTo>
                    <a:lnTo>
                      <a:pt x="3488" y="1162"/>
                    </a:lnTo>
                    <a:lnTo>
                      <a:pt x="3489" y="1162"/>
                    </a:lnTo>
                    <a:lnTo>
                      <a:pt x="3490" y="1162"/>
                    </a:lnTo>
                    <a:lnTo>
                      <a:pt x="3491" y="1163"/>
                    </a:lnTo>
                    <a:lnTo>
                      <a:pt x="3492" y="1163"/>
                    </a:lnTo>
                    <a:lnTo>
                      <a:pt x="3493" y="1163"/>
                    </a:lnTo>
                    <a:lnTo>
                      <a:pt x="3494" y="1163"/>
                    </a:lnTo>
                    <a:lnTo>
                      <a:pt x="3494" y="1164"/>
                    </a:lnTo>
                    <a:lnTo>
                      <a:pt x="3495" y="1164"/>
                    </a:lnTo>
                    <a:lnTo>
                      <a:pt x="3496" y="1164"/>
                    </a:lnTo>
                    <a:lnTo>
                      <a:pt x="3497" y="1165"/>
                    </a:lnTo>
                    <a:lnTo>
                      <a:pt x="3498" y="1165"/>
                    </a:lnTo>
                    <a:lnTo>
                      <a:pt x="3499" y="1165"/>
                    </a:lnTo>
                    <a:lnTo>
                      <a:pt x="3500" y="1165"/>
                    </a:lnTo>
                    <a:lnTo>
                      <a:pt x="3500" y="1166"/>
                    </a:lnTo>
                    <a:lnTo>
                      <a:pt x="3501" y="1166"/>
                    </a:lnTo>
                    <a:lnTo>
                      <a:pt x="3502" y="1166"/>
                    </a:lnTo>
                    <a:lnTo>
                      <a:pt x="3503" y="1167"/>
                    </a:lnTo>
                    <a:lnTo>
                      <a:pt x="3504" y="1167"/>
                    </a:lnTo>
                    <a:lnTo>
                      <a:pt x="3505" y="1167"/>
                    </a:lnTo>
                    <a:lnTo>
                      <a:pt x="3506" y="1167"/>
                    </a:lnTo>
                    <a:lnTo>
                      <a:pt x="3506" y="1168"/>
                    </a:lnTo>
                    <a:lnTo>
                      <a:pt x="3507" y="1168"/>
                    </a:lnTo>
                    <a:lnTo>
                      <a:pt x="3508" y="1168"/>
                    </a:lnTo>
                    <a:lnTo>
                      <a:pt x="3509" y="1168"/>
                    </a:lnTo>
                    <a:lnTo>
                      <a:pt x="3510" y="1169"/>
                    </a:lnTo>
                    <a:lnTo>
                      <a:pt x="3511" y="1169"/>
                    </a:lnTo>
                    <a:lnTo>
                      <a:pt x="3512" y="1169"/>
                    </a:lnTo>
                    <a:lnTo>
                      <a:pt x="3512" y="1170"/>
                    </a:lnTo>
                    <a:lnTo>
                      <a:pt x="3513" y="1170"/>
                    </a:lnTo>
                    <a:lnTo>
                      <a:pt x="3514" y="1170"/>
                    </a:lnTo>
                    <a:lnTo>
                      <a:pt x="3515" y="1170"/>
                    </a:lnTo>
                    <a:lnTo>
                      <a:pt x="3516" y="1171"/>
                    </a:lnTo>
                    <a:lnTo>
                      <a:pt x="3517" y="1171"/>
                    </a:lnTo>
                    <a:lnTo>
                      <a:pt x="3518" y="1171"/>
                    </a:lnTo>
                    <a:lnTo>
                      <a:pt x="3519" y="1172"/>
                    </a:lnTo>
                    <a:lnTo>
                      <a:pt x="3520" y="1172"/>
                    </a:lnTo>
                    <a:lnTo>
                      <a:pt x="3521" y="1172"/>
                    </a:lnTo>
                    <a:lnTo>
                      <a:pt x="3522" y="1172"/>
                    </a:lnTo>
                    <a:lnTo>
                      <a:pt x="3522" y="1173"/>
                    </a:lnTo>
                    <a:lnTo>
                      <a:pt x="3523" y="1173"/>
                    </a:lnTo>
                    <a:lnTo>
                      <a:pt x="3524" y="1173"/>
                    </a:lnTo>
                    <a:lnTo>
                      <a:pt x="3525" y="1173"/>
                    </a:lnTo>
                    <a:lnTo>
                      <a:pt x="3526" y="1174"/>
                    </a:lnTo>
                    <a:lnTo>
                      <a:pt x="3527" y="1174"/>
                    </a:lnTo>
                    <a:lnTo>
                      <a:pt x="3528" y="1174"/>
                    </a:lnTo>
                    <a:lnTo>
                      <a:pt x="3529" y="1175"/>
                    </a:lnTo>
                    <a:lnTo>
                      <a:pt x="3530" y="1175"/>
                    </a:lnTo>
                    <a:lnTo>
                      <a:pt x="3531" y="1175"/>
                    </a:lnTo>
                    <a:lnTo>
                      <a:pt x="3532" y="1175"/>
                    </a:lnTo>
                    <a:lnTo>
                      <a:pt x="3533" y="1176"/>
                    </a:lnTo>
                    <a:lnTo>
                      <a:pt x="3534" y="1176"/>
                    </a:lnTo>
                    <a:lnTo>
                      <a:pt x="3535" y="1176"/>
                    </a:lnTo>
                    <a:lnTo>
                      <a:pt x="3536" y="1176"/>
                    </a:lnTo>
                    <a:lnTo>
                      <a:pt x="3536" y="1177"/>
                    </a:lnTo>
                    <a:lnTo>
                      <a:pt x="3537" y="1177"/>
                    </a:lnTo>
                    <a:lnTo>
                      <a:pt x="3538" y="1177"/>
                    </a:lnTo>
                    <a:lnTo>
                      <a:pt x="3539" y="1177"/>
                    </a:lnTo>
                    <a:lnTo>
                      <a:pt x="3540" y="1178"/>
                    </a:lnTo>
                    <a:lnTo>
                      <a:pt x="3541" y="1178"/>
                    </a:lnTo>
                    <a:lnTo>
                      <a:pt x="3542" y="1178"/>
                    </a:lnTo>
                    <a:lnTo>
                      <a:pt x="3543" y="1178"/>
                    </a:lnTo>
                    <a:lnTo>
                      <a:pt x="3544" y="1179"/>
                    </a:lnTo>
                    <a:lnTo>
                      <a:pt x="3545" y="1179"/>
                    </a:lnTo>
                    <a:lnTo>
                      <a:pt x="3546" y="1179"/>
                    </a:lnTo>
                    <a:lnTo>
                      <a:pt x="3547" y="1180"/>
                    </a:lnTo>
                    <a:lnTo>
                      <a:pt x="3548" y="1180"/>
                    </a:lnTo>
                    <a:lnTo>
                      <a:pt x="3549" y="1180"/>
                    </a:lnTo>
                    <a:lnTo>
                      <a:pt x="3550" y="1180"/>
                    </a:lnTo>
                    <a:lnTo>
                      <a:pt x="3551" y="1181"/>
                    </a:lnTo>
                    <a:lnTo>
                      <a:pt x="3552" y="1181"/>
                    </a:lnTo>
                    <a:lnTo>
                      <a:pt x="3553" y="1181"/>
                    </a:lnTo>
                    <a:lnTo>
                      <a:pt x="3554" y="1181"/>
                    </a:lnTo>
                    <a:lnTo>
                      <a:pt x="3555" y="1182"/>
                    </a:lnTo>
                    <a:lnTo>
                      <a:pt x="3556" y="1182"/>
                    </a:lnTo>
                    <a:lnTo>
                      <a:pt x="3557" y="1182"/>
                    </a:lnTo>
                    <a:lnTo>
                      <a:pt x="3558" y="1182"/>
                    </a:lnTo>
                    <a:lnTo>
                      <a:pt x="3559" y="1183"/>
                    </a:lnTo>
                    <a:lnTo>
                      <a:pt x="3560" y="1183"/>
                    </a:lnTo>
                    <a:lnTo>
                      <a:pt x="3561" y="1183"/>
                    </a:lnTo>
                    <a:lnTo>
                      <a:pt x="3562" y="1183"/>
                    </a:lnTo>
                    <a:lnTo>
                      <a:pt x="3563" y="1184"/>
                    </a:lnTo>
                    <a:lnTo>
                      <a:pt x="3564" y="1184"/>
                    </a:lnTo>
                    <a:lnTo>
                      <a:pt x="3565" y="1184"/>
                    </a:lnTo>
                    <a:lnTo>
                      <a:pt x="3566" y="1184"/>
                    </a:lnTo>
                    <a:lnTo>
                      <a:pt x="3567" y="1185"/>
                    </a:lnTo>
                    <a:lnTo>
                      <a:pt x="3568" y="1185"/>
                    </a:lnTo>
                    <a:lnTo>
                      <a:pt x="3569" y="1185"/>
                    </a:lnTo>
                    <a:lnTo>
                      <a:pt x="3570" y="1185"/>
                    </a:lnTo>
                    <a:lnTo>
                      <a:pt x="3571" y="1186"/>
                    </a:lnTo>
                    <a:lnTo>
                      <a:pt x="3572" y="1186"/>
                    </a:lnTo>
                    <a:lnTo>
                      <a:pt x="3573" y="1186"/>
                    </a:lnTo>
                    <a:lnTo>
                      <a:pt x="3574" y="1186"/>
                    </a:lnTo>
                    <a:lnTo>
                      <a:pt x="3575" y="1186"/>
                    </a:lnTo>
                    <a:lnTo>
                      <a:pt x="3576" y="1187"/>
                    </a:lnTo>
                    <a:lnTo>
                      <a:pt x="3577" y="1187"/>
                    </a:lnTo>
                    <a:lnTo>
                      <a:pt x="3578" y="1187"/>
                    </a:lnTo>
                    <a:lnTo>
                      <a:pt x="3579" y="1187"/>
                    </a:lnTo>
                    <a:lnTo>
                      <a:pt x="3580" y="1188"/>
                    </a:lnTo>
                    <a:lnTo>
                      <a:pt x="3581" y="1188"/>
                    </a:lnTo>
                    <a:lnTo>
                      <a:pt x="3582" y="1188"/>
                    </a:lnTo>
                    <a:lnTo>
                      <a:pt x="3583" y="1188"/>
                    </a:lnTo>
                    <a:lnTo>
                      <a:pt x="3584" y="1188"/>
                    </a:lnTo>
                    <a:lnTo>
                      <a:pt x="3584" y="1189"/>
                    </a:lnTo>
                    <a:lnTo>
                      <a:pt x="3585" y="1189"/>
                    </a:lnTo>
                    <a:lnTo>
                      <a:pt x="3586" y="1189"/>
                    </a:lnTo>
                    <a:lnTo>
                      <a:pt x="3587" y="1189"/>
                    </a:lnTo>
                    <a:lnTo>
                      <a:pt x="3588" y="1189"/>
                    </a:lnTo>
                    <a:lnTo>
                      <a:pt x="3589" y="1190"/>
                    </a:lnTo>
                    <a:lnTo>
                      <a:pt x="3590" y="1190"/>
                    </a:lnTo>
                    <a:lnTo>
                      <a:pt x="3591" y="1190"/>
                    </a:lnTo>
                    <a:lnTo>
                      <a:pt x="3592" y="1190"/>
                    </a:lnTo>
                    <a:lnTo>
                      <a:pt x="3593" y="1190"/>
                    </a:lnTo>
                    <a:lnTo>
                      <a:pt x="3594" y="1191"/>
                    </a:lnTo>
                    <a:lnTo>
                      <a:pt x="3595" y="1191"/>
                    </a:lnTo>
                    <a:lnTo>
                      <a:pt x="3596" y="1191"/>
                    </a:lnTo>
                    <a:lnTo>
                      <a:pt x="3597" y="1191"/>
                    </a:lnTo>
                    <a:lnTo>
                      <a:pt x="3598" y="1191"/>
                    </a:lnTo>
                    <a:lnTo>
                      <a:pt x="3599" y="1192"/>
                    </a:lnTo>
                    <a:lnTo>
                      <a:pt x="3600" y="1192"/>
                    </a:lnTo>
                    <a:lnTo>
                      <a:pt x="3601" y="1192"/>
                    </a:lnTo>
                    <a:lnTo>
                      <a:pt x="3602" y="1192"/>
                    </a:lnTo>
                    <a:lnTo>
                      <a:pt x="3603" y="1192"/>
                    </a:lnTo>
                    <a:lnTo>
                      <a:pt x="3604" y="1193"/>
                    </a:lnTo>
                    <a:lnTo>
                      <a:pt x="3605" y="1193"/>
                    </a:lnTo>
                    <a:lnTo>
                      <a:pt x="3606" y="1193"/>
                    </a:lnTo>
                    <a:lnTo>
                      <a:pt x="3607" y="1193"/>
                    </a:lnTo>
                    <a:lnTo>
                      <a:pt x="3608" y="1193"/>
                    </a:lnTo>
                    <a:lnTo>
                      <a:pt x="3609" y="1194"/>
                    </a:lnTo>
                    <a:lnTo>
                      <a:pt x="3610" y="1194"/>
                    </a:lnTo>
                    <a:lnTo>
                      <a:pt x="3611" y="1194"/>
                    </a:lnTo>
                    <a:lnTo>
                      <a:pt x="3612" y="1194"/>
                    </a:lnTo>
                    <a:lnTo>
                      <a:pt x="3613" y="1194"/>
                    </a:lnTo>
                    <a:lnTo>
                      <a:pt x="3614" y="1194"/>
                    </a:lnTo>
                    <a:lnTo>
                      <a:pt x="3615" y="1195"/>
                    </a:lnTo>
                    <a:lnTo>
                      <a:pt x="3616" y="1195"/>
                    </a:lnTo>
                    <a:lnTo>
                      <a:pt x="3617" y="1195"/>
                    </a:lnTo>
                    <a:lnTo>
                      <a:pt x="3618" y="1195"/>
                    </a:lnTo>
                    <a:lnTo>
                      <a:pt x="3619" y="1195"/>
                    </a:lnTo>
                    <a:lnTo>
                      <a:pt x="3620" y="1195"/>
                    </a:lnTo>
                    <a:lnTo>
                      <a:pt x="3620" y="1196"/>
                    </a:lnTo>
                    <a:lnTo>
                      <a:pt x="3621" y="1196"/>
                    </a:lnTo>
                    <a:lnTo>
                      <a:pt x="3622" y="1196"/>
                    </a:lnTo>
                    <a:lnTo>
                      <a:pt x="3623" y="1196"/>
                    </a:lnTo>
                    <a:lnTo>
                      <a:pt x="3624" y="1196"/>
                    </a:lnTo>
                    <a:lnTo>
                      <a:pt x="3625" y="1196"/>
                    </a:lnTo>
                    <a:lnTo>
                      <a:pt x="3626" y="1196"/>
                    </a:lnTo>
                    <a:lnTo>
                      <a:pt x="3626" y="1197"/>
                    </a:lnTo>
                    <a:lnTo>
                      <a:pt x="3627" y="1197"/>
                    </a:lnTo>
                    <a:lnTo>
                      <a:pt x="3628" y="1197"/>
                    </a:lnTo>
                    <a:lnTo>
                      <a:pt x="3629" y="1197"/>
                    </a:lnTo>
                    <a:lnTo>
                      <a:pt x="3630" y="1197"/>
                    </a:lnTo>
                    <a:lnTo>
                      <a:pt x="3631" y="1197"/>
                    </a:lnTo>
                    <a:lnTo>
                      <a:pt x="3632" y="1197"/>
                    </a:lnTo>
                    <a:lnTo>
                      <a:pt x="3632" y="1198"/>
                    </a:lnTo>
                    <a:lnTo>
                      <a:pt x="3633" y="1198"/>
                    </a:lnTo>
                    <a:lnTo>
                      <a:pt x="3634" y="1198"/>
                    </a:lnTo>
                    <a:lnTo>
                      <a:pt x="3635" y="1198"/>
                    </a:lnTo>
                    <a:lnTo>
                      <a:pt x="3636" y="1198"/>
                    </a:lnTo>
                    <a:lnTo>
                      <a:pt x="3637" y="1198"/>
                    </a:lnTo>
                    <a:lnTo>
                      <a:pt x="3638" y="1198"/>
                    </a:lnTo>
                    <a:lnTo>
                      <a:pt x="3639" y="1198"/>
                    </a:lnTo>
                    <a:lnTo>
                      <a:pt x="3640" y="1199"/>
                    </a:lnTo>
                    <a:lnTo>
                      <a:pt x="3641" y="1199"/>
                    </a:lnTo>
                    <a:lnTo>
                      <a:pt x="3642" y="1199"/>
                    </a:lnTo>
                    <a:lnTo>
                      <a:pt x="3643" y="1199"/>
                    </a:lnTo>
                    <a:lnTo>
                      <a:pt x="3644" y="1199"/>
                    </a:lnTo>
                    <a:lnTo>
                      <a:pt x="3645" y="1199"/>
                    </a:lnTo>
                    <a:lnTo>
                      <a:pt x="3646" y="1199"/>
                    </a:lnTo>
                    <a:lnTo>
                      <a:pt x="3646" y="1200"/>
                    </a:lnTo>
                    <a:lnTo>
                      <a:pt x="3647" y="1200"/>
                    </a:lnTo>
                    <a:lnTo>
                      <a:pt x="3648" y="1200"/>
                    </a:lnTo>
                    <a:lnTo>
                      <a:pt x="3649" y="1200"/>
                    </a:lnTo>
                    <a:lnTo>
                      <a:pt x="3650" y="1200"/>
                    </a:lnTo>
                    <a:lnTo>
                      <a:pt x="3651" y="1200"/>
                    </a:lnTo>
                    <a:lnTo>
                      <a:pt x="3652" y="1200"/>
                    </a:lnTo>
                    <a:lnTo>
                      <a:pt x="3653" y="1200"/>
                    </a:lnTo>
                    <a:lnTo>
                      <a:pt x="3654" y="1201"/>
                    </a:lnTo>
                    <a:lnTo>
                      <a:pt x="3655" y="1201"/>
                    </a:lnTo>
                    <a:lnTo>
                      <a:pt x="3656" y="1201"/>
                    </a:lnTo>
                    <a:lnTo>
                      <a:pt x="3657" y="1201"/>
                    </a:lnTo>
                    <a:lnTo>
                      <a:pt x="3658" y="1201"/>
                    </a:lnTo>
                    <a:lnTo>
                      <a:pt x="3659" y="1201"/>
                    </a:lnTo>
                    <a:lnTo>
                      <a:pt x="3660" y="1201"/>
                    </a:lnTo>
                    <a:lnTo>
                      <a:pt x="3661" y="1201"/>
                    </a:lnTo>
                    <a:lnTo>
                      <a:pt x="3662" y="1201"/>
                    </a:lnTo>
                    <a:lnTo>
                      <a:pt x="3662" y="1202"/>
                    </a:lnTo>
                    <a:lnTo>
                      <a:pt x="3663" y="1202"/>
                    </a:lnTo>
                    <a:lnTo>
                      <a:pt x="3664" y="1202"/>
                    </a:lnTo>
                    <a:lnTo>
                      <a:pt x="3665" y="1202"/>
                    </a:lnTo>
                    <a:lnTo>
                      <a:pt x="3666" y="1202"/>
                    </a:lnTo>
                    <a:lnTo>
                      <a:pt x="3667" y="1202"/>
                    </a:lnTo>
                    <a:lnTo>
                      <a:pt x="3668" y="1202"/>
                    </a:lnTo>
                    <a:lnTo>
                      <a:pt x="3669" y="1202"/>
                    </a:lnTo>
                    <a:lnTo>
                      <a:pt x="3670" y="1202"/>
                    </a:lnTo>
                    <a:lnTo>
                      <a:pt x="3671" y="1203"/>
                    </a:lnTo>
                    <a:lnTo>
                      <a:pt x="3672" y="1203"/>
                    </a:lnTo>
                    <a:lnTo>
                      <a:pt x="3673" y="1203"/>
                    </a:lnTo>
                    <a:lnTo>
                      <a:pt x="3674" y="1203"/>
                    </a:lnTo>
                    <a:lnTo>
                      <a:pt x="3675" y="1203"/>
                    </a:lnTo>
                    <a:lnTo>
                      <a:pt x="3676" y="1203"/>
                    </a:lnTo>
                    <a:lnTo>
                      <a:pt x="3677" y="1203"/>
                    </a:lnTo>
                    <a:lnTo>
                      <a:pt x="3678" y="1203"/>
                    </a:lnTo>
                    <a:lnTo>
                      <a:pt x="3679" y="1203"/>
                    </a:lnTo>
                    <a:lnTo>
                      <a:pt x="3680" y="1203"/>
                    </a:lnTo>
                    <a:lnTo>
                      <a:pt x="3681" y="1203"/>
                    </a:lnTo>
                    <a:lnTo>
                      <a:pt x="3682" y="1204"/>
                    </a:lnTo>
                    <a:lnTo>
                      <a:pt x="3683" y="1204"/>
                    </a:lnTo>
                    <a:lnTo>
                      <a:pt x="3684" y="1204"/>
                    </a:lnTo>
                    <a:lnTo>
                      <a:pt x="3685" y="1204"/>
                    </a:lnTo>
                    <a:lnTo>
                      <a:pt x="3686" y="1204"/>
                    </a:lnTo>
                    <a:lnTo>
                      <a:pt x="3687" y="1204"/>
                    </a:lnTo>
                    <a:lnTo>
                      <a:pt x="3688" y="1204"/>
                    </a:lnTo>
                    <a:lnTo>
                      <a:pt x="3689" y="1204"/>
                    </a:lnTo>
                    <a:lnTo>
                      <a:pt x="3690" y="1204"/>
                    </a:lnTo>
                    <a:lnTo>
                      <a:pt x="3691" y="1204"/>
                    </a:lnTo>
                    <a:lnTo>
                      <a:pt x="3692" y="1204"/>
                    </a:lnTo>
                    <a:lnTo>
                      <a:pt x="3693" y="1204"/>
                    </a:lnTo>
                    <a:lnTo>
                      <a:pt x="3694" y="1205"/>
                    </a:lnTo>
                    <a:lnTo>
                      <a:pt x="3695" y="1205"/>
                    </a:lnTo>
                    <a:lnTo>
                      <a:pt x="3696" y="1205"/>
                    </a:lnTo>
                    <a:lnTo>
                      <a:pt x="3697" y="1205"/>
                    </a:lnTo>
                    <a:lnTo>
                      <a:pt x="3698" y="1205"/>
                    </a:lnTo>
                    <a:lnTo>
                      <a:pt x="3699" y="1205"/>
                    </a:lnTo>
                    <a:lnTo>
                      <a:pt x="3700" y="1205"/>
                    </a:lnTo>
                    <a:lnTo>
                      <a:pt x="3701" y="1205"/>
                    </a:lnTo>
                    <a:lnTo>
                      <a:pt x="3702" y="1205"/>
                    </a:lnTo>
                    <a:lnTo>
                      <a:pt x="3703" y="1205"/>
                    </a:lnTo>
                    <a:lnTo>
                      <a:pt x="3704" y="1205"/>
                    </a:lnTo>
                    <a:lnTo>
                      <a:pt x="3705" y="1205"/>
                    </a:lnTo>
                    <a:lnTo>
                      <a:pt x="3706" y="1205"/>
                    </a:lnTo>
                    <a:lnTo>
                      <a:pt x="3707" y="1205"/>
                    </a:lnTo>
                    <a:lnTo>
                      <a:pt x="3708" y="1205"/>
                    </a:lnTo>
                    <a:lnTo>
                      <a:pt x="3709" y="1205"/>
                    </a:lnTo>
                    <a:lnTo>
                      <a:pt x="3710" y="1206"/>
                    </a:lnTo>
                    <a:lnTo>
                      <a:pt x="3711" y="1206"/>
                    </a:lnTo>
                    <a:lnTo>
                      <a:pt x="3712" y="1206"/>
                    </a:lnTo>
                    <a:lnTo>
                      <a:pt x="3713" y="1206"/>
                    </a:lnTo>
                    <a:lnTo>
                      <a:pt x="3714" y="1206"/>
                    </a:lnTo>
                    <a:lnTo>
                      <a:pt x="3715" y="1206"/>
                    </a:lnTo>
                    <a:lnTo>
                      <a:pt x="3716" y="1206"/>
                    </a:lnTo>
                    <a:lnTo>
                      <a:pt x="3717" y="1206"/>
                    </a:lnTo>
                    <a:lnTo>
                      <a:pt x="3718" y="1206"/>
                    </a:lnTo>
                    <a:lnTo>
                      <a:pt x="3719" y="1206"/>
                    </a:lnTo>
                    <a:lnTo>
                      <a:pt x="3720" y="1206"/>
                    </a:lnTo>
                    <a:lnTo>
                      <a:pt x="3721" y="1206"/>
                    </a:lnTo>
                    <a:lnTo>
                      <a:pt x="3722" y="1206"/>
                    </a:lnTo>
                    <a:lnTo>
                      <a:pt x="3723" y="1206"/>
                    </a:lnTo>
                    <a:lnTo>
                      <a:pt x="3724" y="1206"/>
                    </a:lnTo>
                    <a:lnTo>
                      <a:pt x="3725" y="1206"/>
                    </a:lnTo>
                    <a:lnTo>
                      <a:pt x="3726" y="1206"/>
                    </a:lnTo>
                    <a:lnTo>
                      <a:pt x="3727" y="1206"/>
                    </a:lnTo>
                    <a:lnTo>
                      <a:pt x="3728" y="1206"/>
                    </a:lnTo>
                    <a:lnTo>
                      <a:pt x="3729" y="1206"/>
                    </a:lnTo>
                    <a:lnTo>
                      <a:pt x="3730" y="1206"/>
                    </a:lnTo>
                    <a:lnTo>
                      <a:pt x="3731" y="1206"/>
                    </a:lnTo>
                    <a:lnTo>
                      <a:pt x="3732" y="1206"/>
                    </a:lnTo>
                    <a:lnTo>
                      <a:pt x="3733" y="1206"/>
                    </a:lnTo>
                    <a:lnTo>
                      <a:pt x="3734" y="1206"/>
                    </a:lnTo>
                    <a:lnTo>
                      <a:pt x="3735" y="1206"/>
                    </a:lnTo>
                    <a:lnTo>
                      <a:pt x="3736" y="1206"/>
                    </a:lnTo>
                    <a:lnTo>
                      <a:pt x="3737" y="1206"/>
                    </a:lnTo>
                    <a:lnTo>
                      <a:pt x="3738" y="1206"/>
                    </a:lnTo>
                    <a:lnTo>
                      <a:pt x="3738" y="1207"/>
                    </a:lnTo>
                    <a:lnTo>
                      <a:pt x="3739" y="1207"/>
                    </a:lnTo>
                    <a:lnTo>
                      <a:pt x="3740" y="1207"/>
                    </a:lnTo>
                    <a:lnTo>
                      <a:pt x="3741" y="1207"/>
                    </a:lnTo>
                    <a:lnTo>
                      <a:pt x="3742" y="1207"/>
                    </a:lnTo>
                    <a:lnTo>
                      <a:pt x="3743" y="1207"/>
                    </a:lnTo>
                    <a:lnTo>
                      <a:pt x="3744" y="1207"/>
                    </a:lnTo>
                    <a:lnTo>
                      <a:pt x="3745" y="1207"/>
                    </a:lnTo>
                    <a:lnTo>
                      <a:pt x="3746" y="1207"/>
                    </a:lnTo>
                    <a:lnTo>
                      <a:pt x="3747" y="1207"/>
                    </a:lnTo>
                    <a:lnTo>
                      <a:pt x="3748" y="1207"/>
                    </a:lnTo>
                    <a:lnTo>
                      <a:pt x="3749" y="1207"/>
                    </a:lnTo>
                    <a:lnTo>
                      <a:pt x="3750" y="1207"/>
                    </a:lnTo>
                    <a:lnTo>
                      <a:pt x="3751" y="1207"/>
                    </a:lnTo>
                    <a:lnTo>
                      <a:pt x="3752" y="1207"/>
                    </a:lnTo>
                    <a:lnTo>
                      <a:pt x="3753" y="1207"/>
                    </a:lnTo>
                    <a:lnTo>
                      <a:pt x="3754" y="1207"/>
                    </a:lnTo>
                    <a:lnTo>
                      <a:pt x="3755" y="1207"/>
                    </a:lnTo>
                    <a:lnTo>
                      <a:pt x="3756" y="1207"/>
                    </a:lnTo>
                    <a:lnTo>
                      <a:pt x="3757" y="1207"/>
                    </a:lnTo>
                    <a:lnTo>
                      <a:pt x="3758" y="1207"/>
                    </a:lnTo>
                    <a:lnTo>
                      <a:pt x="3759" y="1207"/>
                    </a:lnTo>
                    <a:lnTo>
                      <a:pt x="3760" y="1207"/>
                    </a:lnTo>
                    <a:lnTo>
                      <a:pt x="3761" y="1207"/>
                    </a:lnTo>
                    <a:lnTo>
                      <a:pt x="3762" y="1206"/>
                    </a:lnTo>
                    <a:lnTo>
                      <a:pt x="3763" y="1206"/>
                    </a:lnTo>
                    <a:lnTo>
                      <a:pt x="3764" y="1206"/>
                    </a:lnTo>
                    <a:lnTo>
                      <a:pt x="3765" y="1206"/>
                    </a:lnTo>
                    <a:lnTo>
                      <a:pt x="3766" y="1206"/>
                    </a:lnTo>
                    <a:lnTo>
                      <a:pt x="3767" y="1206"/>
                    </a:lnTo>
                    <a:lnTo>
                      <a:pt x="3768" y="1206"/>
                    </a:lnTo>
                    <a:lnTo>
                      <a:pt x="3769" y="1206"/>
                    </a:lnTo>
                    <a:lnTo>
                      <a:pt x="3770" y="1206"/>
                    </a:lnTo>
                    <a:lnTo>
                      <a:pt x="3771" y="1206"/>
                    </a:lnTo>
                    <a:lnTo>
                      <a:pt x="3772" y="1206"/>
                    </a:lnTo>
                    <a:lnTo>
                      <a:pt x="3773" y="1206"/>
                    </a:lnTo>
                    <a:lnTo>
                      <a:pt x="3774" y="1206"/>
                    </a:lnTo>
                    <a:lnTo>
                      <a:pt x="3775" y="1206"/>
                    </a:lnTo>
                    <a:lnTo>
                      <a:pt x="3776" y="1206"/>
                    </a:lnTo>
                    <a:lnTo>
                      <a:pt x="3777" y="1206"/>
                    </a:lnTo>
                    <a:lnTo>
                      <a:pt x="3778" y="1206"/>
                    </a:lnTo>
                    <a:lnTo>
                      <a:pt x="3779" y="1206"/>
                    </a:lnTo>
                    <a:lnTo>
                      <a:pt x="3780" y="1206"/>
                    </a:lnTo>
                    <a:lnTo>
                      <a:pt x="3781" y="1206"/>
                    </a:lnTo>
                    <a:lnTo>
                      <a:pt x="3782" y="1206"/>
                    </a:lnTo>
                    <a:lnTo>
                      <a:pt x="3783" y="1206"/>
                    </a:lnTo>
                    <a:lnTo>
                      <a:pt x="3784" y="1206"/>
                    </a:lnTo>
                    <a:lnTo>
                      <a:pt x="3785" y="1206"/>
                    </a:lnTo>
                    <a:lnTo>
                      <a:pt x="3786" y="1206"/>
                    </a:lnTo>
                    <a:lnTo>
                      <a:pt x="3787" y="1206"/>
                    </a:lnTo>
                    <a:lnTo>
                      <a:pt x="3788" y="1206"/>
                    </a:lnTo>
                    <a:lnTo>
                      <a:pt x="3789" y="1206"/>
                    </a:lnTo>
                    <a:lnTo>
                      <a:pt x="3790" y="1206"/>
                    </a:lnTo>
                    <a:lnTo>
                      <a:pt x="3790" y="1205"/>
                    </a:lnTo>
                    <a:lnTo>
                      <a:pt x="3791" y="1205"/>
                    </a:lnTo>
                    <a:lnTo>
                      <a:pt x="3792" y="1205"/>
                    </a:lnTo>
                    <a:lnTo>
                      <a:pt x="3793" y="1205"/>
                    </a:lnTo>
                    <a:lnTo>
                      <a:pt x="3794" y="1205"/>
                    </a:lnTo>
                    <a:lnTo>
                      <a:pt x="3795" y="1205"/>
                    </a:lnTo>
                    <a:lnTo>
                      <a:pt x="3796" y="1205"/>
                    </a:lnTo>
                    <a:lnTo>
                      <a:pt x="3797" y="1205"/>
                    </a:lnTo>
                    <a:lnTo>
                      <a:pt x="3798" y="1205"/>
                    </a:lnTo>
                    <a:lnTo>
                      <a:pt x="3799" y="1205"/>
                    </a:lnTo>
                    <a:lnTo>
                      <a:pt x="3800" y="1205"/>
                    </a:lnTo>
                    <a:lnTo>
                      <a:pt x="3801" y="1205"/>
                    </a:lnTo>
                    <a:lnTo>
                      <a:pt x="3802" y="1205"/>
                    </a:lnTo>
                    <a:lnTo>
                      <a:pt x="3803" y="1205"/>
                    </a:lnTo>
                    <a:lnTo>
                      <a:pt x="3804" y="1205"/>
                    </a:lnTo>
                    <a:lnTo>
                      <a:pt x="3805" y="1205"/>
                    </a:lnTo>
                    <a:lnTo>
                      <a:pt x="3806" y="1205"/>
                    </a:lnTo>
                    <a:lnTo>
                      <a:pt x="3806" y="1204"/>
                    </a:lnTo>
                    <a:lnTo>
                      <a:pt x="3807" y="1204"/>
                    </a:lnTo>
                    <a:lnTo>
                      <a:pt x="3808" y="1204"/>
                    </a:lnTo>
                    <a:lnTo>
                      <a:pt x="3809" y="1204"/>
                    </a:lnTo>
                    <a:lnTo>
                      <a:pt x="3810" y="1204"/>
                    </a:lnTo>
                    <a:lnTo>
                      <a:pt x="3811" y="1204"/>
                    </a:lnTo>
                    <a:lnTo>
                      <a:pt x="3812" y="1204"/>
                    </a:lnTo>
                    <a:lnTo>
                      <a:pt x="3813" y="1204"/>
                    </a:lnTo>
                    <a:lnTo>
                      <a:pt x="3814" y="1204"/>
                    </a:lnTo>
                    <a:lnTo>
                      <a:pt x="3815" y="1204"/>
                    </a:lnTo>
                    <a:lnTo>
                      <a:pt x="3816" y="1204"/>
                    </a:lnTo>
                    <a:lnTo>
                      <a:pt x="3817" y="1204"/>
                    </a:lnTo>
                    <a:lnTo>
                      <a:pt x="3818" y="1204"/>
                    </a:lnTo>
                    <a:lnTo>
                      <a:pt x="3818" y="1203"/>
                    </a:lnTo>
                    <a:lnTo>
                      <a:pt x="3819" y="1203"/>
                    </a:lnTo>
                    <a:lnTo>
                      <a:pt x="3820" y="1203"/>
                    </a:lnTo>
                    <a:lnTo>
                      <a:pt x="3821" y="1203"/>
                    </a:lnTo>
                    <a:lnTo>
                      <a:pt x="3822" y="1203"/>
                    </a:lnTo>
                    <a:lnTo>
                      <a:pt x="3823" y="1203"/>
                    </a:lnTo>
                    <a:lnTo>
                      <a:pt x="3824" y="1203"/>
                    </a:lnTo>
                    <a:lnTo>
                      <a:pt x="3825" y="1203"/>
                    </a:lnTo>
                    <a:lnTo>
                      <a:pt x="3826" y="1203"/>
                    </a:lnTo>
                    <a:lnTo>
                      <a:pt x="3827" y="1203"/>
                    </a:lnTo>
                    <a:lnTo>
                      <a:pt x="3828" y="1203"/>
                    </a:lnTo>
                    <a:lnTo>
                      <a:pt x="3829" y="1202"/>
                    </a:lnTo>
                    <a:lnTo>
                      <a:pt x="3830" y="1202"/>
                    </a:lnTo>
                    <a:lnTo>
                      <a:pt x="3831" y="1202"/>
                    </a:lnTo>
                    <a:lnTo>
                      <a:pt x="3832" y="1202"/>
                    </a:lnTo>
                    <a:lnTo>
                      <a:pt x="3833" y="1202"/>
                    </a:lnTo>
                    <a:lnTo>
                      <a:pt x="3834" y="1202"/>
                    </a:lnTo>
                    <a:lnTo>
                      <a:pt x="3835" y="1202"/>
                    </a:lnTo>
                    <a:lnTo>
                      <a:pt x="3836" y="1202"/>
                    </a:lnTo>
                    <a:lnTo>
                      <a:pt x="3837" y="1202"/>
                    </a:lnTo>
                    <a:lnTo>
                      <a:pt x="3838" y="1201"/>
                    </a:lnTo>
                    <a:lnTo>
                      <a:pt x="3839" y="1201"/>
                    </a:lnTo>
                    <a:lnTo>
                      <a:pt x="3840" y="1201"/>
                    </a:lnTo>
                    <a:lnTo>
                      <a:pt x="3841" y="1201"/>
                    </a:lnTo>
                    <a:lnTo>
                      <a:pt x="3842" y="1201"/>
                    </a:lnTo>
                    <a:lnTo>
                      <a:pt x="3843" y="1201"/>
                    </a:lnTo>
                    <a:lnTo>
                      <a:pt x="3844" y="1201"/>
                    </a:lnTo>
                    <a:lnTo>
                      <a:pt x="3845" y="1201"/>
                    </a:lnTo>
                    <a:lnTo>
                      <a:pt x="3846" y="1201"/>
                    </a:lnTo>
                    <a:lnTo>
                      <a:pt x="3846" y="1200"/>
                    </a:lnTo>
                    <a:lnTo>
                      <a:pt x="3847" y="1200"/>
                    </a:lnTo>
                    <a:lnTo>
                      <a:pt x="3848" y="1200"/>
                    </a:lnTo>
                    <a:lnTo>
                      <a:pt x="3849" y="1200"/>
                    </a:lnTo>
                    <a:lnTo>
                      <a:pt x="3850" y="1200"/>
                    </a:lnTo>
                    <a:lnTo>
                      <a:pt x="3851" y="1200"/>
                    </a:lnTo>
                    <a:lnTo>
                      <a:pt x="3852" y="1200"/>
                    </a:lnTo>
                    <a:lnTo>
                      <a:pt x="3853" y="1200"/>
                    </a:lnTo>
                    <a:lnTo>
                      <a:pt x="3854" y="1199"/>
                    </a:lnTo>
                    <a:lnTo>
                      <a:pt x="3855" y="1199"/>
                    </a:lnTo>
                    <a:lnTo>
                      <a:pt x="3856" y="1199"/>
                    </a:lnTo>
                    <a:lnTo>
                      <a:pt x="3857" y="1199"/>
                    </a:lnTo>
                    <a:lnTo>
                      <a:pt x="3858" y="1199"/>
                    </a:lnTo>
                    <a:lnTo>
                      <a:pt x="3859" y="1199"/>
                    </a:lnTo>
                    <a:lnTo>
                      <a:pt x="3860" y="1199"/>
                    </a:lnTo>
                    <a:lnTo>
                      <a:pt x="3860" y="1198"/>
                    </a:lnTo>
                    <a:lnTo>
                      <a:pt x="3861" y="1198"/>
                    </a:lnTo>
                    <a:lnTo>
                      <a:pt x="3862" y="1198"/>
                    </a:lnTo>
                    <a:lnTo>
                      <a:pt x="3863" y="1198"/>
                    </a:lnTo>
                    <a:lnTo>
                      <a:pt x="3864" y="1198"/>
                    </a:lnTo>
                    <a:lnTo>
                      <a:pt x="3865" y="1198"/>
                    </a:lnTo>
                    <a:lnTo>
                      <a:pt x="3866" y="1198"/>
                    </a:lnTo>
                    <a:lnTo>
                      <a:pt x="3867" y="1198"/>
                    </a:lnTo>
                    <a:lnTo>
                      <a:pt x="3868" y="1197"/>
                    </a:lnTo>
                    <a:lnTo>
                      <a:pt x="3869" y="1197"/>
                    </a:lnTo>
                    <a:lnTo>
                      <a:pt x="3870" y="1197"/>
                    </a:lnTo>
                    <a:lnTo>
                      <a:pt x="3871" y="1197"/>
                    </a:lnTo>
                    <a:lnTo>
                      <a:pt x="3872" y="1197"/>
                    </a:lnTo>
                    <a:lnTo>
                      <a:pt x="3873" y="1197"/>
                    </a:lnTo>
                    <a:lnTo>
                      <a:pt x="3874" y="1196"/>
                    </a:lnTo>
                    <a:lnTo>
                      <a:pt x="3875" y="1196"/>
                    </a:lnTo>
                    <a:lnTo>
                      <a:pt x="3876" y="1196"/>
                    </a:lnTo>
                    <a:lnTo>
                      <a:pt x="3877" y="1196"/>
                    </a:lnTo>
                    <a:lnTo>
                      <a:pt x="3878" y="1196"/>
                    </a:lnTo>
                    <a:lnTo>
                      <a:pt x="3879" y="1196"/>
                    </a:lnTo>
                    <a:lnTo>
                      <a:pt x="3880" y="1195"/>
                    </a:lnTo>
                    <a:lnTo>
                      <a:pt x="3881" y="1195"/>
                    </a:lnTo>
                    <a:lnTo>
                      <a:pt x="3882" y="1195"/>
                    </a:lnTo>
                    <a:lnTo>
                      <a:pt x="3883" y="1195"/>
                    </a:lnTo>
                    <a:lnTo>
                      <a:pt x="3884" y="1195"/>
                    </a:lnTo>
                    <a:lnTo>
                      <a:pt x="3885" y="1194"/>
                    </a:lnTo>
                    <a:lnTo>
                      <a:pt x="3886" y="1194"/>
                    </a:lnTo>
                    <a:lnTo>
                      <a:pt x="3887" y="1194"/>
                    </a:lnTo>
                    <a:lnTo>
                      <a:pt x="3888" y="1194"/>
                    </a:lnTo>
                    <a:lnTo>
                      <a:pt x="3889" y="1194"/>
                    </a:lnTo>
                    <a:lnTo>
                      <a:pt x="3890" y="1194"/>
                    </a:lnTo>
                    <a:lnTo>
                      <a:pt x="3891" y="1193"/>
                    </a:lnTo>
                    <a:lnTo>
                      <a:pt x="3892" y="1193"/>
                    </a:lnTo>
                    <a:lnTo>
                      <a:pt x="3893" y="1193"/>
                    </a:lnTo>
                    <a:lnTo>
                      <a:pt x="3894" y="1193"/>
                    </a:lnTo>
                    <a:lnTo>
                      <a:pt x="3895" y="1193"/>
                    </a:lnTo>
                    <a:lnTo>
                      <a:pt x="3896" y="1193"/>
                    </a:lnTo>
                    <a:lnTo>
                      <a:pt x="3896" y="1192"/>
                    </a:lnTo>
                    <a:lnTo>
                      <a:pt x="3897" y="1192"/>
                    </a:lnTo>
                    <a:lnTo>
                      <a:pt x="3898" y="1192"/>
                    </a:lnTo>
                    <a:lnTo>
                      <a:pt x="3899" y="1192"/>
                    </a:lnTo>
                    <a:lnTo>
                      <a:pt x="3900" y="1192"/>
                    </a:lnTo>
                    <a:lnTo>
                      <a:pt x="3901" y="1191"/>
                    </a:lnTo>
                    <a:lnTo>
                      <a:pt x="3902" y="1191"/>
                    </a:lnTo>
                    <a:lnTo>
                      <a:pt x="3903" y="1191"/>
                    </a:lnTo>
                    <a:lnTo>
                      <a:pt x="3904" y="1191"/>
                    </a:lnTo>
                    <a:lnTo>
                      <a:pt x="3905" y="1191"/>
                    </a:lnTo>
                    <a:lnTo>
                      <a:pt x="3906" y="1191"/>
                    </a:lnTo>
                    <a:lnTo>
                      <a:pt x="3906" y="1190"/>
                    </a:lnTo>
                    <a:lnTo>
                      <a:pt x="3907" y="1190"/>
                    </a:lnTo>
                    <a:lnTo>
                      <a:pt x="3908" y="1190"/>
                    </a:lnTo>
                    <a:lnTo>
                      <a:pt x="3909" y="1190"/>
                    </a:lnTo>
                    <a:lnTo>
                      <a:pt x="3910" y="1190"/>
                    </a:lnTo>
                    <a:lnTo>
                      <a:pt x="3911" y="1189"/>
                    </a:lnTo>
                    <a:lnTo>
                      <a:pt x="3912" y="1189"/>
                    </a:lnTo>
                    <a:lnTo>
                      <a:pt x="3913" y="1189"/>
                    </a:lnTo>
                    <a:lnTo>
                      <a:pt x="3914" y="1189"/>
                    </a:lnTo>
                    <a:lnTo>
                      <a:pt x="3915" y="1189"/>
                    </a:lnTo>
                    <a:lnTo>
                      <a:pt x="3916" y="1188"/>
                    </a:lnTo>
                    <a:lnTo>
                      <a:pt x="3917" y="1188"/>
                    </a:lnTo>
                    <a:lnTo>
                      <a:pt x="3918" y="1188"/>
                    </a:lnTo>
                    <a:lnTo>
                      <a:pt x="3919" y="1188"/>
                    </a:lnTo>
                    <a:lnTo>
                      <a:pt x="3920" y="1188"/>
                    </a:lnTo>
                    <a:lnTo>
                      <a:pt x="3920" y="1187"/>
                    </a:lnTo>
                    <a:lnTo>
                      <a:pt x="3921" y="1187"/>
                    </a:lnTo>
                    <a:lnTo>
                      <a:pt x="3922" y="1187"/>
                    </a:lnTo>
                    <a:lnTo>
                      <a:pt x="3923" y="1187"/>
                    </a:lnTo>
                    <a:lnTo>
                      <a:pt x="3924" y="1187"/>
                    </a:lnTo>
                    <a:lnTo>
                      <a:pt x="3924" y="1186"/>
                    </a:lnTo>
                    <a:lnTo>
                      <a:pt x="3925" y="1186"/>
                    </a:lnTo>
                    <a:lnTo>
                      <a:pt x="3926" y="1186"/>
                    </a:lnTo>
                    <a:lnTo>
                      <a:pt x="3927" y="1186"/>
                    </a:lnTo>
                    <a:lnTo>
                      <a:pt x="3928" y="1186"/>
                    </a:lnTo>
                    <a:lnTo>
                      <a:pt x="3929" y="1185"/>
                    </a:lnTo>
                    <a:lnTo>
                      <a:pt x="3930" y="1185"/>
                    </a:lnTo>
                    <a:lnTo>
                      <a:pt x="3931" y="1185"/>
                    </a:lnTo>
                    <a:lnTo>
                      <a:pt x="3932" y="1185"/>
                    </a:lnTo>
                    <a:lnTo>
                      <a:pt x="3933" y="1184"/>
                    </a:lnTo>
                    <a:lnTo>
                      <a:pt x="3934" y="1184"/>
                    </a:lnTo>
                    <a:lnTo>
                      <a:pt x="3935" y="1184"/>
                    </a:lnTo>
                    <a:lnTo>
                      <a:pt x="3936" y="1184"/>
                    </a:lnTo>
                    <a:lnTo>
                      <a:pt x="3937" y="1183"/>
                    </a:lnTo>
                    <a:lnTo>
                      <a:pt x="3938" y="1183"/>
                    </a:lnTo>
                    <a:lnTo>
                      <a:pt x="3939" y="1183"/>
                    </a:lnTo>
                    <a:lnTo>
                      <a:pt x="3940" y="1183"/>
                    </a:lnTo>
                    <a:lnTo>
                      <a:pt x="3941" y="1182"/>
                    </a:lnTo>
                    <a:lnTo>
                      <a:pt x="3942" y="1182"/>
                    </a:lnTo>
                    <a:lnTo>
                      <a:pt x="3943" y="1182"/>
                    </a:lnTo>
                    <a:lnTo>
                      <a:pt x="3944" y="1182"/>
                    </a:lnTo>
                    <a:lnTo>
                      <a:pt x="3945" y="1181"/>
                    </a:lnTo>
                    <a:lnTo>
                      <a:pt x="3946" y="1181"/>
                    </a:lnTo>
                    <a:lnTo>
                      <a:pt x="3947" y="1181"/>
                    </a:lnTo>
                    <a:lnTo>
                      <a:pt x="3948" y="1181"/>
                    </a:lnTo>
                    <a:lnTo>
                      <a:pt x="3949" y="1180"/>
                    </a:lnTo>
                    <a:lnTo>
                      <a:pt x="3950" y="1180"/>
                    </a:lnTo>
                    <a:lnTo>
                      <a:pt x="3951" y="1180"/>
                    </a:lnTo>
                    <a:lnTo>
                      <a:pt x="3952" y="1180"/>
                    </a:lnTo>
                    <a:lnTo>
                      <a:pt x="3953" y="1179"/>
                    </a:lnTo>
                    <a:lnTo>
                      <a:pt x="3954" y="1179"/>
                    </a:lnTo>
                    <a:lnTo>
                      <a:pt x="3955" y="1179"/>
                    </a:lnTo>
                    <a:lnTo>
                      <a:pt x="3956" y="1179"/>
                    </a:lnTo>
                    <a:lnTo>
                      <a:pt x="3956" y="1178"/>
                    </a:lnTo>
                    <a:lnTo>
                      <a:pt x="3957" y="1178"/>
                    </a:lnTo>
                    <a:lnTo>
                      <a:pt x="3958" y="1178"/>
                    </a:lnTo>
                    <a:lnTo>
                      <a:pt x="3959" y="1178"/>
                    </a:lnTo>
                    <a:lnTo>
                      <a:pt x="3960" y="1178"/>
                    </a:lnTo>
                    <a:lnTo>
                      <a:pt x="3960" y="1177"/>
                    </a:lnTo>
                    <a:lnTo>
                      <a:pt x="3961" y="1177"/>
                    </a:lnTo>
                    <a:lnTo>
                      <a:pt x="3962" y="1177"/>
                    </a:lnTo>
                    <a:lnTo>
                      <a:pt x="3963" y="1177"/>
                    </a:lnTo>
                    <a:lnTo>
                      <a:pt x="3964" y="1176"/>
                    </a:lnTo>
                    <a:lnTo>
                      <a:pt x="3965" y="1176"/>
                    </a:lnTo>
                    <a:lnTo>
                      <a:pt x="3966" y="1176"/>
                    </a:lnTo>
                    <a:lnTo>
                      <a:pt x="3967" y="1175"/>
                    </a:lnTo>
                    <a:lnTo>
                      <a:pt x="3968" y="1175"/>
                    </a:lnTo>
                    <a:lnTo>
                      <a:pt x="3969" y="1175"/>
                    </a:lnTo>
                    <a:lnTo>
                      <a:pt x="3970" y="1175"/>
                    </a:lnTo>
                    <a:lnTo>
                      <a:pt x="3971" y="1174"/>
                    </a:lnTo>
                    <a:lnTo>
                      <a:pt x="3972" y="1174"/>
                    </a:lnTo>
                    <a:lnTo>
                      <a:pt x="3973" y="1174"/>
                    </a:lnTo>
                    <a:lnTo>
                      <a:pt x="3974" y="1174"/>
                    </a:lnTo>
                    <a:lnTo>
                      <a:pt x="3974" y="1173"/>
                    </a:lnTo>
                    <a:lnTo>
                      <a:pt x="3975" y="1173"/>
                    </a:lnTo>
                    <a:lnTo>
                      <a:pt x="3976" y="1173"/>
                    </a:lnTo>
                    <a:lnTo>
                      <a:pt x="3977" y="1173"/>
                    </a:lnTo>
                    <a:lnTo>
                      <a:pt x="3978" y="1172"/>
                    </a:lnTo>
                    <a:lnTo>
                      <a:pt x="3979" y="1172"/>
                    </a:lnTo>
                    <a:lnTo>
                      <a:pt x="3980" y="1172"/>
                    </a:lnTo>
                    <a:lnTo>
                      <a:pt x="3981" y="1171"/>
                    </a:lnTo>
                    <a:lnTo>
                      <a:pt x="3982" y="1171"/>
                    </a:lnTo>
                    <a:lnTo>
                      <a:pt x="3983" y="1171"/>
                    </a:lnTo>
                    <a:lnTo>
                      <a:pt x="3984" y="1171"/>
                    </a:lnTo>
                    <a:lnTo>
                      <a:pt x="3984" y="1170"/>
                    </a:lnTo>
                    <a:lnTo>
                      <a:pt x="3985" y="1170"/>
                    </a:lnTo>
                    <a:lnTo>
                      <a:pt x="3986" y="1170"/>
                    </a:lnTo>
                    <a:lnTo>
                      <a:pt x="3987" y="1170"/>
                    </a:lnTo>
                    <a:lnTo>
                      <a:pt x="3988" y="1169"/>
                    </a:lnTo>
                    <a:lnTo>
                      <a:pt x="3989" y="1169"/>
                    </a:lnTo>
                    <a:lnTo>
                      <a:pt x="3990" y="1169"/>
                    </a:lnTo>
                    <a:lnTo>
                      <a:pt x="3990" y="1168"/>
                    </a:lnTo>
                    <a:lnTo>
                      <a:pt x="3991" y="1168"/>
                    </a:lnTo>
                    <a:lnTo>
                      <a:pt x="3992" y="1168"/>
                    </a:lnTo>
                    <a:lnTo>
                      <a:pt x="3993" y="1168"/>
                    </a:lnTo>
                    <a:lnTo>
                      <a:pt x="3994" y="1167"/>
                    </a:lnTo>
                    <a:lnTo>
                      <a:pt x="3995" y="1167"/>
                    </a:lnTo>
                    <a:lnTo>
                      <a:pt x="3996" y="1167"/>
                    </a:lnTo>
                    <a:lnTo>
                      <a:pt x="3997" y="1166"/>
                    </a:lnTo>
                    <a:lnTo>
                      <a:pt x="3998" y="1166"/>
                    </a:lnTo>
                    <a:lnTo>
                      <a:pt x="3999" y="1166"/>
                    </a:lnTo>
                    <a:lnTo>
                      <a:pt x="4000" y="1165"/>
                    </a:lnTo>
                    <a:lnTo>
                      <a:pt x="4001" y="1165"/>
                    </a:lnTo>
                    <a:lnTo>
                      <a:pt x="4002" y="1165"/>
                    </a:lnTo>
                    <a:lnTo>
                      <a:pt x="4003" y="1164"/>
                    </a:lnTo>
                    <a:lnTo>
                      <a:pt x="4004" y="1164"/>
                    </a:lnTo>
                    <a:lnTo>
                      <a:pt x="4005" y="1164"/>
                    </a:lnTo>
                    <a:lnTo>
                      <a:pt x="4006" y="1163"/>
                    </a:lnTo>
                    <a:lnTo>
                      <a:pt x="4007" y="1163"/>
                    </a:lnTo>
                    <a:lnTo>
                      <a:pt x="4008" y="1163"/>
                    </a:lnTo>
                    <a:lnTo>
                      <a:pt x="4009" y="1162"/>
                    </a:lnTo>
                    <a:lnTo>
                      <a:pt x="4010" y="1162"/>
                    </a:lnTo>
                    <a:lnTo>
                      <a:pt x="4011" y="1162"/>
                    </a:lnTo>
                    <a:lnTo>
                      <a:pt x="4012" y="1161"/>
                    </a:lnTo>
                    <a:lnTo>
                      <a:pt x="4013" y="1161"/>
                    </a:lnTo>
                    <a:lnTo>
                      <a:pt x="4014" y="1161"/>
                    </a:lnTo>
                    <a:lnTo>
                      <a:pt x="4015" y="1160"/>
                    </a:lnTo>
                    <a:lnTo>
                      <a:pt x="4016" y="1160"/>
                    </a:lnTo>
                    <a:lnTo>
                      <a:pt x="4017" y="1160"/>
                    </a:lnTo>
                    <a:lnTo>
                      <a:pt x="4018" y="1159"/>
                    </a:lnTo>
                    <a:lnTo>
                      <a:pt x="4019" y="1159"/>
                    </a:lnTo>
                    <a:lnTo>
                      <a:pt x="4020" y="1159"/>
                    </a:lnTo>
                    <a:lnTo>
                      <a:pt x="4020" y="1158"/>
                    </a:lnTo>
                    <a:lnTo>
                      <a:pt x="4021" y="1158"/>
                    </a:lnTo>
                    <a:lnTo>
                      <a:pt x="4022" y="1158"/>
                    </a:lnTo>
                    <a:lnTo>
                      <a:pt x="4023" y="1157"/>
                    </a:lnTo>
                    <a:lnTo>
                      <a:pt x="4024" y="1157"/>
                    </a:lnTo>
                    <a:lnTo>
                      <a:pt x="4025" y="1157"/>
                    </a:lnTo>
                    <a:lnTo>
                      <a:pt x="4026" y="1157"/>
                    </a:lnTo>
                    <a:lnTo>
                      <a:pt x="4026" y="1156"/>
                    </a:lnTo>
                    <a:lnTo>
                      <a:pt x="4027" y="1156"/>
                    </a:lnTo>
                    <a:lnTo>
                      <a:pt x="4028" y="1156"/>
                    </a:lnTo>
                    <a:lnTo>
                      <a:pt x="4029" y="1155"/>
                    </a:lnTo>
                    <a:lnTo>
                      <a:pt x="4030" y="1155"/>
                    </a:lnTo>
                    <a:lnTo>
                      <a:pt x="4031" y="1155"/>
                    </a:lnTo>
                    <a:lnTo>
                      <a:pt x="4032" y="1154"/>
                    </a:lnTo>
                    <a:lnTo>
                      <a:pt x="4033" y="1154"/>
                    </a:lnTo>
                    <a:lnTo>
                      <a:pt x="4034" y="1154"/>
                    </a:lnTo>
                    <a:lnTo>
                      <a:pt x="4034" y="1153"/>
                    </a:lnTo>
                    <a:lnTo>
                      <a:pt x="4035" y="1153"/>
                    </a:lnTo>
                    <a:lnTo>
                      <a:pt x="4036" y="1153"/>
                    </a:lnTo>
                    <a:lnTo>
                      <a:pt x="4037" y="1152"/>
                    </a:lnTo>
                    <a:lnTo>
                      <a:pt x="4038" y="1152"/>
                    </a:lnTo>
                    <a:lnTo>
                      <a:pt x="4039" y="1152"/>
                    </a:lnTo>
                    <a:lnTo>
                      <a:pt x="4039" y="1151"/>
                    </a:lnTo>
                    <a:lnTo>
                      <a:pt x="4040" y="1151"/>
                    </a:lnTo>
                    <a:lnTo>
                      <a:pt x="4041" y="1151"/>
                    </a:lnTo>
                    <a:lnTo>
                      <a:pt x="4042" y="1151"/>
                    </a:lnTo>
                    <a:lnTo>
                      <a:pt x="4042" y="1150"/>
                    </a:lnTo>
                    <a:lnTo>
                      <a:pt x="4043" y="1150"/>
                    </a:lnTo>
                    <a:lnTo>
                      <a:pt x="4044" y="1150"/>
                    </a:lnTo>
                    <a:lnTo>
                      <a:pt x="4045" y="1149"/>
                    </a:lnTo>
                    <a:lnTo>
                      <a:pt x="4046" y="1149"/>
                    </a:lnTo>
                    <a:lnTo>
                      <a:pt x="4047" y="1149"/>
                    </a:lnTo>
                    <a:lnTo>
                      <a:pt x="4048" y="1148"/>
                    </a:lnTo>
                    <a:lnTo>
                      <a:pt x="4049" y="1148"/>
                    </a:lnTo>
                    <a:lnTo>
                      <a:pt x="4050" y="1148"/>
                    </a:lnTo>
                    <a:lnTo>
                      <a:pt x="4050" y="1147"/>
                    </a:lnTo>
                    <a:lnTo>
                      <a:pt x="4051" y="1147"/>
                    </a:lnTo>
                    <a:lnTo>
                      <a:pt x="4052" y="1147"/>
                    </a:lnTo>
                    <a:lnTo>
                      <a:pt x="4052" y="1146"/>
                    </a:lnTo>
                    <a:lnTo>
                      <a:pt x="4053" y="1146"/>
                    </a:lnTo>
                    <a:lnTo>
                      <a:pt x="4054" y="1146"/>
                    </a:lnTo>
                    <a:lnTo>
                      <a:pt x="4055" y="1145"/>
                    </a:lnTo>
                    <a:lnTo>
                      <a:pt x="4056" y="1145"/>
                    </a:lnTo>
                    <a:lnTo>
                      <a:pt x="4057" y="1145"/>
                    </a:lnTo>
                    <a:lnTo>
                      <a:pt x="4058" y="1144"/>
                    </a:lnTo>
                    <a:lnTo>
                      <a:pt x="4059" y="1144"/>
                    </a:lnTo>
                    <a:lnTo>
                      <a:pt x="4060" y="1144"/>
                    </a:lnTo>
                    <a:lnTo>
                      <a:pt x="4060" y="1143"/>
                    </a:lnTo>
                    <a:lnTo>
                      <a:pt x="4061" y="1143"/>
                    </a:lnTo>
                    <a:lnTo>
                      <a:pt x="4062" y="1143"/>
                    </a:lnTo>
                    <a:lnTo>
                      <a:pt x="4062" y="1142"/>
                    </a:lnTo>
                    <a:lnTo>
                      <a:pt x="4063" y="1142"/>
                    </a:lnTo>
                    <a:lnTo>
                      <a:pt x="4064" y="1142"/>
                    </a:lnTo>
                    <a:lnTo>
                      <a:pt x="4065" y="1141"/>
                    </a:lnTo>
                    <a:lnTo>
                      <a:pt x="4066" y="1141"/>
                    </a:lnTo>
                    <a:lnTo>
                      <a:pt x="4067" y="1141"/>
                    </a:lnTo>
                    <a:lnTo>
                      <a:pt x="4068" y="1140"/>
                    </a:lnTo>
                    <a:lnTo>
                      <a:pt x="4069" y="1140"/>
                    </a:lnTo>
                    <a:lnTo>
                      <a:pt x="4070" y="1139"/>
                    </a:lnTo>
                    <a:lnTo>
                      <a:pt x="4071" y="1139"/>
                    </a:lnTo>
                    <a:lnTo>
                      <a:pt x="4072" y="1139"/>
                    </a:lnTo>
                    <a:lnTo>
                      <a:pt x="4072" y="1138"/>
                    </a:lnTo>
                    <a:lnTo>
                      <a:pt x="4073" y="1138"/>
                    </a:lnTo>
                    <a:lnTo>
                      <a:pt x="4074" y="1138"/>
                    </a:lnTo>
                    <a:lnTo>
                      <a:pt x="4075" y="1137"/>
                    </a:lnTo>
                    <a:lnTo>
                      <a:pt x="4076" y="1137"/>
                    </a:lnTo>
                    <a:lnTo>
                      <a:pt x="4077" y="1136"/>
                    </a:lnTo>
                    <a:lnTo>
                      <a:pt x="4078" y="1136"/>
                    </a:lnTo>
                    <a:lnTo>
                      <a:pt x="4079" y="1136"/>
                    </a:lnTo>
                    <a:lnTo>
                      <a:pt x="4080" y="1135"/>
                    </a:lnTo>
                    <a:lnTo>
                      <a:pt x="4081" y="1135"/>
                    </a:lnTo>
                    <a:lnTo>
                      <a:pt x="4082" y="1134"/>
                    </a:lnTo>
                    <a:lnTo>
                      <a:pt x="4083" y="1134"/>
                    </a:lnTo>
                    <a:lnTo>
                      <a:pt x="4084" y="1134"/>
                    </a:lnTo>
                    <a:lnTo>
                      <a:pt x="4084" y="1133"/>
                    </a:lnTo>
                    <a:lnTo>
                      <a:pt x="4085" y="1133"/>
                    </a:lnTo>
                    <a:lnTo>
                      <a:pt x="4086" y="1132"/>
                    </a:lnTo>
                    <a:lnTo>
                      <a:pt x="4087" y="1132"/>
                    </a:lnTo>
                    <a:lnTo>
                      <a:pt x="4088" y="1132"/>
                    </a:lnTo>
                    <a:lnTo>
                      <a:pt x="4088" y="1131"/>
                    </a:lnTo>
                    <a:lnTo>
                      <a:pt x="4089" y="1131"/>
                    </a:lnTo>
                    <a:lnTo>
                      <a:pt x="4090" y="1131"/>
                    </a:lnTo>
                    <a:lnTo>
                      <a:pt x="4091" y="1130"/>
                    </a:lnTo>
                    <a:lnTo>
                      <a:pt x="4092" y="1130"/>
                    </a:lnTo>
                    <a:lnTo>
                      <a:pt x="4093" y="1129"/>
                    </a:lnTo>
                    <a:lnTo>
                      <a:pt x="4094" y="1129"/>
                    </a:lnTo>
                    <a:lnTo>
                      <a:pt x="4095" y="1129"/>
                    </a:lnTo>
                    <a:lnTo>
                      <a:pt x="4096" y="1128"/>
                    </a:lnTo>
                    <a:lnTo>
                      <a:pt x="4097" y="1128"/>
                    </a:lnTo>
                    <a:lnTo>
                      <a:pt x="4098" y="1127"/>
                    </a:lnTo>
                    <a:lnTo>
                      <a:pt x="4099" y="1127"/>
                    </a:lnTo>
                    <a:lnTo>
                      <a:pt x="4100" y="1126"/>
                    </a:lnTo>
                    <a:lnTo>
                      <a:pt x="4101" y="1126"/>
                    </a:lnTo>
                    <a:lnTo>
                      <a:pt x="4102" y="1126"/>
                    </a:lnTo>
                    <a:lnTo>
                      <a:pt x="4102" y="1125"/>
                    </a:lnTo>
                    <a:lnTo>
                      <a:pt x="4103" y="1125"/>
                    </a:lnTo>
                    <a:lnTo>
                      <a:pt x="4104" y="1125"/>
                    </a:lnTo>
                    <a:lnTo>
                      <a:pt x="4104" y="1124"/>
                    </a:lnTo>
                    <a:lnTo>
                      <a:pt x="4105" y="1124"/>
                    </a:lnTo>
                    <a:lnTo>
                      <a:pt x="4106" y="1124"/>
                    </a:lnTo>
                    <a:lnTo>
                      <a:pt x="4106" y="1123"/>
                    </a:lnTo>
                    <a:lnTo>
                      <a:pt x="4107" y="1123"/>
                    </a:lnTo>
                    <a:lnTo>
                      <a:pt x="4108" y="1123"/>
                    </a:lnTo>
                    <a:lnTo>
                      <a:pt x="4108" y="1122"/>
                    </a:lnTo>
                    <a:lnTo>
                      <a:pt x="4109" y="1122"/>
                    </a:lnTo>
                    <a:lnTo>
                      <a:pt x="4110" y="1122"/>
                    </a:lnTo>
                    <a:lnTo>
                      <a:pt x="4111" y="1121"/>
                    </a:lnTo>
                    <a:lnTo>
                      <a:pt x="4112" y="1121"/>
                    </a:lnTo>
                    <a:lnTo>
                      <a:pt x="4113" y="1120"/>
                    </a:lnTo>
                    <a:lnTo>
                      <a:pt x="4114" y="1120"/>
                    </a:lnTo>
                    <a:lnTo>
                      <a:pt x="4115" y="1119"/>
                    </a:lnTo>
                    <a:lnTo>
                      <a:pt x="4116" y="1119"/>
                    </a:lnTo>
                    <a:lnTo>
                      <a:pt x="4117" y="1118"/>
                    </a:lnTo>
                    <a:lnTo>
                      <a:pt x="4118" y="1118"/>
                    </a:lnTo>
                    <a:lnTo>
                      <a:pt x="4119" y="1117"/>
                    </a:lnTo>
                    <a:lnTo>
                      <a:pt x="4120" y="1117"/>
                    </a:lnTo>
                    <a:lnTo>
                      <a:pt x="4121" y="1116"/>
                    </a:lnTo>
                    <a:lnTo>
                      <a:pt x="4122" y="1116"/>
                    </a:lnTo>
                    <a:lnTo>
                      <a:pt x="4123" y="1116"/>
                    </a:lnTo>
                    <a:lnTo>
                      <a:pt x="4124" y="1115"/>
                    </a:lnTo>
                    <a:lnTo>
                      <a:pt x="4125" y="1115"/>
                    </a:lnTo>
                    <a:lnTo>
                      <a:pt x="4126" y="1114"/>
                    </a:lnTo>
                    <a:lnTo>
                      <a:pt x="4127" y="1114"/>
                    </a:lnTo>
                    <a:lnTo>
                      <a:pt x="4128" y="1113"/>
                    </a:lnTo>
                    <a:lnTo>
                      <a:pt x="4129" y="1113"/>
                    </a:lnTo>
                    <a:lnTo>
                      <a:pt x="4130" y="1112"/>
                    </a:lnTo>
                    <a:lnTo>
                      <a:pt x="4131" y="1112"/>
                    </a:lnTo>
                    <a:lnTo>
                      <a:pt x="4132" y="1111"/>
                    </a:lnTo>
                    <a:lnTo>
                      <a:pt x="4133" y="1111"/>
                    </a:lnTo>
                    <a:lnTo>
                      <a:pt x="4134" y="1110"/>
                    </a:lnTo>
                    <a:lnTo>
                      <a:pt x="4135" y="1110"/>
                    </a:lnTo>
                    <a:lnTo>
                      <a:pt x="4135" y="1109"/>
                    </a:lnTo>
                    <a:lnTo>
                      <a:pt x="4136" y="1109"/>
                    </a:lnTo>
                    <a:lnTo>
                      <a:pt x="4137" y="1109"/>
                    </a:lnTo>
                    <a:lnTo>
                      <a:pt x="4138" y="1108"/>
                    </a:lnTo>
                    <a:lnTo>
                      <a:pt x="4139" y="1108"/>
                    </a:lnTo>
                    <a:lnTo>
                      <a:pt x="4139" y="1107"/>
                    </a:lnTo>
                    <a:lnTo>
                      <a:pt x="4140" y="1107"/>
                    </a:lnTo>
                    <a:lnTo>
                      <a:pt x="4141" y="1107"/>
                    </a:lnTo>
                    <a:lnTo>
                      <a:pt x="4142" y="1106"/>
                    </a:lnTo>
                    <a:lnTo>
                      <a:pt x="4143" y="1106"/>
                    </a:lnTo>
                    <a:lnTo>
                      <a:pt x="4144" y="1105"/>
                    </a:lnTo>
                    <a:lnTo>
                      <a:pt x="4145" y="1105"/>
                    </a:lnTo>
                    <a:lnTo>
                      <a:pt x="4146" y="1104"/>
                    </a:lnTo>
                    <a:lnTo>
                      <a:pt x="4147" y="1104"/>
                    </a:lnTo>
                    <a:lnTo>
                      <a:pt x="4148" y="1103"/>
                    </a:lnTo>
                    <a:lnTo>
                      <a:pt x="4149" y="1103"/>
                    </a:lnTo>
                    <a:lnTo>
                      <a:pt x="4150" y="1102"/>
                    </a:lnTo>
                    <a:lnTo>
                      <a:pt x="4151" y="1102"/>
                    </a:lnTo>
                    <a:lnTo>
                      <a:pt x="4152" y="1101"/>
                    </a:lnTo>
                    <a:lnTo>
                      <a:pt x="4153" y="1101"/>
                    </a:lnTo>
                    <a:lnTo>
                      <a:pt x="4154" y="1100"/>
                    </a:lnTo>
                    <a:lnTo>
                      <a:pt x="4155" y="1099"/>
                    </a:lnTo>
                    <a:lnTo>
                      <a:pt x="4156" y="1099"/>
                    </a:lnTo>
                    <a:lnTo>
                      <a:pt x="4157" y="1098"/>
                    </a:lnTo>
                    <a:lnTo>
                      <a:pt x="4158" y="1098"/>
                    </a:lnTo>
                    <a:lnTo>
                      <a:pt x="4159" y="1097"/>
                    </a:lnTo>
                    <a:lnTo>
                      <a:pt x="4160" y="1097"/>
                    </a:lnTo>
                    <a:lnTo>
                      <a:pt x="4161" y="1096"/>
                    </a:lnTo>
                    <a:lnTo>
                      <a:pt x="4162" y="1096"/>
                    </a:lnTo>
                    <a:lnTo>
                      <a:pt x="4163" y="1095"/>
                    </a:lnTo>
                    <a:lnTo>
                      <a:pt x="4164" y="1095"/>
                    </a:lnTo>
                    <a:lnTo>
                      <a:pt x="4165" y="1094"/>
                    </a:lnTo>
                    <a:lnTo>
                      <a:pt x="4166" y="1094"/>
                    </a:lnTo>
                    <a:lnTo>
                      <a:pt x="4167" y="1093"/>
                    </a:lnTo>
                    <a:lnTo>
                      <a:pt x="4168" y="1093"/>
                    </a:lnTo>
                    <a:lnTo>
                      <a:pt x="4168" y="1092"/>
                    </a:lnTo>
                    <a:lnTo>
                      <a:pt x="4169" y="1092"/>
                    </a:lnTo>
                    <a:lnTo>
                      <a:pt x="4170" y="1092"/>
                    </a:lnTo>
                    <a:lnTo>
                      <a:pt x="4170" y="1091"/>
                    </a:lnTo>
                    <a:lnTo>
                      <a:pt x="4171" y="1091"/>
                    </a:lnTo>
                    <a:lnTo>
                      <a:pt x="4172" y="1091"/>
                    </a:lnTo>
                    <a:lnTo>
                      <a:pt x="4172" y="1090"/>
                    </a:lnTo>
                    <a:lnTo>
                      <a:pt x="4173" y="1090"/>
                    </a:lnTo>
                    <a:lnTo>
                      <a:pt x="4174" y="1090"/>
                    </a:lnTo>
                    <a:lnTo>
                      <a:pt x="4174" y="1089"/>
                    </a:lnTo>
                    <a:lnTo>
                      <a:pt x="4175" y="1089"/>
                    </a:lnTo>
                    <a:lnTo>
                      <a:pt x="4176" y="1088"/>
                    </a:lnTo>
                    <a:lnTo>
                      <a:pt x="4177" y="1088"/>
                    </a:lnTo>
                    <a:lnTo>
                      <a:pt x="4178" y="1087"/>
                    </a:lnTo>
                    <a:lnTo>
                      <a:pt x="4179" y="1087"/>
                    </a:lnTo>
                    <a:lnTo>
                      <a:pt x="4180" y="1086"/>
                    </a:lnTo>
                    <a:lnTo>
                      <a:pt x="4181" y="1086"/>
                    </a:lnTo>
                    <a:lnTo>
                      <a:pt x="4182" y="1085"/>
                    </a:lnTo>
                    <a:lnTo>
                      <a:pt x="4183" y="1084"/>
                    </a:lnTo>
                    <a:lnTo>
                      <a:pt x="4184" y="1084"/>
                    </a:lnTo>
                    <a:lnTo>
                      <a:pt x="4185" y="1083"/>
                    </a:lnTo>
                    <a:lnTo>
                      <a:pt x="4186" y="1083"/>
                    </a:lnTo>
                    <a:lnTo>
                      <a:pt x="4187" y="1082"/>
                    </a:lnTo>
                    <a:lnTo>
                      <a:pt x="4188" y="1082"/>
                    </a:lnTo>
                    <a:lnTo>
                      <a:pt x="4188" y="1081"/>
                    </a:lnTo>
                    <a:lnTo>
                      <a:pt x="4189" y="1081"/>
                    </a:lnTo>
                    <a:lnTo>
                      <a:pt x="4190" y="1080"/>
                    </a:lnTo>
                    <a:lnTo>
                      <a:pt x="4191" y="1080"/>
                    </a:lnTo>
                    <a:lnTo>
                      <a:pt x="4192" y="1080"/>
                    </a:lnTo>
                    <a:lnTo>
                      <a:pt x="4192" y="1079"/>
                    </a:lnTo>
                    <a:lnTo>
                      <a:pt x="4193" y="1079"/>
                    </a:lnTo>
                    <a:lnTo>
                      <a:pt x="4194" y="1078"/>
                    </a:lnTo>
                    <a:lnTo>
                      <a:pt x="4195" y="1078"/>
                    </a:lnTo>
                    <a:lnTo>
                      <a:pt x="4196" y="1077"/>
                    </a:lnTo>
                    <a:lnTo>
                      <a:pt x="4197" y="1077"/>
                    </a:lnTo>
                    <a:lnTo>
                      <a:pt x="4198" y="1076"/>
                    </a:lnTo>
                    <a:lnTo>
                      <a:pt x="4199" y="1075"/>
                    </a:lnTo>
                    <a:lnTo>
                      <a:pt x="4200" y="1075"/>
                    </a:lnTo>
                    <a:lnTo>
                      <a:pt x="4201" y="1074"/>
                    </a:lnTo>
                    <a:lnTo>
                      <a:pt x="4202" y="1074"/>
                    </a:lnTo>
                    <a:lnTo>
                      <a:pt x="4203" y="1073"/>
                    </a:lnTo>
                    <a:lnTo>
                      <a:pt x="4204" y="1073"/>
                    </a:lnTo>
                    <a:lnTo>
                      <a:pt x="4204" y="1072"/>
                    </a:lnTo>
                    <a:lnTo>
                      <a:pt x="4205" y="1072"/>
                    </a:lnTo>
                    <a:lnTo>
                      <a:pt x="4206" y="1072"/>
                    </a:lnTo>
                    <a:lnTo>
                      <a:pt x="4206" y="1071"/>
                    </a:lnTo>
                    <a:lnTo>
                      <a:pt x="4207" y="1071"/>
                    </a:lnTo>
                    <a:lnTo>
                      <a:pt x="4208" y="1070"/>
                    </a:lnTo>
                    <a:lnTo>
                      <a:pt x="4209" y="1070"/>
                    </a:lnTo>
                    <a:lnTo>
                      <a:pt x="4210" y="1069"/>
                    </a:lnTo>
                    <a:lnTo>
                      <a:pt x="4211" y="1068"/>
                    </a:lnTo>
                    <a:lnTo>
                      <a:pt x="4212" y="1068"/>
                    </a:lnTo>
                    <a:lnTo>
                      <a:pt x="4213" y="1067"/>
                    </a:lnTo>
                    <a:lnTo>
                      <a:pt x="4214" y="1067"/>
                    </a:lnTo>
                    <a:lnTo>
                      <a:pt x="4215" y="1066"/>
                    </a:lnTo>
                    <a:lnTo>
                      <a:pt x="4216" y="1065"/>
                    </a:lnTo>
                    <a:lnTo>
                      <a:pt x="4217" y="1065"/>
                    </a:lnTo>
                    <a:lnTo>
                      <a:pt x="4218" y="1065"/>
                    </a:lnTo>
                    <a:lnTo>
                      <a:pt x="4218" y="1064"/>
                    </a:lnTo>
                    <a:lnTo>
                      <a:pt x="4219" y="1064"/>
                    </a:lnTo>
                    <a:lnTo>
                      <a:pt x="4220" y="1063"/>
                    </a:lnTo>
                    <a:lnTo>
                      <a:pt x="4221" y="1063"/>
                    </a:lnTo>
                    <a:lnTo>
                      <a:pt x="4222" y="1062"/>
                    </a:lnTo>
                    <a:lnTo>
                      <a:pt x="4223" y="1061"/>
                    </a:lnTo>
                    <a:lnTo>
                      <a:pt x="4224" y="1061"/>
                    </a:lnTo>
                    <a:lnTo>
                      <a:pt x="4225" y="1060"/>
                    </a:lnTo>
                    <a:lnTo>
                      <a:pt x="4226" y="1060"/>
                    </a:lnTo>
                    <a:lnTo>
                      <a:pt x="4226" y="1059"/>
                    </a:lnTo>
                    <a:lnTo>
                      <a:pt x="4227" y="1059"/>
                    </a:lnTo>
                    <a:lnTo>
                      <a:pt x="4228" y="1059"/>
                    </a:lnTo>
                    <a:lnTo>
                      <a:pt x="4228" y="1058"/>
                    </a:lnTo>
                    <a:lnTo>
                      <a:pt x="4229" y="1058"/>
                    </a:lnTo>
                    <a:lnTo>
                      <a:pt x="4230" y="1057"/>
                    </a:lnTo>
                    <a:lnTo>
                      <a:pt x="4231" y="1057"/>
                    </a:lnTo>
                    <a:lnTo>
                      <a:pt x="4232" y="1056"/>
                    </a:lnTo>
                    <a:lnTo>
                      <a:pt x="4233" y="1055"/>
                    </a:lnTo>
                    <a:lnTo>
                      <a:pt x="4234" y="1055"/>
                    </a:lnTo>
                    <a:lnTo>
                      <a:pt x="4234" y="1054"/>
                    </a:lnTo>
                    <a:lnTo>
                      <a:pt x="4235" y="1054"/>
                    </a:lnTo>
                    <a:lnTo>
                      <a:pt x="4236" y="1053"/>
                    </a:lnTo>
                    <a:lnTo>
                      <a:pt x="4237" y="1053"/>
                    </a:lnTo>
                    <a:lnTo>
                      <a:pt x="4238" y="1052"/>
                    </a:lnTo>
                    <a:lnTo>
                      <a:pt x="4239" y="1052"/>
                    </a:lnTo>
                    <a:lnTo>
                      <a:pt x="4240" y="1051"/>
                    </a:lnTo>
                    <a:lnTo>
                      <a:pt x="4241" y="1050"/>
                    </a:lnTo>
                    <a:lnTo>
                      <a:pt x="4242" y="1050"/>
                    </a:lnTo>
                    <a:lnTo>
                      <a:pt x="4243" y="1049"/>
                    </a:lnTo>
                    <a:lnTo>
                      <a:pt x="4244" y="1049"/>
                    </a:lnTo>
                    <a:lnTo>
                      <a:pt x="4244" y="1048"/>
                    </a:lnTo>
                    <a:lnTo>
                      <a:pt x="4245" y="1048"/>
                    </a:lnTo>
                    <a:lnTo>
                      <a:pt x="4246" y="1047"/>
                    </a:lnTo>
                    <a:lnTo>
                      <a:pt x="4247" y="1047"/>
                    </a:lnTo>
                    <a:lnTo>
                      <a:pt x="4248" y="1046"/>
                    </a:lnTo>
                    <a:lnTo>
                      <a:pt x="4249" y="1045"/>
                    </a:lnTo>
                    <a:lnTo>
                      <a:pt x="4250" y="1045"/>
                    </a:lnTo>
                    <a:lnTo>
                      <a:pt x="4250" y="1044"/>
                    </a:lnTo>
                    <a:lnTo>
                      <a:pt x="4251" y="1044"/>
                    </a:lnTo>
                    <a:lnTo>
                      <a:pt x="4252" y="1044"/>
                    </a:lnTo>
                    <a:lnTo>
                      <a:pt x="4252" y="1043"/>
                    </a:lnTo>
                    <a:lnTo>
                      <a:pt x="4253" y="1043"/>
                    </a:lnTo>
                    <a:lnTo>
                      <a:pt x="4254" y="1042"/>
                    </a:lnTo>
                    <a:lnTo>
                      <a:pt x="4255" y="1042"/>
                    </a:lnTo>
                    <a:lnTo>
                      <a:pt x="4256" y="1041"/>
                    </a:lnTo>
                    <a:lnTo>
                      <a:pt x="4257" y="1040"/>
                    </a:lnTo>
                    <a:lnTo>
                      <a:pt x="4258" y="1040"/>
                    </a:lnTo>
                    <a:lnTo>
                      <a:pt x="4258" y="1039"/>
                    </a:lnTo>
                    <a:lnTo>
                      <a:pt x="4259" y="1039"/>
                    </a:lnTo>
                    <a:lnTo>
                      <a:pt x="4260" y="1039"/>
                    </a:lnTo>
                    <a:lnTo>
                      <a:pt x="4260" y="1038"/>
                    </a:lnTo>
                    <a:lnTo>
                      <a:pt x="4261" y="1038"/>
                    </a:lnTo>
                    <a:lnTo>
                      <a:pt x="4262" y="1037"/>
                    </a:lnTo>
                    <a:lnTo>
                      <a:pt x="4263" y="1036"/>
                    </a:lnTo>
                    <a:lnTo>
                      <a:pt x="4264" y="1036"/>
                    </a:lnTo>
                    <a:lnTo>
                      <a:pt x="4265" y="1035"/>
                    </a:lnTo>
                    <a:lnTo>
                      <a:pt x="4266" y="1034"/>
                    </a:lnTo>
                    <a:lnTo>
                      <a:pt x="4267" y="1034"/>
                    </a:lnTo>
                    <a:lnTo>
                      <a:pt x="4268" y="1033"/>
                    </a:lnTo>
                    <a:lnTo>
                      <a:pt x="4269" y="1032"/>
                    </a:lnTo>
                    <a:lnTo>
                      <a:pt x="4270" y="1032"/>
                    </a:lnTo>
                    <a:lnTo>
                      <a:pt x="4271" y="1031"/>
                    </a:lnTo>
                    <a:lnTo>
                      <a:pt x="4272" y="1031"/>
                    </a:lnTo>
                    <a:lnTo>
                      <a:pt x="4272" y="1030"/>
                    </a:lnTo>
                    <a:lnTo>
                      <a:pt x="4273" y="1030"/>
                    </a:lnTo>
                    <a:lnTo>
                      <a:pt x="4274" y="1029"/>
                    </a:lnTo>
                    <a:lnTo>
                      <a:pt x="4275" y="1029"/>
                    </a:lnTo>
                    <a:lnTo>
                      <a:pt x="4276" y="1028"/>
                    </a:lnTo>
                    <a:lnTo>
                      <a:pt x="4277" y="1027"/>
                    </a:lnTo>
                    <a:lnTo>
                      <a:pt x="4278" y="1027"/>
                    </a:lnTo>
                    <a:lnTo>
                      <a:pt x="4278" y="1026"/>
                    </a:lnTo>
                    <a:lnTo>
                      <a:pt x="4279" y="1026"/>
                    </a:lnTo>
                    <a:lnTo>
                      <a:pt x="4280" y="1025"/>
                    </a:lnTo>
                    <a:lnTo>
                      <a:pt x="4281" y="1025"/>
                    </a:lnTo>
                    <a:lnTo>
                      <a:pt x="4282" y="1024"/>
                    </a:lnTo>
                    <a:lnTo>
                      <a:pt x="4283" y="1023"/>
                    </a:lnTo>
                    <a:lnTo>
                      <a:pt x="4284" y="1023"/>
                    </a:lnTo>
                    <a:lnTo>
                      <a:pt x="4284" y="1022"/>
                    </a:lnTo>
                    <a:lnTo>
                      <a:pt x="4285" y="1022"/>
                    </a:lnTo>
                    <a:lnTo>
                      <a:pt x="4285" y="1021"/>
                    </a:lnTo>
                    <a:lnTo>
                      <a:pt x="4286" y="1021"/>
                    </a:lnTo>
                    <a:lnTo>
                      <a:pt x="4287" y="1021"/>
                    </a:lnTo>
                    <a:lnTo>
                      <a:pt x="4288" y="1020"/>
                    </a:lnTo>
                    <a:lnTo>
                      <a:pt x="4289" y="1019"/>
                    </a:lnTo>
                    <a:lnTo>
                      <a:pt x="4290" y="1019"/>
                    </a:lnTo>
                    <a:lnTo>
                      <a:pt x="4290" y="1018"/>
                    </a:lnTo>
                    <a:lnTo>
                      <a:pt x="4291" y="1018"/>
                    </a:lnTo>
                    <a:lnTo>
                      <a:pt x="4292" y="1017"/>
                    </a:lnTo>
                    <a:lnTo>
                      <a:pt x="4293" y="1016"/>
                    </a:lnTo>
                    <a:lnTo>
                      <a:pt x="4294" y="1016"/>
                    </a:lnTo>
                    <a:lnTo>
                      <a:pt x="4295" y="1015"/>
                    </a:lnTo>
                    <a:lnTo>
                      <a:pt x="4296" y="1015"/>
                    </a:lnTo>
                    <a:lnTo>
                      <a:pt x="4296" y="1014"/>
                    </a:lnTo>
                    <a:lnTo>
                      <a:pt x="4297" y="1014"/>
                    </a:lnTo>
                    <a:lnTo>
                      <a:pt x="4298" y="1013"/>
                    </a:lnTo>
                    <a:lnTo>
                      <a:pt x="4299" y="1012"/>
                    </a:lnTo>
                    <a:lnTo>
                      <a:pt x="4300" y="1012"/>
                    </a:lnTo>
                    <a:lnTo>
                      <a:pt x="4300" y="1011"/>
                    </a:lnTo>
                    <a:lnTo>
                      <a:pt x="4301" y="1011"/>
                    </a:lnTo>
                    <a:lnTo>
                      <a:pt x="4302" y="1011"/>
                    </a:lnTo>
                    <a:lnTo>
                      <a:pt x="4302" y="1010"/>
                    </a:lnTo>
                    <a:lnTo>
                      <a:pt x="4303" y="1010"/>
                    </a:lnTo>
                    <a:lnTo>
                      <a:pt x="4304" y="1009"/>
                    </a:lnTo>
                    <a:lnTo>
                      <a:pt x="4305" y="1008"/>
                    </a:lnTo>
                    <a:lnTo>
                      <a:pt x="4306" y="1008"/>
                    </a:lnTo>
                    <a:lnTo>
                      <a:pt x="4306" y="1007"/>
                    </a:lnTo>
                    <a:lnTo>
                      <a:pt x="4307" y="1007"/>
                    </a:lnTo>
                    <a:lnTo>
                      <a:pt x="4308" y="1006"/>
                    </a:lnTo>
                    <a:lnTo>
                      <a:pt x="4309" y="1005"/>
                    </a:lnTo>
                    <a:lnTo>
                      <a:pt x="4310" y="1005"/>
                    </a:lnTo>
                    <a:lnTo>
                      <a:pt x="4310" y="1004"/>
                    </a:lnTo>
                    <a:lnTo>
                      <a:pt x="4311" y="1004"/>
                    </a:lnTo>
                    <a:lnTo>
                      <a:pt x="4312" y="1004"/>
                    </a:lnTo>
                    <a:lnTo>
                      <a:pt x="4312" y="1003"/>
                    </a:lnTo>
                    <a:lnTo>
                      <a:pt x="4313" y="1003"/>
                    </a:lnTo>
                    <a:lnTo>
                      <a:pt x="4314" y="1002"/>
                    </a:lnTo>
                    <a:lnTo>
                      <a:pt x="4315" y="1001"/>
                    </a:lnTo>
                    <a:lnTo>
                      <a:pt x="4316" y="1000"/>
                    </a:lnTo>
                    <a:lnTo>
                      <a:pt x="4317" y="1000"/>
                    </a:lnTo>
                    <a:lnTo>
                      <a:pt x="4318" y="999"/>
                    </a:lnTo>
                    <a:lnTo>
                      <a:pt x="4319" y="998"/>
                    </a:lnTo>
                    <a:lnTo>
                      <a:pt x="4320" y="998"/>
                    </a:lnTo>
                    <a:lnTo>
                      <a:pt x="4320" y="997"/>
                    </a:lnTo>
                    <a:lnTo>
                      <a:pt x="4321" y="997"/>
                    </a:lnTo>
                    <a:lnTo>
                      <a:pt x="4322" y="996"/>
                    </a:lnTo>
                    <a:lnTo>
                      <a:pt x="4323" y="996"/>
                    </a:lnTo>
                    <a:lnTo>
                      <a:pt x="4324" y="995"/>
                    </a:lnTo>
                    <a:lnTo>
                      <a:pt x="4325" y="994"/>
                    </a:lnTo>
                    <a:lnTo>
                      <a:pt x="4326" y="994"/>
                    </a:lnTo>
                    <a:lnTo>
                      <a:pt x="4326" y="993"/>
                    </a:lnTo>
                    <a:lnTo>
                      <a:pt x="4327" y="993"/>
                    </a:lnTo>
                    <a:lnTo>
                      <a:pt x="4328" y="992"/>
                    </a:lnTo>
                    <a:lnTo>
                      <a:pt x="4329" y="991"/>
                    </a:lnTo>
                    <a:lnTo>
                      <a:pt x="4330" y="991"/>
                    </a:lnTo>
                    <a:lnTo>
                      <a:pt x="4330" y="990"/>
                    </a:lnTo>
                    <a:lnTo>
                      <a:pt x="4331" y="990"/>
                    </a:lnTo>
                    <a:lnTo>
                      <a:pt x="4332" y="989"/>
                    </a:lnTo>
                    <a:lnTo>
                      <a:pt x="4333" y="988"/>
                    </a:lnTo>
                    <a:lnTo>
                      <a:pt x="4334" y="988"/>
                    </a:lnTo>
                    <a:lnTo>
                      <a:pt x="4334" y="987"/>
                    </a:lnTo>
                    <a:lnTo>
                      <a:pt x="4335" y="987"/>
                    </a:lnTo>
                    <a:lnTo>
                      <a:pt x="4335" y="986"/>
                    </a:lnTo>
                    <a:lnTo>
                      <a:pt x="4336" y="986"/>
                    </a:lnTo>
                    <a:lnTo>
                      <a:pt x="4337" y="985"/>
                    </a:lnTo>
                    <a:lnTo>
                      <a:pt x="4338" y="984"/>
                    </a:lnTo>
                    <a:lnTo>
                      <a:pt x="4339" y="984"/>
                    </a:lnTo>
                    <a:lnTo>
                      <a:pt x="4340" y="983"/>
                    </a:lnTo>
                    <a:lnTo>
                      <a:pt x="4341" y="982"/>
                    </a:lnTo>
                    <a:lnTo>
                      <a:pt x="4342" y="982"/>
                    </a:lnTo>
                    <a:lnTo>
                      <a:pt x="4343" y="981"/>
                    </a:lnTo>
                    <a:lnTo>
                      <a:pt x="4344" y="981"/>
                    </a:lnTo>
                    <a:lnTo>
                      <a:pt x="4344" y="980"/>
                    </a:lnTo>
                    <a:lnTo>
                      <a:pt x="4345" y="980"/>
                    </a:lnTo>
                    <a:lnTo>
                      <a:pt x="4346" y="979"/>
                    </a:lnTo>
                    <a:lnTo>
                      <a:pt x="4347" y="978"/>
                    </a:lnTo>
                    <a:lnTo>
                      <a:pt x="4348" y="978"/>
                    </a:lnTo>
                    <a:lnTo>
                      <a:pt x="4348" y="977"/>
                    </a:lnTo>
                    <a:lnTo>
                      <a:pt x="4349" y="977"/>
                    </a:lnTo>
                    <a:lnTo>
                      <a:pt x="4350" y="976"/>
                    </a:lnTo>
                    <a:lnTo>
                      <a:pt x="4351" y="975"/>
                    </a:lnTo>
                    <a:lnTo>
                      <a:pt x="4352" y="975"/>
                    </a:lnTo>
                    <a:lnTo>
                      <a:pt x="4352" y="974"/>
                    </a:lnTo>
                    <a:lnTo>
                      <a:pt x="4353" y="974"/>
                    </a:lnTo>
                    <a:lnTo>
                      <a:pt x="4354" y="973"/>
                    </a:lnTo>
                    <a:lnTo>
                      <a:pt x="4355" y="972"/>
                    </a:lnTo>
                    <a:lnTo>
                      <a:pt x="4356" y="972"/>
                    </a:lnTo>
                    <a:lnTo>
                      <a:pt x="4356" y="971"/>
                    </a:lnTo>
                    <a:lnTo>
                      <a:pt x="4357" y="971"/>
                    </a:lnTo>
                    <a:lnTo>
                      <a:pt x="4358" y="970"/>
                    </a:lnTo>
                    <a:lnTo>
                      <a:pt x="4359" y="969"/>
                    </a:lnTo>
                    <a:lnTo>
                      <a:pt x="4360" y="969"/>
                    </a:lnTo>
                    <a:lnTo>
                      <a:pt x="4360" y="968"/>
                    </a:lnTo>
                    <a:lnTo>
                      <a:pt x="4361" y="968"/>
                    </a:lnTo>
                    <a:lnTo>
                      <a:pt x="4362" y="967"/>
                    </a:lnTo>
                    <a:lnTo>
                      <a:pt x="4363" y="966"/>
                    </a:lnTo>
                    <a:lnTo>
                      <a:pt x="4364" y="966"/>
                    </a:lnTo>
                    <a:lnTo>
                      <a:pt x="4364" y="965"/>
                    </a:lnTo>
                    <a:lnTo>
                      <a:pt x="4365" y="965"/>
                    </a:lnTo>
                    <a:lnTo>
                      <a:pt x="4366" y="964"/>
                    </a:lnTo>
                    <a:lnTo>
                      <a:pt x="4367" y="963"/>
                    </a:lnTo>
                    <a:lnTo>
                      <a:pt x="4368" y="963"/>
                    </a:lnTo>
                    <a:lnTo>
                      <a:pt x="4368" y="962"/>
                    </a:lnTo>
                    <a:lnTo>
                      <a:pt x="4369" y="962"/>
                    </a:lnTo>
                    <a:lnTo>
                      <a:pt x="4370" y="961"/>
                    </a:lnTo>
                    <a:lnTo>
                      <a:pt x="4371" y="960"/>
                    </a:lnTo>
                    <a:lnTo>
                      <a:pt x="4372" y="959"/>
                    </a:lnTo>
                    <a:lnTo>
                      <a:pt x="4373" y="958"/>
                    </a:lnTo>
                    <a:lnTo>
                      <a:pt x="4374" y="958"/>
                    </a:lnTo>
                    <a:lnTo>
                      <a:pt x="4374" y="957"/>
                    </a:lnTo>
                    <a:lnTo>
                      <a:pt x="4375" y="957"/>
                    </a:lnTo>
                    <a:lnTo>
                      <a:pt x="4376" y="956"/>
                    </a:lnTo>
                    <a:lnTo>
                      <a:pt x="4377" y="955"/>
                    </a:lnTo>
                    <a:lnTo>
                      <a:pt x="4378" y="955"/>
                    </a:lnTo>
                    <a:lnTo>
                      <a:pt x="4378" y="954"/>
                    </a:lnTo>
                    <a:lnTo>
                      <a:pt x="4379" y="954"/>
                    </a:lnTo>
                    <a:lnTo>
                      <a:pt x="4380" y="953"/>
                    </a:lnTo>
                    <a:lnTo>
                      <a:pt x="4381" y="952"/>
                    </a:lnTo>
                    <a:lnTo>
                      <a:pt x="4382" y="952"/>
                    </a:lnTo>
                    <a:lnTo>
                      <a:pt x="4382" y="951"/>
                    </a:lnTo>
                    <a:lnTo>
                      <a:pt x="4383" y="951"/>
                    </a:lnTo>
                    <a:lnTo>
                      <a:pt x="4383" y="950"/>
                    </a:lnTo>
                    <a:lnTo>
                      <a:pt x="4384" y="950"/>
                    </a:lnTo>
                    <a:lnTo>
                      <a:pt x="4385" y="949"/>
                    </a:lnTo>
                    <a:lnTo>
                      <a:pt x="4386" y="949"/>
                    </a:lnTo>
                    <a:lnTo>
                      <a:pt x="4386" y="948"/>
                    </a:lnTo>
                    <a:lnTo>
                      <a:pt x="4387" y="948"/>
                    </a:lnTo>
                    <a:lnTo>
                      <a:pt x="4387" y="947"/>
                    </a:lnTo>
                    <a:lnTo>
                      <a:pt x="4388" y="947"/>
                    </a:lnTo>
                    <a:lnTo>
                      <a:pt x="4389" y="946"/>
                    </a:lnTo>
                    <a:lnTo>
                      <a:pt x="4390" y="946"/>
                    </a:lnTo>
                    <a:lnTo>
                      <a:pt x="4390" y="945"/>
                    </a:lnTo>
                    <a:lnTo>
                      <a:pt x="4391" y="944"/>
                    </a:lnTo>
                    <a:lnTo>
                      <a:pt x="4392" y="943"/>
                    </a:lnTo>
                    <a:lnTo>
                      <a:pt x="4393" y="943"/>
                    </a:lnTo>
                    <a:lnTo>
                      <a:pt x="4394" y="942"/>
                    </a:lnTo>
                    <a:lnTo>
                      <a:pt x="4395" y="941"/>
                    </a:lnTo>
                    <a:lnTo>
                      <a:pt x="4396" y="941"/>
                    </a:lnTo>
                    <a:lnTo>
                      <a:pt x="4396" y="940"/>
                    </a:lnTo>
                    <a:lnTo>
                      <a:pt x="4397" y="940"/>
                    </a:lnTo>
                    <a:lnTo>
                      <a:pt x="4398" y="939"/>
                    </a:lnTo>
                    <a:lnTo>
                      <a:pt x="4399" y="938"/>
                    </a:lnTo>
                    <a:lnTo>
                      <a:pt x="4400" y="938"/>
                    </a:lnTo>
                    <a:lnTo>
                      <a:pt x="4400" y="937"/>
                    </a:lnTo>
                    <a:lnTo>
                      <a:pt x="4401" y="937"/>
                    </a:lnTo>
                    <a:lnTo>
                      <a:pt x="4402" y="936"/>
                    </a:lnTo>
                    <a:lnTo>
                      <a:pt x="4403" y="935"/>
                    </a:lnTo>
                    <a:lnTo>
                      <a:pt x="4404" y="934"/>
                    </a:lnTo>
                    <a:lnTo>
                      <a:pt x="4405" y="933"/>
                    </a:lnTo>
                    <a:lnTo>
                      <a:pt x="4406" y="933"/>
                    </a:lnTo>
                    <a:lnTo>
                      <a:pt x="4406" y="932"/>
                    </a:lnTo>
                    <a:lnTo>
                      <a:pt x="4407" y="932"/>
                    </a:lnTo>
                    <a:lnTo>
                      <a:pt x="4408" y="931"/>
                    </a:lnTo>
                    <a:lnTo>
                      <a:pt x="4409" y="930"/>
                    </a:lnTo>
                    <a:lnTo>
                      <a:pt x="4410" y="930"/>
                    </a:lnTo>
                    <a:lnTo>
                      <a:pt x="4410" y="929"/>
                    </a:lnTo>
                    <a:lnTo>
                      <a:pt x="4411" y="929"/>
                    </a:lnTo>
                    <a:lnTo>
                      <a:pt x="4412" y="928"/>
                    </a:lnTo>
                    <a:lnTo>
                      <a:pt x="4412" y="927"/>
                    </a:lnTo>
                    <a:lnTo>
                      <a:pt x="4413" y="927"/>
                    </a:lnTo>
                    <a:lnTo>
                      <a:pt x="4414" y="926"/>
                    </a:lnTo>
                    <a:lnTo>
                      <a:pt x="4415" y="925"/>
                    </a:lnTo>
                    <a:lnTo>
                      <a:pt x="4416" y="925"/>
                    </a:lnTo>
                    <a:lnTo>
                      <a:pt x="4416" y="924"/>
                    </a:lnTo>
                    <a:lnTo>
                      <a:pt x="4417" y="924"/>
                    </a:lnTo>
                    <a:lnTo>
                      <a:pt x="4418" y="923"/>
                    </a:lnTo>
                    <a:lnTo>
                      <a:pt x="4419" y="922"/>
                    </a:lnTo>
                    <a:lnTo>
                      <a:pt x="4420" y="922"/>
                    </a:lnTo>
                    <a:lnTo>
                      <a:pt x="4420" y="921"/>
                    </a:lnTo>
                    <a:lnTo>
                      <a:pt x="4421" y="920"/>
                    </a:lnTo>
                    <a:lnTo>
                      <a:pt x="4422" y="920"/>
                    </a:lnTo>
                    <a:lnTo>
                      <a:pt x="4422" y="919"/>
                    </a:lnTo>
                    <a:lnTo>
                      <a:pt x="4423" y="919"/>
                    </a:lnTo>
                    <a:lnTo>
                      <a:pt x="4424" y="918"/>
                    </a:lnTo>
                    <a:lnTo>
                      <a:pt x="4425" y="917"/>
                    </a:lnTo>
                    <a:lnTo>
                      <a:pt x="4426" y="917"/>
                    </a:lnTo>
                    <a:lnTo>
                      <a:pt x="4426" y="916"/>
                    </a:lnTo>
                    <a:lnTo>
                      <a:pt x="4427" y="916"/>
                    </a:lnTo>
                    <a:lnTo>
                      <a:pt x="4428" y="915"/>
                    </a:lnTo>
                    <a:lnTo>
                      <a:pt x="4428" y="914"/>
                    </a:lnTo>
                    <a:lnTo>
                      <a:pt x="4429" y="914"/>
                    </a:lnTo>
                    <a:lnTo>
                      <a:pt x="4430" y="913"/>
                    </a:lnTo>
                    <a:lnTo>
                      <a:pt x="4431" y="912"/>
                    </a:lnTo>
                    <a:lnTo>
                      <a:pt x="4432" y="911"/>
                    </a:lnTo>
                    <a:lnTo>
                      <a:pt x="4433" y="911"/>
                    </a:lnTo>
                    <a:lnTo>
                      <a:pt x="4433" y="910"/>
                    </a:lnTo>
                    <a:lnTo>
                      <a:pt x="4434" y="909"/>
                    </a:lnTo>
                    <a:lnTo>
                      <a:pt x="4435" y="909"/>
                    </a:lnTo>
                    <a:lnTo>
                      <a:pt x="4436" y="908"/>
                    </a:lnTo>
                    <a:lnTo>
                      <a:pt x="4437" y="907"/>
                    </a:lnTo>
                    <a:lnTo>
                      <a:pt x="4438" y="906"/>
                    </a:lnTo>
                    <a:lnTo>
                      <a:pt x="4439" y="906"/>
                    </a:lnTo>
                    <a:lnTo>
                      <a:pt x="4440" y="905"/>
                    </a:lnTo>
                    <a:lnTo>
                      <a:pt x="4440" y="904"/>
                    </a:lnTo>
                    <a:lnTo>
                      <a:pt x="4441" y="904"/>
                    </a:lnTo>
                    <a:lnTo>
                      <a:pt x="4441" y="903"/>
                    </a:lnTo>
                    <a:lnTo>
                      <a:pt x="4442" y="903"/>
                    </a:lnTo>
                    <a:lnTo>
                      <a:pt x="4443" y="902"/>
                    </a:lnTo>
                    <a:lnTo>
                      <a:pt x="4444" y="902"/>
                    </a:lnTo>
                    <a:lnTo>
                      <a:pt x="4444" y="901"/>
                    </a:lnTo>
                    <a:lnTo>
                      <a:pt x="4445" y="901"/>
                    </a:lnTo>
                    <a:lnTo>
                      <a:pt x="4446" y="900"/>
                    </a:lnTo>
                    <a:lnTo>
                      <a:pt x="4446" y="899"/>
                    </a:lnTo>
                    <a:lnTo>
                      <a:pt x="4447" y="899"/>
                    </a:lnTo>
                    <a:lnTo>
                      <a:pt x="4448" y="898"/>
                    </a:lnTo>
                    <a:lnTo>
                      <a:pt x="4449" y="897"/>
                    </a:lnTo>
                    <a:lnTo>
                      <a:pt x="4450" y="897"/>
                    </a:lnTo>
                    <a:lnTo>
                      <a:pt x="4450" y="896"/>
                    </a:lnTo>
                    <a:lnTo>
                      <a:pt x="4451" y="895"/>
                    </a:lnTo>
                    <a:lnTo>
                      <a:pt x="4452" y="895"/>
                    </a:lnTo>
                    <a:lnTo>
                      <a:pt x="4452" y="894"/>
                    </a:lnTo>
                    <a:lnTo>
                      <a:pt x="4453" y="894"/>
                    </a:lnTo>
                    <a:lnTo>
                      <a:pt x="4454" y="893"/>
                    </a:lnTo>
                    <a:lnTo>
                      <a:pt x="4455" y="892"/>
                    </a:lnTo>
                    <a:lnTo>
                      <a:pt x="4456" y="892"/>
                    </a:lnTo>
                    <a:lnTo>
                      <a:pt x="4456" y="891"/>
                    </a:lnTo>
                    <a:lnTo>
                      <a:pt x="4457" y="890"/>
                    </a:lnTo>
                    <a:lnTo>
                      <a:pt x="4458" y="890"/>
                    </a:lnTo>
                    <a:lnTo>
                      <a:pt x="4458" y="889"/>
                    </a:lnTo>
                    <a:lnTo>
                      <a:pt x="4459" y="889"/>
                    </a:lnTo>
                    <a:lnTo>
                      <a:pt x="4460" y="888"/>
                    </a:lnTo>
                    <a:lnTo>
                      <a:pt x="4461" y="887"/>
                    </a:lnTo>
                    <a:lnTo>
                      <a:pt x="4462" y="886"/>
                    </a:lnTo>
                    <a:lnTo>
                      <a:pt x="4463" y="885"/>
                    </a:lnTo>
                    <a:lnTo>
                      <a:pt x="4464" y="885"/>
                    </a:lnTo>
                    <a:lnTo>
                      <a:pt x="4464" y="884"/>
                    </a:lnTo>
                    <a:lnTo>
                      <a:pt x="4465" y="884"/>
                    </a:lnTo>
                    <a:lnTo>
                      <a:pt x="4466" y="883"/>
                    </a:lnTo>
                    <a:lnTo>
                      <a:pt x="4466" y="882"/>
                    </a:lnTo>
                    <a:lnTo>
                      <a:pt x="4467" y="882"/>
                    </a:lnTo>
                    <a:lnTo>
                      <a:pt x="4468" y="881"/>
                    </a:lnTo>
                    <a:lnTo>
                      <a:pt x="4469" y="880"/>
                    </a:lnTo>
                    <a:lnTo>
                      <a:pt x="4470" y="879"/>
                    </a:lnTo>
                    <a:lnTo>
                      <a:pt x="4471" y="878"/>
                    </a:lnTo>
                    <a:lnTo>
                      <a:pt x="4472" y="878"/>
                    </a:lnTo>
                    <a:lnTo>
                      <a:pt x="4472" y="877"/>
                    </a:lnTo>
                    <a:lnTo>
                      <a:pt x="4473" y="877"/>
                    </a:lnTo>
                    <a:lnTo>
                      <a:pt x="4474" y="876"/>
                    </a:lnTo>
                    <a:lnTo>
                      <a:pt x="4474" y="875"/>
                    </a:lnTo>
                    <a:lnTo>
                      <a:pt x="4475" y="875"/>
                    </a:lnTo>
                    <a:lnTo>
                      <a:pt x="4476" y="874"/>
                    </a:lnTo>
                    <a:lnTo>
                      <a:pt x="4477" y="873"/>
                    </a:lnTo>
                    <a:lnTo>
                      <a:pt x="4478" y="873"/>
                    </a:lnTo>
                    <a:lnTo>
                      <a:pt x="4478" y="872"/>
                    </a:lnTo>
                    <a:lnTo>
                      <a:pt x="4479" y="871"/>
                    </a:lnTo>
                    <a:lnTo>
                      <a:pt x="4480" y="871"/>
                    </a:lnTo>
                    <a:lnTo>
                      <a:pt x="4480" y="870"/>
                    </a:lnTo>
                    <a:lnTo>
                      <a:pt x="4481" y="870"/>
                    </a:lnTo>
                    <a:lnTo>
                      <a:pt x="4481" y="869"/>
                    </a:lnTo>
                    <a:lnTo>
                      <a:pt x="4482" y="868"/>
                    </a:lnTo>
                    <a:lnTo>
                      <a:pt x="4483" y="868"/>
                    </a:lnTo>
                    <a:lnTo>
                      <a:pt x="4483" y="867"/>
                    </a:lnTo>
                    <a:lnTo>
                      <a:pt x="4484" y="867"/>
                    </a:lnTo>
                    <a:lnTo>
                      <a:pt x="4485" y="866"/>
                    </a:lnTo>
                    <a:lnTo>
                      <a:pt x="4486" y="866"/>
                    </a:lnTo>
                    <a:lnTo>
                      <a:pt x="4486" y="865"/>
                    </a:lnTo>
                    <a:lnTo>
                      <a:pt x="4487" y="864"/>
                    </a:lnTo>
                    <a:lnTo>
                      <a:pt x="4488" y="863"/>
                    </a:lnTo>
                    <a:lnTo>
                      <a:pt x="4489" y="863"/>
                    </a:lnTo>
                    <a:lnTo>
                      <a:pt x="4490" y="862"/>
                    </a:lnTo>
                    <a:lnTo>
                      <a:pt x="4490" y="861"/>
                    </a:lnTo>
                    <a:lnTo>
                      <a:pt x="4491" y="861"/>
                    </a:lnTo>
                    <a:lnTo>
                      <a:pt x="4492" y="860"/>
                    </a:lnTo>
                    <a:lnTo>
                      <a:pt x="4493" y="859"/>
                    </a:lnTo>
                    <a:lnTo>
                      <a:pt x="4494" y="858"/>
                    </a:lnTo>
                    <a:lnTo>
                      <a:pt x="4495" y="857"/>
                    </a:lnTo>
                    <a:lnTo>
                      <a:pt x="4496" y="857"/>
                    </a:lnTo>
                    <a:lnTo>
                      <a:pt x="4496" y="856"/>
                    </a:lnTo>
                    <a:lnTo>
                      <a:pt x="4497" y="855"/>
                    </a:lnTo>
                    <a:lnTo>
                      <a:pt x="4498" y="855"/>
                    </a:lnTo>
                    <a:lnTo>
                      <a:pt x="4498" y="854"/>
                    </a:lnTo>
                    <a:lnTo>
                      <a:pt x="4499" y="854"/>
                    </a:lnTo>
                    <a:lnTo>
                      <a:pt x="4500" y="853"/>
                    </a:lnTo>
                  </a:path>
                </a:pathLst>
              </a:custGeom>
              <a:noFill/>
              <a:ln w="9525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800" name="Group 721"/>
              <p:cNvGrpSpPr>
                <a:grpSpLocks/>
              </p:cNvGrpSpPr>
              <p:nvPr/>
            </p:nvGrpSpPr>
            <p:grpSpPr bwMode="auto">
              <a:xfrm>
                <a:off x="414" y="2661"/>
                <a:ext cx="1934" cy="1569"/>
                <a:chOff x="407" y="2665"/>
                <a:chExt cx="1934" cy="1569"/>
              </a:xfrm>
            </p:grpSpPr>
            <p:grpSp>
              <p:nvGrpSpPr>
                <p:cNvPr id="22807" name="Group 722"/>
                <p:cNvGrpSpPr>
                  <a:grpSpLocks/>
                </p:cNvGrpSpPr>
                <p:nvPr/>
              </p:nvGrpSpPr>
              <p:grpSpPr bwMode="auto">
                <a:xfrm>
                  <a:off x="1270" y="2665"/>
                  <a:ext cx="29" cy="1569"/>
                  <a:chOff x="1270" y="2665"/>
                  <a:chExt cx="29" cy="1569"/>
                </a:xfrm>
              </p:grpSpPr>
              <p:sp>
                <p:nvSpPr>
                  <p:cNvPr id="22811" name="Rectangle 723"/>
                  <p:cNvSpPr>
                    <a:spLocks noChangeArrowheads="1"/>
                  </p:cNvSpPr>
                  <p:nvPr/>
                </p:nvSpPr>
                <p:spPr bwMode="auto">
                  <a:xfrm>
                    <a:off x="1282" y="2703"/>
                    <a:ext cx="5" cy="153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812" name="Freeform 724"/>
                  <p:cNvSpPr>
                    <a:spLocks/>
                  </p:cNvSpPr>
                  <p:nvPr/>
                </p:nvSpPr>
                <p:spPr bwMode="auto">
                  <a:xfrm>
                    <a:off x="1270" y="2665"/>
                    <a:ext cx="29" cy="39"/>
                  </a:xfrm>
                  <a:custGeom>
                    <a:avLst/>
                    <a:gdLst>
                      <a:gd name="T0" fmla="*/ 29 w 86"/>
                      <a:gd name="T1" fmla="*/ 39 h 77"/>
                      <a:gd name="T2" fmla="*/ 14 w 86"/>
                      <a:gd name="T3" fmla="*/ 0 h 77"/>
                      <a:gd name="T4" fmla="*/ 0 w 86"/>
                      <a:gd name="T5" fmla="*/ 39 h 77"/>
                      <a:gd name="T6" fmla="*/ 29 w 86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6" h="77">
                        <a:moveTo>
                          <a:pt x="86" y="77"/>
                        </a:moveTo>
                        <a:lnTo>
                          <a:pt x="42" y="0"/>
                        </a:lnTo>
                        <a:lnTo>
                          <a:pt x="0" y="77"/>
                        </a:lnTo>
                        <a:lnTo>
                          <a:pt x="86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08" name="Group 725"/>
                <p:cNvGrpSpPr>
                  <a:grpSpLocks/>
                </p:cNvGrpSpPr>
                <p:nvPr/>
              </p:nvGrpSpPr>
              <p:grpSpPr bwMode="auto">
                <a:xfrm>
                  <a:off x="407" y="3964"/>
                  <a:ext cx="1934" cy="39"/>
                  <a:chOff x="407" y="3964"/>
                  <a:chExt cx="1934" cy="39"/>
                </a:xfrm>
              </p:grpSpPr>
              <p:sp>
                <p:nvSpPr>
                  <p:cNvPr id="22809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407" y="3980"/>
                    <a:ext cx="190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810" name="Freeform 727"/>
                  <p:cNvSpPr>
                    <a:spLocks/>
                  </p:cNvSpPr>
                  <p:nvPr/>
                </p:nvSpPr>
                <p:spPr bwMode="auto">
                  <a:xfrm>
                    <a:off x="2313" y="3964"/>
                    <a:ext cx="28" cy="39"/>
                  </a:xfrm>
                  <a:custGeom>
                    <a:avLst/>
                    <a:gdLst>
                      <a:gd name="T0" fmla="*/ 0 w 86"/>
                      <a:gd name="T1" fmla="*/ 39 h 78"/>
                      <a:gd name="T2" fmla="*/ 28 w 86"/>
                      <a:gd name="T3" fmla="*/ 20 h 78"/>
                      <a:gd name="T4" fmla="*/ 0 w 86"/>
                      <a:gd name="T5" fmla="*/ 0 h 78"/>
                      <a:gd name="T6" fmla="*/ 0 w 86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6" h="78">
                        <a:moveTo>
                          <a:pt x="0" y="78"/>
                        </a:moveTo>
                        <a:lnTo>
                          <a:pt x="86" y="39"/>
                        </a:lnTo>
                        <a:lnTo>
                          <a:pt x="0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801" name="Rectangle 728"/>
              <p:cNvSpPr>
                <a:spLocks noChangeArrowheads="1"/>
              </p:cNvSpPr>
              <p:nvPr/>
            </p:nvSpPr>
            <p:spPr bwMode="auto">
              <a:xfrm>
                <a:off x="1200" y="2630"/>
                <a:ext cx="6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 b="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hu-HU" altLang="hu-HU" b="0" u="sng"/>
              </a:p>
            </p:txBody>
          </p:sp>
          <p:sp>
            <p:nvSpPr>
              <p:cNvPr id="22802" name="Rectangle 729"/>
              <p:cNvSpPr>
                <a:spLocks noChangeArrowheads="1"/>
              </p:cNvSpPr>
              <p:nvPr/>
            </p:nvSpPr>
            <p:spPr bwMode="auto">
              <a:xfrm>
                <a:off x="2225" y="400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b="0" i="1">
                    <a:solidFill>
                      <a:srgbClr val="000000"/>
                    </a:solidFill>
                  </a:rPr>
                  <a:t>q</a:t>
                </a:r>
                <a:endParaRPr lang="hu-HU" altLang="hu-HU" b="0" i="1" u="sng"/>
              </a:p>
            </p:txBody>
          </p:sp>
          <p:sp>
            <p:nvSpPr>
              <p:cNvPr id="22803" name="Freeform 730"/>
              <p:cNvSpPr>
                <a:spLocks/>
              </p:cNvSpPr>
              <p:nvPr/>
            </p:nvSpPr>
            <p:spPr bwMode="auto">
              <a:xfrm>
                <a:off x="682" y="2853"/>
                <a:ext cx="1220" cy="199"/>
              </a:xfrm>
              <a:custGeom>
                <a:avLst/>
                <a:gdLst>
                  <a:gd name="T0" fmla="*/ 10 w 3661"/>
                  <a:gd name="T1" fmla="*/ 149 h 400"/>
                  <a:gd name="T2" fmla="*/ 42 w 3661"/>
                  <a:gd name="T3" fmla="*/ 165 h 400"/>
                  <a:gd name="T4" fmla="*/ 94 w 3661"/>
                  <a:gd name="T5" fmla="*/ 188 h 400"/>
                  <a:gd name="T6" fmla="*/ 127 w 3661"/>
                  <a:gd name="T7" fmla="*/ 197 h 400"/>
                  <a:gd name="T8" fmla="*/ 166 w 3661"/>
                  <a:gd name="T9" fmla="*/ 198 h 400"/>
                  <a:gd name="T10" fmla="*/ 202 w 3661"/>
                  <a:gd name="T11" fmla="*/ 188 h 400"/>
                  <a:gd name="T12" fmla="*/ 250 w 3661"/>
                  <a:gd name="T13" fmla="*/ 167 h 400"/>
                  <a:gd name="T14" fmla="*/ 297 w 3661"/>
                  <a:gd name="T15" fmla="*/ 145 h 400"/>
                  <a:gd name="T16" fmla="*/ 359 w 3661"/>
                  <a:gd name="T17" fmla="*/ 116 h 400"/>
                  <a:gd name="T18" fmla="*/ 432 w 3661"/>
                  <a:gd name="T19" fmla="*/ 74 h 400"/>
                  <a:gd name="T20" fmla="*/ 511 w 3661"/>
                  <a:gd name="T21" fmla="*/ 35 h 400"/>
                  <a:gd name="T22" fmla="*/ 549 w 3661"/>
                  <a:gd name="T23" fmla="*/ 21 h 400"/>
                  <a:gd name="T24" fmla="*/ 596 w 3661"/>
                  <a:gd name="T25" fmla="*/ 12 h 400"/>
                  <a:gd name="T26" fmla="*/ 632 w 3661"/>
                  <a:gd name="T27" fmla="*/ 14 h 400"/>
                  <a:gd name="T28" fmla="*/ 657 w 3661"/>
                  <a:gd name="T29" fmla="*/ 21 h 400"/>
                  <a:gd name="T30" fmla="*/ 731 w 3661"/>
                  <a:gd name="T31" fmla="*/ 56 h 400"/>
                  <a:gd name="T32" fmla="*/ 819 w 3661"/>
                  <a:gd name="T33" fmla="*/ 110 h 400"/>
                  <a:gd name="T34" fmla="*/ 881 w 3661"/>
                  <a:gd name="T35" fmla="*/ 144 h 400"/>
                  <a:gd name="T36" fmla="*/ 933 w 3661"/>
                  <a:gd name="T37" fmla="*/ 166 h 400"/>
                  <a:gd name="T38" fmla="*/ 999 w 3661"/>
                  <a:gd name="T39" fmla="*/ 190 h 400"/>
                  <a:gd name="T40" fmla="*/ 1031 w 3661"/>
                  <a:gd name="T41" fmla="*/ 197 h 400"/>
                  <a:gd name="T42" fmla="*/ 1073 w 3661"/>
                  <a:gd name="T43" fmla="*/ 198 h 400"/>
                  <a:gd name="T44" fmla="*/ 1107 w 3661"/>
                  <a:gd name="T45" fmla="*/ 190 h 400"/>
                  <a:gd name="T46" fmla="*/ 1161 w 3661"/>
                  <a:gd name="T47" fmla="*/ 166 h 400"/>
                  <a:gd name="T48" fmla="*/ 1198 w 3661"/>
                  <a:gd name="T49" fmla="*/ 145 h 400"/>
                  <a:gd name="T50" fmla="*/ 1217 w 3661"/>
                  <a:gd name="T51" fmla="*/ 124 h 400"/>
                  <a:gd name="T52" fmla="*/ 1186 w 3661"/>
                  <a:gd name="T53" fmla="*/ 139 h 400"/>
                  <a:gd name="T54" fmla="*/ 1147 w 3661"/>
                  <a:gd name="T55" fmla="*/ 160 h 400"/>
                  <a:gd name="T56" fmla="*/ 1093 w 3661"/>
                  <a:gd name="T57" fmla="*/ 182 h 400"/>
                  <a:gd name="T58" fmla="*/ 1073 w 3661"/>
                  <a:gd name="T59" fmla="*/ 186 h 400"/>
                  <a:gd name="T60" fmla="*/ 1031 w 3661"/>
                  <a:gd name="T61" fmla="*/ 185 h 400"/>
                  <a:gd name="T62" fmla="*/ 1001 w 3661"/>
                  <a:gd name="T63" fmla="*/ 184 h 400"/>
                  <a:gd name="T64" fmla="*/ 948 w 3661"/>
                  <a:gd name="T65" fmla="*/ 159 h 400"/>
                  <a:gd name="T66" fmla="*/ 898 w 3661"/>
                  <a:gd name="T67" fmla="*/ 139 h 400"/>
                  <a:gd name="T68" fmla="*/ 839 w 3661"/>
                  <a:gd name="T69" fmla="*/ 109 h 400"/>
                  <a:gd name="T70" fmla="*/ 752 w 3661"/>
                  <a:gd name="T71" fmla="*/ 55 h 400"/>
                  <a:gd name="T72" fmla="*/ 679 w 3661"/>
                  <a:gd name="T73" fmla="*/ 17 h 400"/>
                  <a:gd name="T74" fmla="*/ 632 w 3661"/>
                  <a:gd name="T75" fmla="*/ 2 h 400"/>
                  <a:gd name="T76" fmla="*/ 596 w 3661"/>
                  <a:gd name="T77" fmla="*/ 0 h 400"/>
                  <a:gd name="T78" fmla="*/ 549 w 3661"/>
                  <a:gd name="T79" fmla="*/ 9 h 400"/>
                  <a:gd name="T80" fmla="*/ 488 w 3661"/>
                  <a:gd name="T81" fmla="*/ 33 h 400"/>
                  <a:gd name="T82" fmla="*/ 410 w 3661"/>
                  <a:gd name="T83" fmla="*/ 74 h 400"/>
                  <a:gd name="T84" fmla="*/ 339 w 3661"/>
                  <a:gd name="T85" fmla="*/ 113 h 400"/>
                  <a:gd name="T86" fmla="*/ 281 w 3661"/>
                  <a:gd name="T87" fmla="*/ 140 h 400"/>
                  <a:gd name="T88" fmla="*/ 236 w 3661"/>
                  <a:gd name="T89" fmla="*/ 160 h 400"/>
                  <a:gd name="T90" fmla="*/ 182 w 3661"/>
                  <a:gd name="T91" fmla="*/ 182 h 400"/>
                  <a:gd name="T92" fmla="*/ 166 w 3661"/>
                  <a:gd name="T93" fmla="*/ 185 h 400"/>
                  <a:gd name="T94" fmla="*/ 127 w 3661"/>
                  <a:gd name="T95" fmla="*/ 185 h 400"/>
                  <a:gd name="T96" fmla="*/ 107 w 3661"/>
                  <a:gd name="T97" fmla="*/ 180 h 400"/>
                  <a:gd name="T98" fmla="*/ 56 w 3661"/>
                  <a:gd name="T99" fmla="*/ 159 h 400"/>
                  <a:gd name="T100" fmla="*/ 21 w 3661"/>
                  <a:gd name="T101" fmla="*/ 141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61" h="400">
                    <a:moveTo>
                      <a:pt x="6" y="267"/>
                    </a:moveTo>
                    <a:lnTo>
                      <a:pt x="0" y="290"/>
                    </a:lnTo>
                    <a:lnTo>
                      <a:pt x="13" y="293"/>
                    </a:lnTo>
                    <a:lnTo>
                      <a:pt x="31" y="299"/>
                    </a:lnTo>
                    <a:lnTo>
                      <a:pt x="52" y="306"/>
                    </a:lnTo>
                    <a:lnTo>
                      <a:pt x="76" y="314"/>
                    </a:lnTo>
                    <a:lnTo>
                      <a:pt x="101" y="322"/>
                    </a:lnTo>
                    <a:lnTo>
                      <a:pt x="127" y="332"/>
                    </a:lnTo>
                    <a:lnTo>
                      <a:pt x="156" y="341"/>
                    </a:lnTo>
                    <a:lnTo>
                      <a:pt x="187" y="351"/>
                    </a:lnTo>
                    <a:lnTo>
                      <a:pt x="248" y="369"/>
                    </a:lnTo>
                    <a:lnTo>
                      <a:pt x="281" y="377"/>
                    </a:lnTo>
                    <a:lnTo>
                      <a:pt x="312" y="384"/>
                    </a:lnTo>
                    <a:lnTo>
                      <a:pt x="344" y="390"/>
                    </a:lnTo>
                    <a:lnTo>
                      <a:pt x="349" y="391"/>
                    </a:lnTo>
                    <a:lnTo>
                      <a:pt x="380" y="395"/>
                    </a:lnTo>
                    <a:lnTo>
                      <a:pt x="412" y="399"/>
                    </a:lnTo>
                    <a:lnTo>
                      <a:pt x="441" y="400"/>
                    </a:lnTo>
                    <a:lnTo>
                      <a:pt x="469" y="399"/>
                    </a:lnTo>
                    <a:lnTo>
                      <a:pt x="497" y="397"/>
                    </a:lnTo>
                    <a:lnTo>
                      <a:pt x="524" y="393"/>
                    </a:lnTo>
                    <a:lnTo>
                      <a:pt x="550" y="389"/>
                    </a:lnTo>
                    <a:lnTo>
                      <a:pt x="555" y="388"/>
                    </a:lnTo>
                    <a:lnTo>
                      <a:pt x="607" y="377"/>
                    </a:lnTo>
                    <a:lnTo>
                      <a:pt x="661" y="362"/>
                    </a:lnTo>
                    <a:lnTo>
                      <a:pt x="690" y="353"/>
                    </a:lnTo>
                    <a:lnTo>
                      <a:pt x="719" y="344"/>
                    </a:lnTo>
                    <a:lnTo>
                      <a:pt x="750" y="335"/>
                    </a:lnTo>
                    <a:lnTo>
                      <a:pt x="782" y="324"/>
                    </a:lnTo>
                    <a:lnTo>
                      <a:pt x="817" y="314"/>
                    </a:lnTo>
                    <a:lnTo>
                      <a:pt x="854" y="303"/>
                    </a:lnTo>
                    <a:lnTo>
                      <a:pt x="892" y="292"/>
                    </a:lnTo>
                    <a:lnTo>
                      <a:pt x="933" y="281"/>
                    </a:lnTo>
                    <a:lnTo>
                      <a:pt x="978" y="267"/>
                    </a:lnTo>
                    <a:lnTo>
                      <a:pt x="1026" y="251"/>
                    </a:lnTo>
                    <a:lnTo>
                      <a:pt x="1076" y="233"/>
                    </a:lnTo>
                    <a:lnTo>
                      <a:pt x="1129" y="213"/>
                    </a:lnTo>
                    <a:lnTo>
                      <a:pt x="1183" y="192"/>
                    </a:lnTo>
                    <a:lnTo>
                      <a:pt x="1239" y="171"/>
                    </a:lnTo>
                    <a:lnTo>
                      <a:pt x="1297" y="149"/>
                    </a:lnTo>
                    <a:lnTo>
                      <a:pt x="1355" y="128"/>
                    </a:lnTo>
                    <a:lnTo>
                      <a:pt x="1414" y="107"/>
                    </a:lnTo>
                    <a:lnTo>
                      <a:pt x="1474" y="88"/>
                    </a:lnTo>
                    <a:lnTo>
                      <a:pt x="1533" y="70"/>
                    </a:lnTo>
                    <a:lnTo>
                      <a:pt x="1592" y="54"/>
                    </a:lnTo>
                    <a:lnTo>
                      <a:pt x="1651" y="41"/>
                    </a:lnTo>
                    <a:lnTo>
                      <a:pt x="1646" y="30"/>
                    </a:lnTo>
                    <a:lnTo>
                      <a:pt x="1646" y="42"/>
                    </a:lnTo>
                    <a:lnTo>
                      <a:pt x="1703" y="32"/>
                    </a:lnTo>
                    <a:lnTo>
                      <a:pt x="1731" y="29"/>
                    </a:lnTo>
                    <a:lnTo>
                      <a:pt x="1759" y="26"/>
                    </a:lnTo>
                    <a:lnTo>
                      <a:pt x="1787" y="24"/>
                    </a:lnTo>
                    <a:lnTo>
                      <a:pt x="1814" y="24"/>
                    </a:lnTo>
                    <a:lnTo>
                      <a:pt x="1841" y="25"/>
                    </a:lnTo>
                    <a:lnTo>
                      <a:pt x="1868" y="26"/>
                    </a:lnTo>
                    <a:lnTo>
                      <a:pt x="1896" y="29"/>
                    </a:lnTo>
                    <a:lnTo>
                      <a:pt x="1922" y="33"/>
                    </a:lnTo>
                    <a:lnTo>
                      <a:pt x="1922" y="21"/>
                    </a:lnTo>
                    <a:lnTo>
                      <a:pt x="1918" y="32"/>
                    </a:lnTo>
                    <a:lnTo>
                      <a:pt x="1973" y="42"/>
                    </a:lnTo>
                    <a:lnTo>
                      <a:pt x="2028" y="56"/>
                    </a:lnTo>
                    <a:lnTo>
                      <a:pt x="2084" y="73"/>
                    </a:lnTo>
                    <a:lnTo>
                      <a:pt x="2138" y="92"/>
                    </a:lnTo>
                    <a:lnTo>
                      <a:pt x="2193" y="112"/>
                    </a:lnTo>
                    <a:lnTo>
                      <a:pt x="2248" y="133"/>
                    </a:lnTo>
                    <a:lnTo>
                      <a:pt x="2354" y="178"/>
                    </a:lnTo>
                    <a:lnTo>
                      <a:pt x="2407" y="200"/>
                    </a:lnTo>
                    <a:lnTo>
                      <a:pt x="2457" y="221"/>
                    </a:lnTo>
                    <a:lnTo>
                      <a:pt x="2507" y="242"/>
                    </a:lnTo>
                    <a:lnTo>
                      <a:pt x="2554" y="260"/>
                    </a:lnTo>
                    <a:lnTo>
                      <a:pt x="2600" y="276"/>
                    </a:lnTo>
                    <a:lnTo>
                      <a:pt x="2645" y="290"/>
                    </a:lnTo>
                    <a:lnTo>
                      <a:pt x="2686" y="301"/>
                    </a:lnTo>
                    <a:lnTo>
                      <a:pt x="2726" y="312"/>
                    </a:lnTo>
                    <a:lnTo>
                      <a:pt x="2764" y="322"/>
                    </a:lnTo>
                    <a:lnTo>
                      <a:pt x="2801" y="333"/>
                    </a:lnTo>
                    <a:lnTo>
                      <a:pt x="2836" y="342"/>
                    </a:lnTo>
                    <a:lnTo>
                      <a:pt x="2870" y="352"/>
                    </a:lnTo>
                    <a:lnTo>
                      <a:pt x="2935" y="368"/>
                    </a:lnTo>
                    <a:lnTo>
                      <a:pt x="2998" y="381"/>
                    </a:lnTo>
                    <a:lnTo>
                      <a:pt x="3004" y="382"/>
                    </a:lnTo>
                    <a:lnTo>
                      <a:pt x="3034" y="388"/>
                    </a:lnTo>
                    <a:lnTo>
                      <a:pt x="3064" y="392"/>
                    </a:lnTo>
                    <a:lnTo>
                      <a:pt x="3094" y="395"/>
                    </a:lnTo>
                    <a:lnTo>
                      <a:pt x="3126" y="399"/>
                    </a:lnTo>
                    <a:lnTo>
                      <a:pt x="3156" y="400"/>
                    </a:lnTo>
                    <a:lnTo>
                      <a:pt x="3187" y="400"/>
                    </a:lnTo>
                    <a:lnTo>
                      <a:pt x="3220" y="398"/>
                    </a:lnTo>
                    <a:lnTo>
                      <a:pt x="3252" y="394"/>
                    </a:lnTo>
                    <a:lnTo>
                      <a:pt x="3285" y="388"/>
                    </a:lnTo>
                    <a:lnTo>
                      <a:pt x="3289" y="387"/>
                    </a:lnTo>
                    <a:lnTo>
                      <a:pt x="3323" y="381"/>
                    </a:lnTo>
                    <a:lnTo>
                      <a:pt x="3356" y="372"/>
                    </a:lnTo>
                    <a:lnTo>
                      <a:pt x="3389" y="363"/>
                    </a:lnTo>
                    <a:lnTo>
                      <a:pt x="3454" y="343"/>
                    </a:lnTo>
                    <a:lnTo>
                      <a:pt x="3484" y="333"/>
                    </a:lnTo>
                    <a:lnTo>
                      <a:pt x="3514" y="322"/>
                    </a:lnTo>
                    <a:lnTo>
                      <a:pt x="3543" y="311"/>
                    </a:lnTo>
                    <a:lnTo>
                      <a:pt x="3570" y="301"/>
                    </a:lnTo>
                    <a:lnTo>
                      <a:pt x="3596" y="292"/>
                    </a:lnTo>
                    <a:lnTo>
                      <a:pt x="3620" y="284"/>
                    </a:lnTo>
                    <a:lnTo>
                      <a:pt x="3642" y="277"/>
                    </a:lnTo>
                    <a:lnTo>
                      <a:pt x="3661" y="272"/>
                    </a:lnTo>
                    <a:lnTo>
                      <a:pt x="3653" y="249"/>
                    </a:lnTo>
                    <a:lnTo>
                      <a:pt x="3631" y="255"/>
                    </a:lnTo>
                    <a:lnTo>
                      <a:pt x="3610" y="262"/>
                    </a:lnTo>
                    <a:lnTo>
                      <a:pt x="3586" y="270"/>
                    </a:lnTo>
                    <a:lnTo>
                      <a:pt x="3560" y="279"/>
                    </a:lnTo>
                    <a:lnTo>
                      <a:pt x="3533" y="289"/>
                    </a:lnTo>
                    <a:lnTo>
                      <a:pt x="3504" y="300"/>
                    </a:lnTo>
                    <a:lnTo>
                      <a:pt x="3474" y="311"/>
                    </a:lnTo>
                    <a:lnTo>
                      <a:pt x="3443" y="321"/>
                    </a:lnTo>
                    <a:lnTo>
                      <a:pt x="3379" y="341"/>
                    </a:lnTo>
                    <a:lnTo>
                      <a:pt x="3346" y="350"/>
                    </a:lnTo>
                    <a:lnTo>
                      <a:pt x="3312" y="359"/>
                    </a:lnTo>
                    <a:lnTo>
                      <a:pt x="3279" y="365"/>
                    </a:lnTo>
                    <a:lnTo>
                      <a:pt x="3285" y="376"/>
                    </a:lnTo>
                    <a:lnTo>
                      <a:pt x="3285" y="364"/>
                    </a:lnTo>
                    <a:lnTo>
                      <a:pt x="3252" y="370"/>
                    </a:lnTo>
                    <a:lnTo>
                      <a:pt x="3220" y="373"/>
                    </a:lnTo>
                    <a:lnTo>
                      <a:pt x="3187" y="375"/>
                    </a:lnTo>
                    <a:lnTo>
                      <a:pt x="3156" y="375"/>
                    </a:lnTo>
                    <a:lnTo>
                      <a:pt x="3126" y="374"/>
                    </a:lnTo>
                    <a:lnTo>
                      <a:pt x="3094" y="371"/>
                    </a:lnTo>
                    <a:lnTo>
                      <a:pt x="3064" y="368"/>
                    </a:lnTo>
                    <a:lnTo>
                      <a:pt x="3034" y="364"/>
                    </a:lnTo>
                    <a:lnTo>
                      <a:pt x="3004" y="358"/>
                    </a:lnTo>
                    <a:lnTo>
                      <a:pt x="3004" y="370"/>
                    </a:lnTo>
                    <a:lnTo>
                      <a:pt x="3008" y="359"/>
                    </a:lnTo>
                    <a:lnTo>
                      <a:pt x="2945" y="346"/>
                    </a:lnTo>
                    <a:lnTo>
                      <a:pt x="2880" y="330"/>
                    </a:lnTo>
                    <a:lnTo>
                      <a:pt x="2846" y="320"/>
                    </a:lnTo>
                    <a:lnTo>
                      <a:pt x="2811" y="311"/>
                    </a:lnTo>
                    <a:lnTo>
                      <a:pt x="2774" y="300"/>
                    </a:lnTo>
                    <a:lnTo>
                      <a:pt x="2736" y="290"/>
                    </a:lnTo>
                    <a:lnTo>
                      <a:pt x="2696" y="279"/>
                    </a:lnTo>
                    <a:lnTo>
                      <a:pt x="2653" y="267"/>
                    </a:lnTo>
                    <a:lnTo>
                      <a:pt x="2610" y="254"/>
                    </a:lnTo>
                    <a:lnTo>
                      <a:pt x="2564" y="238"/>
                    </a:lnTo>
                    <a:lnTo>
                      <a:pt x="2517" y="219"/>
                    </a:lnTo>
                    <a:lnTo>
                      <a:pt x="2468" y="199"/>
                    </a:lnTo>
                    <a:lnTo>
                      <a:pt x="2417" y="178"/>
                    </a:lnTo>
                    <a:lnTo>
                      <a:pt x="2365" y="156"/>
                    </a:lnTo>
                    <a:lnTo>
                      <a:pt x="2258" y="111"/>
                    </a:lnTo>
                    <a:lnTo>
                      <a:pt x="2203" y="90"/>
                    </a:lnTo>
                    <a:lnTo>
                      <a:pt x="2149" y="70"/>
                    </a:lnTo>
                    <a:lnTo>
                      <a:pt x="2094" y="50"/>
                    </a:lnTo>
                    <a:lnTo>
                      <a:pt x="2038" y="34"/>
                    </a:lnTo>
                    <a:lnTo>
                      <a:pt x="1983" y="20"/>
                    </a:lnTo>
                    <a:lnTo>
                      <a:pt x="1928" y="10"/>
                    </a:lnTo>
                    <a:lnTo>
                      <a:pt x="1922" y="9"/>
                    </a:lnTo>
                    <a:lnTo>
                      <a:pt x="1896" y="5"/>
                    </a:lnTo>
                    <a:lnTo>
                      <a:pt x="1868" y="2"/>
                    </a:lnTo>
                    <a:lnTo>
                      <a:pt x="1841" y="1"/>
                    </a:lnTo>
                    <a:lnTo>
                      <a:pt x="1814" y="0"/>
                    </a:lnTo>
                    <a:lnTo>
                      <a:pt x="1787" y="0"/>
                    </a:lnTo>
                    <a:lnTo>
                      <a:pt x="1759" y="2"/>
                    </a:lnTo>
                    <a:lnTo>
                      <a:pt x="1731" y="5"/>
                    </a:lnTo>
                    <a:lnTo>
                      <a:pt x="1703" y="8"/>
                    </a:lnTo>
                    <a:lnTo>
                      <a:pt x="1646" y="18"/>
                    </a:lnTo>
                    <a:lnTo>
                      <a:pt x="1640" y="19"/>
                    </a:lnTo>
                    <a:lnTo>
                      <a:pt x="1582" y="32"/>
                    </a:lnTo>
                    <a:lnTo>
                      <a:pt x="1523" y="47"/>
                    </a:lnTo>
                    <a:lnTo>
                      <a:pt x="1464" y="66"/>
                    </a:lnTo>
                    <a:lnTo>
                      <a:pt x="1404" y="85"/>
                    </a:lnTo>
                    <a:lnTo>
                      <a:pt x="1345" y="106"/>
                    </a:lnTo>
                    <a:lnTo>
                      <a:pt x="1287" y="127"/>
                    </a:lnTo>
                    <a:lnTo>
                      <a:pt x="1229" y="149"/>
                    </a:lnTo>
                    <a:lnTo>
                      <a:pt x="1173" y="170"/>
                    </a:lnTo>
                    <a:lnTo>
                      <a:pt x="1119" y="191"/>
                    </a:lnTo>
                    <a:lnTo>
                      <a:pt x="1066" y="210"/>
                    </a:lnTo>
                    <a:lnTo>
                      <a:pt x="1016" y="228"/>
                    </a:lnTo>
                    <a:lnTo>
                      <a:pt x="968" y="245"/>
                    </a:lnTo>
                    <a:lnTo>
                      <a:pt x="925" y="258"/>
                    </a:lnTo>
                    <a:lnTo>
                      <a:pt x="882" y="270"/>
                    </a:lnTo>
                    <a:lnTo>
                      <a:pt x="844" y="281"/>
                    </a:lnTo>
                    <a:lnTo>
                      <a:pt x="807" y="292"/>
                    </a:lnTo>
                    <a:lnTo>
                      <a:pt x="772" y="302"/>
                    </a:lnTo>
                    <a:lnTo>
                      <a:pt x="740" y="313"/>
                    </a:lnTo>
                    <a:lnTo>
                      <a:pt x="709" y="322"/>
                    </a:lnTo>
                    <a:lnTo>
                      <a:pt x="680" y="331"/>
                    </a:lnTo>
                    <a:lnTo>
                      <a:pt x="651" y="340"/>
                    </a:lnTo>
                    <a:lnTo>
                      <a:pt x="597" y="355"/>
                    </a:lnTo>
                    <a:lnTo>
                      <a:pt x="545" y="366"/>
                    </a:lnTo>
                    <a:lnTo>
                      <a:pt x="550" y="377"/>
                    </a:lnTo>
                    <a:lnTo>
                      <a:pt x="550" y="365"/>
                    </a:lnTo>
                    <a:lnTo>
                      <a:pt x="524" y="369"/>
                    </a:lnTo>
                    <a:lnTo>
                      <a:pt x="497" y="372"/>
                    </a:lnTo>
                    <a:lnTo>
                      <a:pt x="469" y="374"/>
                    </a:lnTo>
                    <a:lnTo>
                      <a:pt x="441" y="375"/>
                    </a:lnTo>
                    <a:lnTo>
                      <a:pt x="412" y="374"/>
                    </a:lnTo>
                    <a:lnTo>
                      <a:pt x="380" y="371"/>
                    </a:lnTo>
                    <a:lnTo>
                      <a:pt x="349" y="367"/>
                    </a:lnTo>
                    <a:lnTo>
                      <a:pt x="349" y="379"/>
                    </a:lnTo>
                    <a:lnTo>
                      <a:pt x="355" y="368"/>
                    </a:lnTo>
                    <a:lnTo>
                      <a:pt x="322" y="362"/>
                    </a:lnTo>
                    <a:lnTo>
                      <a:pt x="291" y="355"/>
                    </a:lnTo>
                    <a:lnTo>
                      <a:pt x="258" y="347"/>
                    </a:lnTo>
                    <a:lnTo>
                      <a:pt x="197" y="329"/>
                    </a:lnTo>
                    <a:lnTo>
                      <a:pt x="167" y="319"/>
                    </a:lnTo>
                    <a:lnTo>
                      <a:pt x="137" y="310"/>
                    </a:lnTo>
                    <a:lnTo>
                      <a:pt x="111" y="300"/>
                    </a:lnTo>
                    <a:lnTo>
                      <a:pt x="86" y="292"/>
                    </a:lnTo>
                    <a:lnTo>
                      <a:pt x="62" y="284"/>
                    </a:lnTo>
                    <a:lnTo>
                      <a:pt x="41" y="277"/>
                    </a:lnTo>
                    <a:lnTo>
                      <a:pt x="23" y="271"/>
                    </a:lnTo>
                    <a:lnTo>
                      <a:pt x="6" y="267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804" name="Object 731"/>
              <p:cNvGraphicFramePr>
                <a:graphicFrameLocks noChangeAspect="1"/>
              </p:cNvGraphicFramePr>
              <p:nvPr/>
            </p:nvGraphicFramePr>
            <p:xfrm>
              <a:off x="1686" y="3966"/>
              <a:ext cx="114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26" name="Egyenlet" r:id="rId7" imgW="158584" imgH="387301" progId="Equation.3">
                      <p:embed/>
                    </p:oleObj>
                  </mc:Choice>
                  <mc:Fallback>
                    <p:oleObj name="Egyenlet" r:id="rId7" imgW="158584" imgH="387301" progId="Equation.3">
                      <p:embed/>
                      <p:pic>
                        <p:nvPicPr>
                          <p:cNvPr id="0" name="Object 7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6" y="3966"/>
                            <a:ext cx="114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805" name="Object 732"/>
              <p:cNvGraphicFramePr>
                <a:graphicFrameLocks noChangeAspect="1"/>
              </p:cNvGraphicFramePr>
              <p:nvPr/>
            </p:nvGraphicFramePr>
            <p:xfrm>
              <a:off x="702" y="3966"/>
              <a:ext cx="192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27" name="Egyenlet" r:id="rId9" imgW="272995" imgH="387301" progId="Equation.3">
                      <p:embed/>
                    </p:oleObj>
                  </mc:Choice>
                  <mc:Fallback>
                    <p:oleObj name="Egyenlet" r:id="rId9" imgW="272995" imgH="387301" progId="Equation.3">
                      <p:embed/>
                      <p:pic>
                        <p:nvPicPr>
                          <p:cNvPr id="0" name="Object 7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" y="3966"/>
                            <a:ext cx="192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806" name="Rectangle 733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36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altLang="hu-HU"/>
                  <a:t>Két megoldás:</a:t>
                </a:r>
                <a:endParaRPr lang="en-US" altLang="hu-HU"/>
              </a:p>
            </p:txBody>
          </p:sp>
        </p:grpSp>
      </p:grpSp>
      <p:grpSp>
        <p:nvGrpSpPr>
          <p:cNvPr id="350160" name="Group 2000"/>
          <p:cNvGrpSpPr>
            <a:grpSpLocks/>
          </p:cNvGrpSpPr>
          <p:nvPr/>
        </p:nvGrpSpPr>
        <p:grpSpPr bwMode="auto">
          <a:xfrm>
            <a:off x="0" y="487363"/>
            <a:ext cx="7019925" cy="1295400"/>
            <a:chOff x="0" y="307"/>
            <a:chExt cx="4422" cy="816"/>
          </a:xfrm>
        </p:grpSpPr>
        <p:graphicFrame>
          <p:nvGraphicFramePr>
            <p:cNvPr id="22787" name="Object 7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0709835"/>
                </p:ext>
              </p:extLst>
            </p:nvPr>
          </p:nvGraphicFramePr>
          <p:xfrm>
            <a:off x="635" y="473"/>
            <a:ext cx="1771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28" name="Equation" r:id="rId11" imgW="2031840" imgH="406080" progId="Equation.3">
                    <p:embed/>
                  </p:oleObj>
                </mc:Choice>
                <mc:Fallback>
                  <p:oleObj name="Equation" r:id="rId11" imgW="2031840" imgH="406080" progId="Equation.3">
                    <p:embed/>
                    <p:pic>
                      <p:nvPicPr>
                        <p:cNvPr id="0" name="Object 7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473"/>
                          <a:ext cx="1771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88" name="Object 736"/>
            <p:cNvGraphicFramePr>
              <a:graphicFrameLocks noChangeAspect="1"/>
            </p:cNvGraphicFramePr>
            <p:nvPr/>
          </p:nvGraphicFramePr>
          <p:xfrm>
            <a:off x="576" y="768"/>
            <a:ext cx="1866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29" name="Egyenlet" r:id="rId13" imgW="2139784" imgH="438297" progId="Equation.3">
                    <p:embed/>
                  </p:oleObj>
                </mc:Choice>
                <mc:Fallback>
                  <p:oleObj name="Egyenlet" r:id="rId13" imgW="2139784" imgH="438297" progId="Equation.3">
                    <p:embed/>
                    <p:pic>
                      <p:nvPicPr>
                        <p:cNvPr id="0" name="Object 7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768"/>
                          <a:ext cx="1866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89" name="Object 737"/>
            <p:cNvGraphicFramePr>
              <a:graphicFrameLocks noChangeAspect="1"/>
            </p:cNvGraphicFramePr>
            <p:nvPr/>
          </p:nvGraphicFramePr>
          <p:xfrm>
            <a:off x="3456" y="912"/>
            <a:ext cx="154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0" name="Egyenlet" r:id="rId15" imgW="171395" imgH="222445" progId="Equation.3">
                    <p:embed/>
                  </p:oleObj>
                </mc:Choice>
                <mc:Fallback>
                  <p:oleObj name="Egyenlet" r:id="rId15" imgW="171395" imgH="222445" progId="Equation.3">
                    <p:embed/>
                    <p:pic>
                      <p:nvPicPr>
                        <p:cNvPr id="0" name="Object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54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90" name="Object 738"/>
            <p:cNvGraphicFramePr>
              <a:graphicFrameLocks noChangeAspect="1"/>
            </p:cNvGraphicFramePr>
            <p:nvPr/>
          </p:nvGraphicFramePr>
          <p:xfrm>
            <a:off x="3072" y="912"/>
            <a:ext cx="23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1" name="Egyenlet" r:id="rId17" imgW="260184" imgH="222445" progId="Equation.3">
                    <p:embed/>
                  </p:oleObj>
                </mc:Choice>
                <mc:Fallback>
                  <p:oleObj name="Egyenlet" r:id="rId17" imgW="260184" imgH="222445" progId="Equation.3">
                    <p:embed/>
                    <p:pic>
                      <p:nvPicPr>
                        <p:cNvPr id="0" name="Object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912"/>
                          <a:ext cx="231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91" name="Object 739"/>
            <p:cNvGraphicFramePr>
              <a:graphicFrameLocks noChangeAspect="1"/>
            </p:cNvGraphicFramePr>
            <p:nvPr/>
          </p:nvGraphicFramePr>
          <p:xfrm>
            <a:off x="4180" y="922"/>
            <a:ext cx="24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2" name="Egyenlet" r:id="rId19" imgW="272995" imgH="222445" progId="Equation.3">
                    <p:embed/>
                  </p:oleObj>
                </mc:Choice>
                <mc:Fallback>
                  <p:oleObj name="Egyenlet" r:id="rId19" imgW="272995" imgH="222445" progId="Equation.3">
                    <p:embed/>
                    <p:pic>
                      <p:nvPicPr>
                        <p:cNvPr id="0" name="Object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0" y="922"/>
                          <a:ext cx="24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92" name="Object 740"/>
            <p:cNvGraphicFramePr>
              <a:graphicFrameLocks noChangeAspect="1"/>
            </p:cNvGraphicFramePr>
            <p:nvPr/>
          </p:nvGraphicFramePr>
          <p:xfrm>
            <a:off x="3840" y="912"/>
            <a:ext cx="143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3" name="Egyenlet" r:id="rId21" imgW="158584" imgH="222445" progId="Equation.3">
                    <p:embed/>
                  </p:oleObj>
                </mc:Choice>
                <mc:Fallback>
                  <p:oleObj name="Egyenlet" r:id="rId21" imgW="158584" imgH="222445" progId="Equation.3">
                    <p:embed/>
                    <p:pic>
                      <p:nvPicPr>
                        <p:cNvPr id="0" name="Object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912"/>
                          <a:ext cx="143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93" name="Rectangle 741"/>
            <p:cNvSpPr>
              <a:spLocks noChangeArrowheads="1"/>
            </p:cNvSpPr>
            <p:nvPr/>
          </p:nvSpPr>
          <p:spPr bwMode="auto">
            <a:xfrm>
              <a:off x="0" y="307"/>
              <a:ext cx="36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altLang="hu-HU"/>
                <a:t>A</a:t>
              </a:r>
              <a:r>
                <a:rPr lang="en-US" altLang="hu-HU"/>
                <a:t> mo</a:t>
              </a:r>
              <a:r>
                <a:rPr lang="hu-HU" altLang="hu-HU"/>
                <a:t>zgásegyenletek:	</a:t>
              </a:r>
              <a:endParaRPr lang="en-US" altLang="hu-HU"/>
            </a:p>
          </p:txBody>
        </p:sp>
      </p:grpSp>
      <p:sp>
        <p:nvSpPr>
          <p:cNvPr id="21529" name="Rectangle 742"/>
          <p:cNvSpPr>
            <a:spLocks noChangeArrowheads="1"/>
          </p:cNvSpPr>
          <p:nvPr/>
        </p:nvSpPr>
        <p:spPr bwMode="auto">
          <a:xfrm>
            <a:off x="5410200" y="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000"/>
              <a:t>Tömegek: m és M                             </a:t>
            </a:r>
            <a:br>
              <a:rPr lang="hu-HU" altLang="hu-HU" sz="1000"/>
            </a:br>
            <a:r>
              <a:rPr lang="hu-HU" altLang="hu-HU" sz="1000"/>
              <a:t>Rugóállandó: c</a:t>
            </a:r>
            <a:endParaRPr lang="en-US" altLang="hu-HU" sz="1000"/>
          </a:p>
        </p:txBody>
      </p:sp>
      <p:grpSp>
        <p:nvGrpSpPr>
          <p:cNvPr id="348903" name="Group 743"/>
          <p:cNvGrpSpPr>
            <a:grpSpLocks/>
          </p:cNvGrpSpPr>
          <p:nvPr/>
        </p:nvGrpSpPr>
        <p:grpSpPr bwMode="auto">
          <a:xfrm>
            <a:off x="0" y="1752600"/>
            <a:ext cx="7921625" cy="1066800"/>
            <a:chOff x="0" y="1104"/>
            <a:chExt cx="4990" cy="672"/>
          </a:xfrm>
        </p:grpSpPr>
        <p:grpSp>
          <p:nvGrpSpPr>
            <p:cNvPr id="22779" name="Group 744"/>
            <p:cNvGrpSpPr>
              <a:grpSpLocks/>
            </p:cNvGrpSpPr>
            <p:nvPr/>
          </p:nvGrpSpPr>
          <p:grpSpPr bwMode="auto">
            <a:xfrm>
              <a:off x="0" y="1104"/>
              <a:ext cx="4990" cy="672"/>
              <a:chOff x="0" y="1104"/>
              <a:chExt cx="4990" cy="672"/>
            </a:xfrm>
          </p:grpSpPr>
          <p:grpSp>
            <p:nvGrpSpPr>
              <p:cNvPr id="22781" name="Group 745"/>
              <p:cNvGrpSpPr>
                <a:grpSpLocks/>
              </p:cNvGrpSpPr>
              <p:nvPr/>
            </p:nvGrpSpPr>
            <p:grpSpPr bwMode="auto">
              <a:xfrm>
                <a:off x="0" y="1200"/>
                <a:ext cx="4990" cy="576"/>
                <a:chOff x="0" y="1200"/>
                <a:chExt cx="4990" cy="576"/>
              </a:xfrm>
            </p:grpSpPr>
            <p:graphicFrame>
              <p:nvGraphicFramePr>
                <p:cNvPr id="22783" name="Object 746"/>
                <p:cNvGraphicFramePr>
                  <a:graphicFrameLocks noChangeAspect="1"/>
                </p:cNvGraphicFramePr>
                <p:nvPr/>
              </p:nvGraphicFramePr>
              <p:xfrm>
                <a:off x="2784" y="1296"/>
                <a:ext cx="792" cy="2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34" name="Egyenlet" r:id="rId23" imgW="908216" imgH="247503" progId="Equation.3">
                        <p:embed/>
                      </p:oleObj>
                    </mc:Choice>
                    <mc:Fallback>
                      <p:oleObj name="Egyenlet" r:id="rId23" imgW="908216" imgH="247503" progId="Equation.3">
                        <p:embed/>
                        <p:pic>
                          <p:nvPicPr>
                            <p:cNvPr id="0" name="Object 7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1296"/>
                              <a:ext cx="792" cy="2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784" name="Object 7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2416489"/>
                    </p:ext>
                  </p:extLst>
                </p:nvPr>
              </p:nvGraphicFramePr>
              <p:xfrm>
                <a:off x="4095" y="1235"/>
                <a:ext cx="895" cy="2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35" name="Equation" r:id="rId25" imgW="1028520" imgH="330120" progId="Equation.3">
                        <p:embed/>
                      </p:oleObj>
                    </mc:Choice>
                    <mc:Fallback>
                      <p:oleObj name="Equation" r:id="rId25" imgW="1028520" imgH="330120" progId="Equation.3">
                        <p:embed/>
                        <p:pic>
                          <p:nvPicPr>
                            <p:cNvPr id="0" name="Object 7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95" y="1235"/>
                              <a:ext cx="895" cy="26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785" name="Object 748"/>
                <p:cNvGraphicFramePr>
                  <a:graphicFrameLocks noChangeAspect="1"/>
                </p:cNvGraphicFramePr>
                <p:nvPr/>
              </p:nvGraphicFramePr>
              <p:xfrm>
                <a:off x="0" y="1200"/>
                <a:ext cx="1445" cy="3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36" name="Egyenlet" r:id="rId27" imgW="1657405" imgH="387301" progId="Equation.3">
                        <p:embed/>
                      </p:oleObj>
                    </mc:Choice>
                    <mc:Fallback>
                      <p:oleObj name="Egyenlet" r:id="rId27" imgW="1657405" imgH="387301" progId="Equation.3">
                        <p:embed/>
                        <p:pic>
                          <p:nvPicPr>
                            <p:cNvPr id="0" name="Object 7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00"/>
                              <a:ext cx="1445" cy="3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786" name="Object 749"/>
                <p:cNvGraphicFramePr>
                  <a:graphicFrameLocks noChangeAspect="1"/>
                </p:cNvGraphicFramePr>
                <p:nvPr/>
              </p:nvGraphicFramePr>
              <p:xfrm>
                <a:off x="0" y="1461"/>
                <a:ext cx="1401" cy="3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37" name="Egyenlet" r:id="rId29" imgW="1606605" imgH="387301" progId="Equation.3">
                        <p:embed/>
                      </p:oleObj>
                    </mc:Choice>
                    <mc:Fallback>
                      <p:oleObj name="Egyenlet" r:id="rId29" imgW="1606605" imgH="387301" progId="Equation.3">
                        <p:embed/>
                        <p:pic>
                          <p:nvPicPr>
                            <p:cNvPr id="0" name="Object 7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61"/>
                              <a:ext cx="1401" cy="3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2782" name="Line 750"/>
              <p:cNvSpPr>
                <a:spLocks noChangeShapeType="1"/>
              </p:cNvSpPr>
              <p:nvPr/>
            </p:nvSpPr>
            <p:spPr bwMode="auto">
              <a:xfrm flipH="1">
                <a:off x="3312" y="110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780" name="Line 751"/>
            <p:cNvSpPr>
              <a:spLocks noChangeShapeType="1"/>
            </p:cNvSpPr>
            <p:nvPr/>
          </p:nvSpPr>
          <p:spPr bwMode="auto">
            <a:xfrm>
              <a:off x="3984" y="110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8912" name="Group 752"/>
          <p:cNvGrpSpPr>
            <a:grpSpLocks/>
          </p:cNvGrpSpPr>
          <p:nvPr/>
        </p:nvGrpSpPr>
        <p:grpSpPr bwMode="auto">
          <a:xfrm>
            <a:off x="2879725" y="4572000"/>
            <a:ext cx="1373188" cy="430213"/>
            <a:chOff x="1814" y="2880"/>
            <a:chExt cx="865" cy="271"/>
          </a:xfrm>
        </p:grpSpPr>
        <p:graphicFrame>
          <p:nvGraphicFramePr>
            <p:cNvPr id="22777" name="Object 753"/>
            <p:cNvGraphicFramePr>
              <a:graphicFrameLocks noChangeAspect="1"/>
            </p:cNvGraphicFramePr>
            <p:nvPr/>
          </p:nvGraphicFramePr>
          <p:xfrm>
            <a:off x="1814" y="2880"/>
            <a:ext cx="20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8" name="Egyenlet" r:id="rId31" imgW="323795" imgH="438297" progId="Equation.3">
                    <p:embed/>
                  </p:oleObj>
                </mc:Choice>
                <mc:Fallback>
                  <p:oleObj name="Egyenlet" r:id="rId31" imgW="323795" imgH="438297" progId="Equation.3">
                    <p:embed/>
                    <p:pic>
                      <p:nvPicPr>
                        <p:cNvPr id="0" name="Object 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4" y="2880"/>
                          <a:ext cx="202" cy="271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8" name="Text Box 754"/>
            <p:cNvSpPr txBox="1">
              <a:spLocks noChangeArrowheads="1"/>
            </p:cNvSpPr>
            <p:nvPr/>
          </p:nvSpPr>
          <p:spPr bwMode="auto">
            <a:xfrm>
              <a:off x="2064" y="2928"/>
              <a:ext cx="6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/>
                <a:t>csak </a:t>
              </a:r>
              <a:r>
                <a:rPr lang="hu-HU" altLang="hu-HU" sz="1000">
                  <a:solidFill>
                    <a:srgbClr val="CC0000"/>
                  </a:solidFill>
                </a:rPr>
                <a:t>m</a:t>
              </a:r>
              <a:r>
                <a:rPr lang="hu-HU" altLang="hu-HU" sz="1000"/>
                <a:t> rezeg</a:t>
              </a:r>
            </a:p>
          </p:txBody>
        </p:sp>
      </p:grpSp>
      <p:grpSp>
        <p:nvGrpSpPr>
          <p:cNvPr id="348915" name="Group 755"/>
          <p:cNvGrpSpPr>
            <a:grpSpLocks/>
          </p:cNvGrpSpPr>
          <p:nvPr/>
        </p:nvGrpSpPr>
        <p:grpSpPr bwMode="auto">
          <a:xfrm>
            <a:off x="2895600" y="5105400"/>
            <a:ext cx="1350963" cy="430213"/>
            <a:chOff x="1824" y="3216"/>
            <a:chExt cx="851" cy="271"/>
          </a:xfrm>
        </p:grpSpPr>
        <p:graphicFrame>
          <p:nvGraphicFramePr>
            <p:cNvPr id="22775" name="Object 756"/>
            <p:cNvGraphicFramePr>
              <a:graphicFrameLocks noChangeAspect="1"/>
            </p:cNvGraphicFramePr>
            <p:nvPr/>
          </p:nvGraphicFramePr>
          <p:xfrm>
            <a:off x="1824" y="3216"/>
            <a:ext cx="210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39" name="Egyenlet" r:id="rId33" imgW="336605" imgH="438297" progId="Equation.3">
                    <p:embed/>
                  </p:oleObj>
                </mc:Choice>
                <mc:Fallback>
                  <p:oleObj name="Egyenlet" r:id="rId33" imgW="336605" imgH="438297" progId="Equation.3">
                    <p:embed/>
                    <p:pic>
                      <p:nvPicPr>
                        <p:cNvPr id="0" name="Object 7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216"/>
                          <a:ext cx="210" cy="271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6" name="Text Box 757"/>
            <p:cNvSpPr txBox="1">
              <a:spLocks noChangeArrowheads="1"/>
            </p:cNvSpPr>
            <p:nvPr/>
          </p:nvSpPr>
          <p:spPr bwMode="auto">
            <a:xfrm>
              <a:off x="2064" y="3302"/>
              <a:ext cx="6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hu-HU" altLang="hu-HU" sz="1000"/>
                <a:t>csak </a:t>
              </a:r>
              <a:r>
                <a:rPr lang="hu-HU" altLang="hu-HU" sz="1000">
                  <a:solidFill>
                    <a:srgbClr val="CC0000"/>
                  </a:solidFill>
                </a:rPr>
                <a:t>M</a:t>
              </a:r>
              <a:r>
                <a:rPr lang="hu-HU" altLang="hu-HU" sz="1000"/>
                <a:t> rezeg</a:t>
              </a:r>
            </a:p>
          </p:txBody>
        </p:sp>
      </p:grpSp>
      <p:grpSp>
        <p:nvGrpSpPr>
          <p:cNvPr id="348918" name="Group 758"/>
          <p:cNvGrpSpPr>
            <a:grpSpLocks/>
          </p:cNvGrpSpPr>
          <p:nvPr/>
        </p:nvGrpSpPr>
        <p:grpSpPr bwMode="auto">
          <a:xfrm>
            <a:off x="2057400" y="5381625"/>
            <a:ext cx="2590800" cy="914400"/>
            <a:chOff x="1296" y="3390"/>
            <a:chExt cx="1632" cy="576"/>
          </a:xfrm>
        </p:grpSpPr>
        <p:graphicFrame>
          <p:nvGraphicFramePr>
            <p:cNvPr id="22772" name="Object 759"/>
            <p:cNvGraphicFramePr>
              <a:graphicFrameLocks noChangeAspect="1"/>
            </p:cNvGraphicFramePr>
            <p:nvPr/>
          </p:nvGraphicFramePr>
          <p:xfrm>
            <a:off x="2361" y="3648"/>
            <a:ext cx="567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40" name="Egyenlet" r:id="rId35" imgW="920584" imgH="463355" progId="Equation.3">
                    <p:embed/>
                  </p:oleObj>
                </mc:Choice>
                <mc:Fallback>
                  <p:oleObj name="Egyenlet" r:id="rId35" imgW="920584" imgH="463355" progId="Equation.3">
                    <p:embed/>
                    <p:pic>
                      <p:nvPicPr>
                        <p:cNvPr id="0" name="Object 7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3648"/>
                          <a:ext cx="567" cy="287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3" name="Line 760"/>
            <p:cNvSpPr>
              <a:spLocks noChangeShapeType="1"/>
            </p:cNvSpPr>
            <p:nvPr/>
          </p:nvSpPr>
          <p:spPr bwMode="auto">
            <a:xfrm flipV="1">
              <a:off x="1296" y="3390"/>
              <a:ext cx="240" cy="576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774" name="Line 761"/>
            <p:cNvSpPr>
              <a:spLocks noChangeShapeType="1"/>
            </p:cNvSpPr>
            <p:nvPr/>
          </p:nvSpPr>
          <p:spPr bwMode="auto">
            <a:xfrm>
              <a:off x="1536" y="3744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8922" name="Group 762"/>
          <p:cNvGrpSpPr>
            <a:grpSpLocks/>
          </p:cNvGrpSpPr>
          <p:nvPr/>
        </p:nvGrpSpPr>
        <p:grpSpPr bwMode="auto">
          <a:xfrm>
            <a:off x="4572002" y="5486400"/>
            <a:ext cx="4646614" cy="1352550"/>
            <a:chOff x="2880" y="3456"/>
            <a:chExt cx="2927" cy="852"/>
          </a:xfrm>
        </p:grpSpPr>
        <p:sp>
          <p:nvSpPr>
            <p:cNvPr id="22155" name="Text Box 763"/>
            <p:cNvSpPr txBox="1">
              <a:spLocks noChangeArrowheads="1"/>
            </p:cNvSpPr>
            <p:nvPr/>
          </p:nvSpPr>
          <p:spPr bwMode="auto">
            <a:xfrm>
              <a:off x="4032" y="3456"/>
              <a:ext cx="177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hu-HU" altLang="hu-HU" sz="1000" dirty="0"/>
            </a:p>
            <a:p>
              <a:endParaRPr lang="hu-HU" altLang="hu-HU" sz="1000" dirty="0"/>
            </a:p>
            <a:p>
              <a:r>
                <a:rPr lang="hu-HU" altLang="hu-HU" sz="1000" dirty="0"/>
                <a:t>    akusztikus ág (q=0: a teljes lánc eltolása)</a:t>
              </a:r>
              <a:endParaRPr lang="hu-HU" altLang="hu-HU" b="0" u="sng" dirty="0"/>
            </a:p>
          </p:txBody>
        </p:sp>
        <p:sp>
          <p:nvSpPr>
            <p:cNvPr id="22156" name="Line 764"/>
            <p:cNvSpPr>
              <a:spLocks noChangeShapeType="1"/>
            </p:cNvSpPr>
            <p:nvPr/>
          </p:nvSpPr>
          <p:spPr bwMode="auto">
            <a:xfrm>
              <a:off x="3024" y="3744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157" name="Group 765"/>
            <p:cNvGrpSpPr>
              <a:grpSpLocks/>
            </p:cNvGrpSpPr>
            <p:nvPr/>
          </p:nvGrpSpPr>
          <p:grpSpPr bwMode="auto">
            <a:xfrm>
              <a:off x="2880" y="4176"/>
              <a:ext cx="2462" cy="132"/>
              <a:chOff x="2672" y="461"/>
              <a:chExt cx="2462" cy="132"/>
            </a:xfrm>
          </p:grpSpPr>
          <p:sp>
            <p:nvSpPr>
              <p:cNvPr id="22165" name="Freeform 766"/>
              <p:cNvSpPr>
                <a:spLocks/>
              </p:cNvSpPr>
              <p:nvPr/>
            </p:nvSpPr>
            <p:spPr bwMode="auto">
              <a:xfrm>
                <a:off x="2779" y="473"/>
                <a:ext cx="299" cy="120"/>
              </a:xfrm>
              <a:custGeom>
                <a:avLst/>
                <a:gdLst>
                  <a:gd name="T0" fmla="*/ 0 w 896"/>
                  <a:gd name="T1" fmla="*/ 72 h 358"/>
                  <a:gd name="T2" fmla="*/ 50 w 896"/>
                  <a:gd name="T3" fmla="*/ 0 h 358"/>
                  <a:gd name="T4" fmla="*/ 75 w 896"/>
                  <a:gd name="T5" fmla="*/ 120 h 358"/>
                  <a:gd name="T6" fmla="*/ 125 w 896"/>
                  <a:gd name="T7" fmla="*/ 0 h 358"/>
                  <a:gd name="T8" fmla="*/ 150 w 896"/>
                  <a:gd name="T9" fmla="*/ 120 h 358"/>
                  <a:gd name="T10" fmla="*/ 200 w 896"/>
                  <a:gd name="T11" fmla="*/ 0 h 358"/>
                  <a:gd name="T12" fmla="*/ 224 w 896"/>
                  <a:gd name="T13" fmla="*/ 120 h 358"/>
                  <a:gd name="T14" fmla="*/ 274 w 896"/>
                  <a:gd name="T15" fmla="*/ 0 h 358"/>
                  <a:gd name="T16" fmla="*/ 299 w 896"/>
                  <a:gd name="T17" fmla="*/ 7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6" h="358">
                    <a:moveTo>
                      <a:pt x="0" y="215"/>
                    </a:moveTo>
                    <a:lnTo>
                      <a:pt x="150" y="0"/>
                    </a:lnTo>
                    <a:lnTo>
                      <a:pt x="224" y="358"/>
                    </a:lnTo>
                    <a:lnTo>
                      <a:pt x="374" y="0"/>
                    </a:lnTo>
                    <a:lnTo>
                      <a:pt x="448" y="358"/>
                    </a:lnTo>
                    <a:lnTo>
                      <a:pt x="598" y="0"/>
                    </a:lnTo>
                    <a:lnTo>
                      <a:pt x="672" y="358"/>
                    </a:lnTo>
                    <a:lnTo>
                      <a:pt x="822" y="0"/>
                    </a:lnTo>
                    <a:lnTo>
                      <a:pt x="896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6" name="Freeform 767"/>
              <p:cNvSpPr>
                <a:spLocks/>
              </p:cNvSpPr>
              <p:nvPr/>
            </p:nvSpPr>
            <p:spPr bwMode="auto">
              <a:xfrm>
                <a:off x="3174" y="465"/>
                <a:ext cx="291" cy="120"/>
              </a:xfrm>
              <a:custGeom>
                <a:avLst/>
                <a:gdLst>
                  <a:gd name="T0" fmla="*/ 0 w 873"/>
                  <a:gd name="T1" fmla="*/ 72 h 358"/>
                  <a:gd name="T2" fmla="*/ 48 w 873"/>
                  <a:gd name="T3" fmla="*/ 0 h 358"/>
                  <a:gd name="T4" fmla="*/ 73 w 873"/>
                  <a:gd name="T5" fmla="*/ 120 h 358"/>
                  <a:gd name="T6" fmla="*/ 121 w 873"/>
                  <a:gd name="T7" fmla="*/ 0 h 358"/>
                  <a:gd name="T8" fmla="*/ 145 w 873"/>
                  <a:gd name="T9" fmla="*/ 120 h 358"/>
                  <a:gd name="T10" fmla="*/ 194 w 873"/>
                  <a:gd name="T11" fmla="*/ 0 h 358"/>
                  <a:gd name="T12" fmla="*/ 218 w 873"/>
                  <a:gd name="T13" fmla="*/ 120 h 358"/>
                  <a:gd name="T14" fmla="*/ 266 w 873"/>
                  <a:gd name="T15" fmla="*/ 0 h 358"/>
                  <a:gd name="T16" fmla="*/ 291 w 873"/>
                  <a:gd name="T17" fmla="*/ 7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3" h="358">
                    <a:moveTo>
                      <a:pt x="0" y="215"/>
                    </a:moveTo>
                    <a:lnTo>
                      <a:pt x="145" y="0"/>
                    </a:lnTo>
                    <a:lnTo>
                      <a:pt x="218" y="358"/>
                    </a:lnTo>
                    <a:lnTo>
                      <a:pt x="363" y="0"/>
                    </a:lnTo>
                    <a:lnTo>
                      <a:pt x="436" y="358"/>
                    </a:lnTo>
                    <a:lnTo>
                      <a:pt x="581" y="0"/>
                    </a:lnTo>
                    <a:lnTo>
                      <a:pt x="654" y="358"/>
                    </a:lnTo>
                    <a:lnTo>
                      <a:pt x="799" y="0"/>
                    </a:lnTo>
                    <a:lnTo>
                      <a:pt x="873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7" name="Freeform 768"/>
              <p:cNvSpPr>
                <a:spLocks/>
              </p:cNvSpPr>
              <p:nvPr/>
            </p:nvSpPr>
            <p:spPr bwMode="auto">
              <a:xfrm>
                <a:off x="3560" y="469"/>
                <a:ext cx="287" cy="120"/>
              </a:xfrm>
              <a:custGeom>
                <a:avLst/>
                <a:gdLst>
                  <a:gd name="T0" fmla="*/ 0 w 861"/>
                  <a:gd name="T1" fmla="*/ 72 h 358"/>
                  <a:gd name="T2" fmla="*/ 48 w 861"/>
                  <a:gd name="T3" fmla="*/ 0 h 358"/>
                  <a:gd name="T4" fmla="*/ 72 w 861"/>
                  <a:gd name="T5" fmla="*/ 120 h 358"/>
                  <a:gd name="T6" fmla="*/ 120 w 861"/>
                  <a:gd name="T7" fmla="*/ 0 h 358"/>
                  <a:gd name="T8" fmla="*/ 144 w 861"/>
                  <a:gd name="T9" fmla="*/ 120 h 358"/>
                  <a:gd name="T10" fmla="*/ 191 w 861"/>
                  <a:gd name="T11" fmla="*/ 0 h 358"/>
                  <a:gd name="T12" fmla="*/ 215 w 861"/>
                  <a:gd name="T13" fmla="*/ 120 h 358"/>
                  <a:gd name="T14" fmla="*/ 263 w 861"/>
                  <a:gd name="T15" fmla="*/ 0 h 358"/>
                  <a:gd name="T16" fmla="*/ 287 w 861"/>
                  <a:gd name="T17" fmla="*/ 7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61" h="358">
                    <a:moveTo>
                      <a:pt x="0" y="215"/>
                    </a:moveTo>
                    <a:lnTo>
                      <a:pt x="144" y="0"/>
                    </a:lnTo>
                    <a:lnTo>
                      <a:pt x="215" y="358"/>
                    </a:lnTo>
                    <a:lnTo>
                      <a:pt x="359" y="0"/>
                    </a:lnTo>
                    <a:lnTo>
                      <a:pt x="431" y="358"/>
                    </a:lnTo>
                    <a:lnTo>
                      <a:pt x="574" y="0"/>
                    </a:lnTo>
                    <a:lnTo>
                      <a:pt x="646" y="358"/>
                    </a:lnTo>
                    <a:lnTo>
                      <a:pt x="789" y="0"/>
                    </a:lnTo>
                    <a:lnTo>
                      <a:pt x="861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8" name="Freeform 769"/>
              <p:cNvSpPr>
                <a:spLocks/>
              </p:cNvSpPr>
              <p:nvPr/>
            </p:nvSpPr>
            <p:spPr bwMode="auto">
              <a:xfrm>
                <a:off x="3946" y="469"/>
                <a:ext cx="287" cy="120"/>
              </a:xfrm>
              <a:custGeom>
                <a:avLst/>
                <a:gdLst>
                  <a:gd name="T0" fmla="*/ 0 w 861"/>
                  <a:gd name="T1" fmla="*/ 72 h 358"/>
                  <a:gd name="T2" fmla="*/ 48 w 861"/>
                  <a:gd name="T3" fmla="*/ 0 h 358"/>
                  <a:gd name="T4" fmla="*/ 72 w 861"/>
                  <a:gd name="T5" fmla="*/ 120 h 358"/>
                  <a:gd name="T6" fmla="*/ 120 w 861"/>
                  <a:gd name="T7" fmla="*/ 0 h 358"/>
                  <a:gd name="T8" fmla="*/ 144 w 861"/>
                  <a:gd name="T9" fmla="*/ 120 h 358"/>
                  <a:gd name="T10" fmla="*/ 191 w 861"/>
                  <a:gd name="T11" fmla="*/ 0 h 358"/>
                  <a:gd name="T12" fmla="*/ 215 w 861"/>
                  <a:gd name="T13" fmla="*/ 120 h 358"/>
                  <a:gd name="T14" fmla="*/ 263 w 861"/>
                  <a:gd name="T15" fmla="*/ 0 h 358"/>
                  <a:gd name="T16" fmla="*/ 287 w 861"/>
                  <a:gd name="T17" fmla="*/ 7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61" h="358">
                    <a:moveTo>
                      <a:pt x="0" y="215"/>
                    </a:moveTo>
                    <a:lnTo>
                      <a:pt x="144" y="0"/>
                    </a:lnTo>
                    <a:lnTo>
                      <a:pt x="216" y="358"/>
                    </a:lnTo>
                    <a:lnTo>
                      <a:pt x="359" y="0"/>
                    </a:lnTo>
                    <a:lnTo>
                      <a:pt x="431" y="358"/>
                    </a:lnTo>
                    <a:lnTo>
                      <a:pt x="574" y="0"/>
                    </a:lnTo>
                    <a:lnTo>
                      <a:pt x="646" y="358"/>
                    </a:lnTo>
                    <a:lnTo>
                      <a:pt x="789" y="0"/>
                    </a:lnTo>
                    <a:lnTo>
                      <a:pt x="861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9" name="Freeform 770"/>
              <p:cNvSpPr>
                <a:spLocks/>
              </p:cNvSpPr>
              <p:nvPr/>
            </p:nvSpPr>
            <p:spPr bwMode="auto">
              <a:xfrm>
                <a:off x="4345" y="473"/>
                <a:ext cx="311" cy="120"/>
              </a:xfrm>
              <a:custGeom>
                <a:avLst/>
                <a:gdLst>
                  <a:gd name="T0" fmla="*/ 0 w 933"/>
                  <a:gd name="T1" fmla="*/ 72 h 358"/>
                  <a:gd name="T2" fmla="*/ 52 w 933"/>
                  <a:gd name="T3" fmla="*/ 0 h 358"/>
                  <a:gd name="T4" fmla="*/ 78 w 933"/>
                  <a:gd name="T5" fmla="*/ 120 h 358"/>
                  <a:gd name="T6" fmla="*/ 130 w 933"/>
                  <a:gd name="T7" fmla="*/ 0 h 358"/>
                  <a:gd name="T8" fmla="*/ 155 w 933"/>
                  <a:gd name="T9" fmla="*/ 120 h 358"/>
                  <a:gd name="T10" fmla="*/ 207 w 933"/>
                  <a:gd name="T11" fmla="*/ 0 h 358"/>
                  <a:gd name="T12" fmla="*/ 233 w 933"/>
                  <a:gd name="T13" fmla="*/ 120 h 358"/>
                  <a:gd name="T14" fmla="*/ 285 w 933"/>
                  <a:gd name="T15" fmla="*/ 0 h 358"/>
                  <a:gd name="T16" fmla="*/ 311 w 933"/>
                  <a:gd name="T17" fmla="*/ 7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3" h="358">
                    <a:moveTo>
                      <a:pt x="0" y="215"/>
                    </a:moveTo>
                    <a:lnTo>
                      <a:pt x="156" y="0"/>
                    </a:lnTo>
                    <a:lnTo>
                      <a:pt x="233" y="358"/>
                    </a:lnTo>
                    <a:lnTo>
                      <a:pt x="389" y="0"/>
                    </a:lnTo>
                    <a:lnTo>
                      <a:pt x="466" y="358"/>
                    </a:lnTo>
                    <a:lnTo>
                      <a:pt x="622" y="0"/>
                    </a:lnTo>
                    <a:lnTo>
                      <a:pt x="700" y="358"/>
                    </a:lnTo>
                    <a:lnTo>
                      <a:pt x="855" y="0"/>
                    </a:lnTo>
                    <a:lnTo>
                      <a:pt x="933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0" name="Freeform 771"/>
              <p:cNvSpPr>
                <a:spLocks/>
              </p:cNvSpPr>
              <p:nvPr/>
            </p:nvSpPr>
            <p:spPr bwMode="auto">
              <a:xfrm>
                <a:off x="4727" y="461"/>
                <a:ext cx="307" cy="120"/>
              </a:xfrm>
              <a:custGeom>
                <a:avLst/>
                <a:gdLst>
                  <a:gd name="T0" fmla="*/ 0 w 920"/>
                  <a:gd name="T1" fmla="*/ 72 h 359"/>
                  <a:gd name="T2" fmla="*/ 51 w 920"/>
                  <a:gd name="T3" fmla="*/ 0 h 359"/>
                  <a:gd name="T4" fmla="*/ 77 w 920"/>
                  <a:gd name="T5" fmla="*/ 120 h 359"/>
                  <a:gd name="T6" fmla="*/ 128 w 920"/>
                  <a:gd name="T7" fmla="*/ 0 h 359"/>
                  <a:gd name="T8" fmla="*/ 154 w 920"/>
                  <a:gd name="T9" fmla="*/ 120 h 359"/>
                  <a:gd name="T10" fmla="*/ 205 w 920"/>
                  <a:gd name="T11" fmla="*/ 0 h 359"/>
                  <a:gd name="T12" fmla="*/ 230 w 920"/>
                  <a:gd name="T13" fmla="*/ 120 h 359"/>
                  <a:gd name="T14" fmla="*/ 282 w 920"/>
                  <a:gd name="T15" fmla="*/ 0 h 359"/>
                  <a:gd name="T16" fmla="*/ 307 w 920"/>
                  <a:gd name="T17" fmla="*/ 72 h 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0" h="359">
                    <a:moveTo>
                      <a:pt x="0" y="215"/>
                    </a:moveTo>
                    <a:lnTo>
                      <a:pt x="153" y="0"/>
                    </a:lnTo>
                    <a:lnTo>
                      <a:pt x="230" y="359"/>
                    </a:lnTo>
                    <a:lnTo>
                      <a:pt x="384" y="0"/>
                    </a:lnTo>
                    <a:lnTo>
                      <a:pt x="460" y="359"/>
                    </a:lnTo>
                    <a:lnTo>
                      <a:pt x="614" y="0"/>
                    </a:lnTo>
                    <a:lnTo>
                      <a:pt x="690" y="359"/>
                    </a:lnTo>
                    <a:lnTo>
                      <a:pt x="844" y="0"/>
                    </a:lnTo>
                    <a:lnTo>
                      <a:pt x="920" y="21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171" name="Group 772"/>
              <p:cNvGrpSpPr>
                <a:grpSpLocks/>
              </p:cNvGrpSpPr>
              <p:nvPr/>
            </p:nvGrpSpPr>
            <p:grpSpPr bwMode="auto">
              <a:xfrm>
                <a:off x="3076" y="487"/>
                <a:ext cx="92" cy="92"/>
                <a:chOff x="3076" y="487"/>
                <a:chExt cx="92" cy="92"/>
              </a:xfrm>
            </p:grpSpPr>
            <p:grpSp>
              <p:nvGrpSpPr>
                <p:cNvPr id="22706" name="Group 773"/>
                <p:cNvGrpSpPr>
                  <a:grpSpLocks/>
                </p:cNvGrpSpPr>
                <p:nvPr/>
              </p:nvGrpSpPr>
              <p:grpSpPr bwMode="auto">
                <a:xfrm>
                  <a:off x="3076" y="487"/>
                  <a:ext cx="92" cy="92"/>
                  <a:chOff x="3076" y="487"/>
                  <a:chExt cx="92" cy="92"/>
                </a:xfrm>
              </p:grpSpPr>
              <p:sp>
                <p:nvSpPr>
                  <p:cNvPr id="22708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076" y="487"/>
                    <a:ext cx="92" cy="92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9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076" y="487"/>
                    <a:ext cx="91" cy="91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0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077" y="488"/>
                    <a:ext cx="90" cy="90"/>
                  </a:xfrm>
                  <a:prstGeom prst="ellipse">
                    <a:avLst/>
                  </a:prstGeom>
                  <a:solidFill>
                    <a:srgbClr val="0000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1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078" y="489"/>
                    <a:ext cx="88" cy="88"/>
                  </a:xfrm>
                  <a:prstGeom prst="ellipse">
                    <a:avLst/>
                  </a:prstGeom>
                  <a:solidFill>
                    <a:srgbClr val="0000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2" name="Oval 778"/>
                  <p:cNvSpPr>
                    <a:spLocks noChangeArrowheads="1"/>
                  </p:cNvSpPr>
                  <p:nvPr/>
                </p:nvSpPr>
                <p:spPr bwMode="auto">
                  <a:xfrm>
                    <a:off x="3078" y="489"/>
                    <a:ext cx="87" cy="87"/>
                  </a:xfrm>
                  <a:prstGeom prst="ellipse">
                    <a:avLst/>
                  </a:prstGeom>
                  <a:solidFill>
                    <a:srgbClr val="000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3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079" y="490"/>
                    <a:ext cx="85" cy="85"/>
                  </a:xfrm>
                  <a:prstGeom prst="ellipse">
                    <a:avLst/>
                  </a:prstGeom>
                  <a:solidFill>
                    <a:srgbClr val="0000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4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491"/>
                    <a:ext cx="84" cy="84"/>
                  </a:xfrm>
                  <a:prstGeom prst="ellipse">
                    <a:avLst/>
                  </a:prstGeom>
                  <a:solidFill>
                    <a:srgbClr val="0000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5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492"/>
                    <a:ext cx="82" cy="82"/>
                  </a:xfrm>
                  <a:prstGeom prst="ellipse">
                    <a:avLst/>
                  </a:prstGeom>
                  <a:solidFill>
                    <a:srgbClr val="0000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6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492"/>
                    <a:ext cx="81" cy="81"/>
                  </a:xfrm>
                  <a:prstGeom prst="ellipse">
                    <a:avLst/>
                  </a:prstGeom>
                  <a:solidFill>
                    <a:srgbClr val="0000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7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082" y="493"/>
                    <a:ext cx="79" cy="79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8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494"/>
                    <a:ext cx="78" cy="78"/>
                  </a:xfrm>
                  <a:prstGeom prst="ellipse">
                    <a:avLst/>
                  </a:prstGeom>
                  <a:solidFill>
                    <a:srgbClr val="0000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19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494"/>
                    <a:ext cx="77" cy="77"/>
                  </a:xfrm>
                  <a:prstGeom prst="ellipse">
                    <a:avLst/>
                  </a:prstGeom>
                  <a:solidFill>
                    <a:srgbClr val="0000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0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084" y="495"/>
                    <a:ext cx="75" cy="75"/>
                  </a:xfrm>
                  <a:prstGeom prst="ellipse">
                    <a:avLst/>
                  </a:prstGeom>
                  <a:solidFill>
                    <a:srgbClr val="0000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496"/>
                    <a:ext cx="74" cy="74"/>
                  </a:xfrm>
                  <a:prstGeom prst="ellipse">
                    <a:avLst/>
                  </a:prstGeom>
                  <a:solidFill>
                    <a:srgbClr val="0000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086" y="497"/>
                    <a:ext cx="72" cy="72"/>
                  </a:xfrm>
                  <a:prstGeom prst="ellipse">
                    <a:avLst/>
                  </a:prstGeom>
                  <a:solidFill>
                    <a:srgbClr val="0000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086" y="497"/>
                    <a:ext cx="71" cy="71"/>
                  </a:xfrm>
                  <a:prstGeom prst="ellipse">
                    <a:avLst/>
                  </a:prstGeom>
                  <a:solidFill>
                    <a:srgbClr val="0000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4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498"/>
                    <a:ext cx="69" cy="69"/>
                  </a:xfrm>
                  <a:prstGeom prst="ellipse">
                    <a:avLst/>
                  </a:prstGeom>
                  <a:solidFill>
                    <a:srgbClr val="0000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5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499"/>
                    <a:ext cx="68" cy="68"/>
                  </a:xfrm>
                  <a:prstGeom prst="ellipse">
                    <a:avLst/>
                  </a:prstGeom>
                  <a:solidFill>
                    <a:srgbClr val="00009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6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089" y="500"/>
                    <a:ext cx="66" cy="66"/>
                  </a:xfrm>
                  <a:prstGeom prst="ellipse">
                    <a:avLst/>
                  </a:prstGeom>
                  <a:solidFill>
                    <a:srgbClr val="0000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7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089" y="500"/>
                    <a:ext cx="65" cy="65"/>
                  </a:xfrm>
                  <a:prstGeom prst="ellipse">
                    <a:avLst/>
                  </a:pr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8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501"/>
                    <a:ext cx="63" cy="63"/>
                  </a:xfrm>
                  <a:prstGeom prst="ellipse">
                    <a:avLst/>
                  </a:prstGeom>
                  <a:solidFill>
                    <a:srgbClr val="0000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29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091" y="502"/>
                    <a:ext cx="62" cy="62"/>
                  </a:xfrm>
                  <a:prstGeom prst="ellipse">
                    <a:avLst/>
                  </a:prstGeom>
                  <a:solidFill>
                    <a:srgbClr val="000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0" name="Oval 796"/>
                  <p:cNvSpPr>
                    <a:spLocks noChangeArrowheads="1"/>
                  </p:cNvSpPr>
                  <p:nvPr/>
                </p:nvSpPr>
                <p:spPr bwMode="auto">
                  <a:xfrm>
                    <a:off x="3091" y="502"/>
                    <a:ext cx="61" cy="61"/>
                  </a:xfrm>
                  <a:prstGeom prst="ellipse">
                    <a:avLst/>
                  </a:prstGeom>
                  <a:solidFill>
                    <a:srgbClr val="000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1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092" y="503"/>
                    <a:ext cx="59" cy="59"/>
                  </a:xfrm>
                  <a:prstGeom prst="ellipse">
                    <a:avLst/>
                  </a:prstGeom>
                  <a:solidFill>
                    <a:srgbClr val="000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2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093" y="504"/>
                    <a:ext cx="58" cy="58"/>
                  </a:xfrm>
                  <a:prstGeom prst="ellipse">
                    <a:avLst/>
                  </a:prstGeom>
                  <a:solidFill>
                    <a:srgbClr val="000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3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505"/>
                    <a:ext cx="56" cy="56"/>
                  </a:xfrm>
                  <a:prstGeom prst="ellipse">
                    <a:avLst/>
                  </a:prstGeom>
                  <a:solidFill>
                    <a:srgbClr val="0000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4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505"/>
                    <a:ext cx="55" cy="55"/>
                  </a:xfrm>
                  <a:prstGeom prst="ellipse">
                    <a:avLst/>
                  </a:prstGeom>
                  <a:solidFill>
                    <a:srgbClr val="0000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5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506"/>
                    <a:ext cx="53" cy="53"/>
                  </a:xfrm>
                  <a:prstGeom prst="ellipse">
                    <a:avLst/>
                  </a:prstGeom>
                  <a:solidFill>
                    <a:srgbClr val="0000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6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507"/>
                    <a:ext cx="52" cy="52"/>
                  </a:xfrm>
                  <a:prstGeom prst="ellipse">
                    <a:avLst/>
                  </a:prstGeom>
                  <a:solidFill>
                    <a:srgbClr val="0000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7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097" y="508"/>
                    <a:ext cx="50" cy="50"/>
                  </a:xfrm>
                  <a:prstGeom prst="ellipse">
                    <a:avLst/>
                  </a:prstGeom>
                  <a:solidFill>
                    <a:srgbClr val="0000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8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097" y="508"/>
                    <a:ext cx="49" cy="49"/>
                  </a:xfrm>
                  <a:prstGeom prst="ellipse">
                    <a:avLst/>
                  </a:prstGeom>
                  <a:solidFill>
                    <a:srgbClr val="00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39" name="Oval 805"/>
                  <p:cNvSpPr>
                    <a:spLocks noChangeArrowheads="1"/>
                  </p:cNvSpPr>
                  <p:nvPr/>
                </p:nvSpPr>
                <p:spPr bwMode="auto">
                  <a:xfrm>
                    <a:off x="3098" y="509"/>
                    <a:ext cx="47" cy="47"/>
                  </a:xfrm>
                  <a:prstGeom prst="ellipse">
                    <a:avLst/>
                  </a:prstGeom>
                  <a:solidFill>
                    <a:srgbClr val="0000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510"/>
                    <a:ext cx="46" cy="46"/>
                  </a:xfrm>
                  <a:prstGeom prst="ellipse">
                    <a:avLst/>
                  </a:prstGeom>
                  <a:solidFill>
                    <a:srgbClr val="0000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1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510"/>
                    <a:ext cx="46" cy="46"/>
                  </a:xfrm>
                  <a:prstGeom prst="ellipse">
                    <a:avLst/>
                  </a:prstGeom>
                  <a:solidFill>
                    <a:srgbClr val="0000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2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511"/>
                    <a:ext cx="44" cy="44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3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101" y="512"/>
                    <a:ext cx="42" cy="42"/>
                  </a:xfrm>
                  <a:prstGeom prst="ellipse">
                    <a:avLst/>
                  </a:prstGeom>
                  <a:solidFill>
                    <a:srgbClr val="0000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4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102" y="513"/>
                    <a:ext cx="40" cy="40"/>
                  </a:xfrm>
                  <a:prstGeom prst="ellipse">
                    <a:avLst/>
                  </a:prstGeom>
                  <a:solidFill>
                    <a:srgbClr val="0000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5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102" y="513"/>
                    <a:ext cx="40" cy="40"/>
                  </a:xfrm>
                  <a:prstGeom prst="ellipse">
                    <a:avLst/>
                  </a:prstGeom>
                  <a:solidFill>
                    <a:srgbClr val="000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6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514"/>
                    <a:ext cx="38" cy="38"/>
                  </a:xfrm>
                  <a:prstGeom prst="ellipse">
                    <a:avLst/>
                  </a:prstGeom>
                  <a:solidFill>
                    <a:srgbClr val="0000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7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104" y="515"/>
                    <a:ext cx="36" cy="36"/>
                  </a:xfrm>
                  <a:prstGeom prst="ellipse">
                    <a:avLst/>
                  </a:prstGeom>
                  <a:solidFill>
                    <a:srgbClr val="0000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8" name="Oval 814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516"/>
                    <a:ext cx="34" cy="34"/>
                  </a:xfrm>
                  <a:prstGeom prst="ellipse">
                    <a:avLst/>
                  </a:prstGeom>
                  <a:solidFill>
                    <a:srgbClr val="0000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49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516"/>
                    <a:ext cx="34" cy="34"/>
                  </a:xfrm>
                  <a:prstGeom prst="ellipse">
                    <a:avLst/>
                  </a:prstGeom>
                  <a:solidFill>
                    <a:srgbClr val="000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0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106" y="517"/>
                    <a:ext cx="32" cy="32"/>
                  </a:xfrm>
                  <a:prstGeom prst="ellipse">
                    <a:avLst/>
                  </a:prstGeom>
                  <a:solidFill>
                    <a:srgbClr val="000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1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518"/>
                    <a:ext cx="30" cy="30"/>
                  </a:xfrm>
                  <a:prstGeom prst="ellipse">
                    <a:avLst/>
                  </a:prstGeom>
                  <a:solidFill>
                    <a:srgbClr val="0000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2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518"/>
                    <a:ext cx="30" cy="30"/>
                  </a:xfrm>
                  <a:prstGeom prst="ellipse">
                    <a:avLst/>
                  </a:prstGeom>
                  <a:solidFill>
                    <a:srgbClr val="0000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3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519"/>
                    <a:ext cx="28" cy="28"/>
                  </a:xfrm>
                  <a:prstGeom prst="ellipse">
                    <a:avLst/>
                  </a:prstGeom>
                  <a:solidFill>
                    <a:srgbClr val="0000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4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520"/>
                    <a:ext cx="27" cy="27"/>
                  </a:xfrm>
                  <a:prstGeom prst="ellipse">
                    <a:avLst/>
                  </a:prstGeom>
                  <a:solidFill>
                    <a:srgbClr val="0000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5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521"/>
                    <a:ext cx="25" cy="25"/>
                  </a:xfrm>
                  <a:prstGeom prst="ellipse">
                    <a:avLst/>
                  </a:prstGeom>
                  <a:solidFill>
                    <a:srgbClr val="0000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6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110" y="521"/>
                    <a:ext cx="24" cy="24"/>
                  </a:xfrm>
                  <a:prstGeom prst="ellipse">
                    <a:avLst/>
                  </a:prstGeom>
                  <a:solidFill>
                    <a:srgbClr val="000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7" name="Oval 823"/>
                  <p:cNvSpPr>
                    <a:spLocks noChangeArrowheads="1"/>
                  </p:cNvSpPr>
                  <p:nvPr/>
                </p:nvSpPr>
                <p:spPr bwMode="auto">
                  <a:xfrm>
                    <a:off x="3111" y="522"/>
                    <a:ext cx="22" cy="22"/>
                  </a:xfrm>
                  <a:prstGeom prst="ellipse">
                    <a:avLst/>
                  </a:prstGeom>
                  <a:solidFill>
                    <a:srgbClr val="0000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8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111" y="523"/>
                    <a:ext cx="21" cy="21"/>
                  </a:xfrm>
                  <a:prstGeom prst="ellipse">
                    <a:avLst/>
                  </a:prstGeom>
                  <a:solidFill>
                    <a:srgbClr val="0000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59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524"/>
                    <a:ext cx="19" cy="19"/>
                  </a:xfrm>
                  <a:prstGeom prst="ellipse">
                    <a:avLst/>
                  </a:prstGeom>
                  <a:solidFill>
                    <a:srgbClr val="0000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0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113" y="524"/>
                    <a:ext cx="18" cy="18"/>
                  </a:xfrm>
                  <a:prstGeom prst="ellipse">
                    <a:avLst/>
                  </a:prstGeom>
                  <a:solidFill>
                    <a:srgbClr val="0000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1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114" y="525"/>
                    <a:ext cx="16" cy="16"/>
                  </a:xfrm>
                  <a:prstGeom prst="ellipse">
                    <a:avLst/>
                  </a:prstGeom>
                  <a:solidFill>
                    <a:srgbClr val="0000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2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114" y="526"/>
                    <a:ext cx="15" cy="15"/>
                  </a:xfrm>
                  <a:prstGeom prst="ellipse">
                    <a:avLst/>
                  </a:prstGeom>
                  <a:solidFill>
                    <a:srgbClr val="000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3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115" y="526"/>
                    <a:ext cx="14" cy="14"/>
                  </a:xfrm>
                  <a:prstGeom prst="ellipse">
                    <a:avLst/>
                  </a:prstGeom>
                  <a:solidFill>
                    <a:srgbClr val="0000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4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527"/>
                    <a:ext cx="12" cy="12"/>
                  </a:xfrm>
                  <a:prstGeom prst="ellipse">
                    <a:avLst/>
                  </a:prstGeom>
                  <a:solidFill>
                    <a:srgbClr val="000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5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528"/>
                    <a:ext cx="11" cy="11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6" name="Oval 832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529"/>
                    <a:ext cx="9" cy="9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7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118" y="529"/>
                    <a:ext cx="8" cy="8"/>
                  </a:xfrm>
                  <a:prstGeom prst="ellipse">
                    <a:avLst/>
                  </a:prstGeom>
                  <a:solidFill>
                    <a:srgbClr val="0000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119" y="530"/>
                    <a:ext cx="6" cy="6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69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119" y="531"/>
                    <a:ext cx="5" cy="5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70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32"/>
                    <a:ext cx="3" cy="3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71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532"/>
                    <a:ext cx="2" cy="2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707" name="Oval 838"/>
                <p:cNvSpPr>
                  <a:spLocks noChangeArrowheads="1"/>
                </p:cNvSpPr>
                <p:nvPr/>
              </p:nvSpPr>
              <p:spPr bwMode="auto">
                <a:xfrm>
                  <a:off x="3076" y="487"/>
                  <a:ext cx="92" cy="92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2" name="Group 839"/>
              <p:cNvGrpSpPr>
                <a:grpSpLocks/>
              </p:cNvGrpSpPr>
              <p:nvPr/>
            </p:nvGrpSpPr>
            <p:grpSpPr bwMode="auto">
              <a:xfrm>
                <a:off x="3453" y="473"/>
                <a:ext cx="120" cy="120"/>
                <a:chOff x="3453" y="473"/>
                <a:chExt cx="120" cy="120"/>
              </a:xfrm>
            </p:grpSpPr>
            <p:grpSp>
              <p:nvGrpSpPr>
                <p:cNvPr id="22607" name="Group 840"/>
                <p:cNvGrpSpPr>
                  <a:grpSpLocks/>
                </p:cNvGrpSpPr>
                <p:nvPr/>
              </p:nvGrpSpPr>
              <p:grpSpPr bwMode="auto">
                <a:xfrm>
                  <a:off x="3453" y="473"/>
                  <a:ext cx="120" cy="120"/>
                  <a:chOff x="3453" y="473"/>
                  <a:chExt cx="120" cy="120"/>
                </a:xfrm>
              </p:grpSpPr>
              <p:sp>
                <p:nvSpPr>
                  <p:cNvPr id="22609" name="Oval 841"/>
                  <p:cNvSpPr>
                    <a:spLocks noChangeArrowheads="1"/>
                  </p:cNvSpPr>
                  <p:nvPr/>
                </p:nvSpPr>
                <p:spPr bwMode="auto">
                  <a:xfrm>
                    <a:off x="3453" y="473"/>
                    <a:ext cx="120" cy="120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3453" y="473"/>
                    <a:ext cx="119" cy="119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3453" y="474"/>
                    <a:ext cx="118" cy="118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474"/>
                    <a:ext cx="117" cy="117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3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455" y="475"/>
                    <a:ext cx="115" cy="115"/>
                  </a:xfrm>
                  <a:prstGeom prst="ellipse">
                    <a:avLst/>
                  </a:prstGeom>
                  <a:solidFill>
                    <a:srgbClr val="78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4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455" y="476"/>
                    <a:ext cx="114" cy="114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5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476"/>
                    <a:ext cx="113" cy="113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6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477"/>
                    <a:ext cx="112" cy="112"/>
                  </a:xfrm>
                  <a:prstGeom prst="ellipse">
                    <a:avLst/>
                  </a:prstGeom>
                  <a:solidFill>
                    <a:srgbClr val="7A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7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457" y="478"/>
                    <a:ext cx="110" cy="110"/>
                  </a:xfrm>
                  <a:prstGeom prst="ellipse">
                    <a:avLst/>
                  </a:prstGeom>
                  <a:solidFill>
                    <a:srgbClr val="7B7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8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478"/>
                    <a:ext cx="109" cy="109"/>
                  </a:xfrm>
                  <a:prstGeom prst="ellipse">
                    <a:avLst/>
                  </a:prstGeom>
                  <a:solidFill>
                    <a:srgbClr val="7C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19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479"/>
                    <a:ext cx="108" cy="108"/>
                  </a:xfrm>
                  <a:prstGeom prst="ellipse">
                    <a:avLst/>
                  </a:prstGeom>
                  <a:solidFill>
                    <a:srgbClr val="7D7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0" name="Oval 852"/>
                  <p:cNvSpPr>
                    <a:spLocks noChangeArrowheads="1"/>
                  </p:cNvSpPr>
                  <p:nvPr/>
                </p:nvSpPr>
                <p:spPr bwMode="auto">
                  <a:xfrm>
                    <a:off x="3459" y="479"/>
                    <a:ext cx="107" cy="107"/>
                  </a:xfrm>
                  <a:prstGeom prst="ellipse">
                    <a:avLst/>
                  </a:prstGeom>
                  <a:solidFill>
                    <a:srgbClr val="7E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1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480"/>
                    <a:ext cx="105" cy="105"/>
                  </a:xfrm>
                  <a:prstGeom prst="ellipse">
                    <a:avLst/>
                  </a:prstGeom>
                  <a:solidFill>
                    <a:srgbClr val="7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2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481"/>
                    <a:ext cx="104" cy="104"/>
                  </a:xfrm>
                  <a:prstGeom prst="ellipse">
                    <a:avLst/>
                  </a:pr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3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461" y="481"/>
                    <a:ext cx="103" cy="103"/>
                  </a:xfrm>
                  <a:prstGeom prst="ellipse">
                    <a:avLst/>
                  </a:prstGeom>
                  <a:solidFill>
                    <a:srgbClr val="818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4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461" y="482"/>
                    <a:ext cx="102" cy="102"/>
                  </a:xfrm>
                  <a:prstGeom prst="ellipse">
                    <a:avLst/>
                  </a:prstGeom>
                  <a:solidFill>
                    <a:srgbClr val="82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5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483"/>
                    <a:ext cx="100" cy="100"/>
                  </a:xfrm>
                  <a:prstGeom prst="ellipse">
                    <a:avLst/>
                  </a:prstGeom>
                  <a:solidFill>
                    <a:srgbClr val="84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6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483"/>
                    <a:ext cx="99" cy="99"/>
                  </a:xfrm>
                  <a:prstGeom prst="ellipse">
                    <a:avLst/>
                  </a:prstGeom>
                  <a:solidFill>
                    <a:srgbClr val="85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7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484"/>
                    <a:ext cx="98" cy="98"/>
                  </a:xfrm>
                  <a:prstGeom prst="ellipse">
                    <a:avLst/>
                  </a:prstGeom>
                  <a:solidFill>
                    <a:srgbClr val="878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8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464" y="484"/>
                    <a:ext cx="97" cy="97"/>
                  </a:xfrm>
                  <a:prstGeom prst="ellipse">
                    <a:avLst/>
                  </a:prstGeom>
                  <a:solidFill>
                    <a:srgbClr val="88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29" name="Oval 861"/>
                  <p:cNvSpPr>
                    <a:spLocks noChangeArrowheads="1"/>
                  </p:cNvSpPr>
                  <p:nvPr/>
                </p:nvSpPr>
                <p:spPr bwMode="auto">
                  <a:xfrm>
                    <a:off x="3465" y="485"/>
                    <a:ext cx="95" cy="95"/>
                  </a:xfrm>
                  <a:prstGeom prst="ellipse">
                    <a:avLst/>
                  </a:prstGeom>
                  <a:solidFill>
                    <a:srgbClr val="8A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0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465" y="486"/>
                    <a:ext cx="94" cy="94"/>
                  </a:xfrm>
                  <a:prstGeom prst="ellipse">
                    <a:avLst/>
                  </a:prstGeom>
                  <a:solidFill>
                    <a:srgbClr val="8B8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1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466" y="486"/>
                    <a:ext cx="93" cy="93"/>
                  </a:xfrm>
                  <a:prstGeom prst="ellipse">
                    <a:avLst/>
                  </a:prstGeom>
                  <a:solidFill>
                    <a:srgbClr val="8D8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2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466" y="487"/>
                    <a:ext cx="92" cy="92"/>
                  </a:xfrm>
                  <a:prstGeom prst="ellipse">
                    <a:avLst/>
                  </a:prstGeom>
                  <a:solidFill>
                    <a:srgbClr val="8F8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3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488"/>
                    <a:ext cx="90" cy="90"/>
                  </a:xfrm>
                  <a:prstGeom prst="ellipse">
                    <a:avLst/>
                  </a:prstGeom>
                  <a:solidFill>
                    <a:srgbClr val="919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4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488"/>
                    <a:ext cx="90" cy="89"/>
                  </a:xfrm>
                  <a:prstGeom prst="ellipse">
                    <a:avLst/>
                  </a:prstGeom>
                  <a:solidFill>
                    <a:srgbClr val="939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5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468" y="489"/>
                    <a:ext cx="88" cy="88"/>
                  </a:xfrm>
                  <a:prstGeom prst="ellipse">
                    <a:avLst/>
                  </a:prstGeom>
                  <a:solidFill>
                    <a:srgbClr val="959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6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469" y="490"/>
                    <a:ext cx="86" cy="86"/>
                  </a:xfrm>
                  <a:prstGeom prst="ellipse">
                    <a:avLst/>
                  </a:prstGeom>
                  <a:solidFill>
                    <a:srgbClr val="96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7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469" y="490"/>
                    <a:ext cx="86" cy="85"/>
                  </a:xfrm>
                  <a:prstGeom prst="ellipse">
                    <a:avLst/>
                  </a:prstGeom>
                  <a:solidFill>
                    <a:srgbClr val="99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8" name="Oval 87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491"/>
                    <a:ext cx="84" cy="84"/>
                  </a:xfrm>
                  <a:prstGeom prst="ellipse">
                    <a:avLst/>
                  </a:prstGeom>
                  <a:solidFill>
                    <a:srgbClr val="9B9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39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491"/>
                    <a:ext cx="84" cy="83"/>
                  </a:xfrm>
                  <a:prstGeom prst="ellipse">
                    <a:avLst/>
                  </a:prstGeom>
                  <a:solidFill>
                    <a:srgbClr val="9D9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0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471" y="492"/>
                    <a:ext cx="82" cy="81"/>
                  </a:xfrm>
                  <a:prstGeom prst="ellipse">
                    <a:avLst/>
                  </a:prstGeom>
                  <a:solidFill>
                    <a:srgbClr val="9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1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493"/>
                    <a:ext cx="80" cy="80"/>
                  </a:xfrm>
                  <a:prstGeom prst="ellipse">
                    <a:avLst/>
                  </a:prstGeom>
                  <a:solidFill>
                    <a:srgbClr val="A1A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2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493"/>
                    <a:ext cx="80" cy="79"/>
                  </a:xfrm>
                  <a:prstGeom prst="ellipse">
                    <a:avLst/>
                  </a:prstGeom>
                  <a:solidFill>
                    <a:srgbClr val="A3A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3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473" y="494"/>
                    <a:ext cx="78" cy="78"/>
                  </a:xfrm>
                  <a:prstGeom prst="ellipse">
                    <a:avLst/>
                  </a:prstGeom>
                  <a:solidFill>
                    <a:srgbClr val="A6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4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474" y="495"/>
                    <a:ext cx="76" cy="76"/>
                  </a:xfrm>
                  <a:prstGeom prst="ellipse">
                    <a:avLst/>
                  </a:prstGeom>
                  <a:solidFill>
                    <a:srgbClr val="A8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5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474" y="495"/>
                    <a:ext cx="76" cy="75"/>
                  </a:xfrm>
                  <a:prstGeom prst="ellipse">
                    <a:avLst/>
                  </a:prstGeom>
                  <a:solidFill>
                    <a:srgbClr val="AA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6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475" y="496"/>
                    <a:ext cx="74" cy="74"/>
                  </a:xfrm>
                  <a:prstGeom prst="ellipse">
                    <a:avLst/>
                  </a:prstGeom>
                  <a:solidFill>
                    <a:srgbClr val="ADA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7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3475" y="496"/>
                    <a:ext cx="74" cy="73"/>
                  </a:xfrm>
                  <a:prstGeom prst="ellipse">
                    <a:avLst/>
                  </a:prstGeom>
                  <a:solidFill>
                    <a:srgbClr val="A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8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476" y="497"/>
                    <a:ext cx="72" cy="71"/>
                  </a:xfrm>
                  <a:prstGeom prst="ellipse">
                    <a:avLst/>
                  </a:prstGeom>
                  <a:solidFill>
                    <a:srgbClr val="B1B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49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477" y="498"/>
                    <a:ext cx="70" cy="70"/>
                  </a:xfrm>
                  <a:prstGeom prst="ellipse">
                    <a:avLst/>
                  </a:prstGeom>
                  <a:solidFill>
                    <a:srgbClr val="B4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0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477" y="498"/>
                    <a:ext cx="70" cy="69"/>
                  </a:xfrm>
                  <a:prstGeom prst="ellipse">
                    <a:avLst/>
                  </a:prstGeom>
                  <a:solidFill>
                    <a:srgbClr val="B6B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1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478" y="499"/>
                    <a:ext cx="68" cy="68"/>
                  </a:xfrm>
                  <a:prstGeom prst="ellipse">
                    <a:avLst/>
                  </a:prstGeom>
                  <a:solidFill>
                    <a:srgbClr val="B8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2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479" y="500"/>
                    <a:ext cx="66" cy="66"/>
                  </a:xfrm>
                  <a:prstGeom prst="ellipse">
                    <a:avLst/>
                  </a:prstGeom>
                  <a:solidFill>
                    <a:srgbClr val="BBB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3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479" y="500"/>
                    <a:ext cx="66" cy="65"/>
                  </a:xfrm>
                  <a:prstGeom prst="ellipse">
                    <a:avLst/>
                  </a:prstGeom>
                  <a:solidFill>
                    <a:srgbClr val="BDB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4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501"/>
                    <a:ext cx="64" cy="64"/>
                  </a:xfrm>
                  <a:prstGeom prst="ellipse">
                    <a:avLst/>
                  </a:prstGeom>
                  <a:solidFill>
                    <a:srgbClr val="BFB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5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501"/>
                    <a:ext cx="64" cy="63"/>
                  </a:xfrm>
                  <a:prstGeom prst="ellipse">
                    <a:avLst/>
                  </a:prstGeom>
                  <a:solidFill>
                    <a:srgbClr val="C1C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6" name="Oval 888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502"/>
                    <a:ext cx="62" cy="61"/>
                  </a:xfrm>
                  <a:prstGeom prst="ellipse">
                    <a:avLst/>
                  </a:prstGeom>
                  <a:solidFill>
                    <a:srgbClr val="C4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7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482" y="503"/>
                    <a:ext cx="60" cy="60"/>
                  </a:xfrm>
                  <a:prstGeom prst="ellipse">
                    <a:avLst/>
                  </a:prstGeom>
                  <a:solidFill>
                    <a:srgbClr val="C6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8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482" y="503"/>
                    <a:ext cx="60" cy="60"/>
                  </a:xfrm>
                  <a:prstGeom prst="ellipse">
                    <a:avLst/>
                  </a:prstGeom>
                  <a:solidFill>
                    <a:srgbClr val="C8C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59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504"/>
                    <a:ext cx="58" cy="58"/>
                  </a:xfrm>
                  <a:prstGeom prst="ellipse">
                    <a:avLst/>
                  </a:prstGeom>
                  <a:solidFill>
                    <a:srgbClr val="CBC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0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484" y="505"/>
                    <a:ext cx="57" cy="56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1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484" y="505"/>
                    <a:ext cx="56" cy="56"/>
                  </a:xfrm>
                  <a:prstGeom prst="ellipse">
                    <a:avLst/>
                  </a:prstGeom>
                  <a:solidFill>
                    <a:srgbClr val="C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2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485" y="506"/>
                    <a:ext cx="55" cy="54"/>
                  </a:xfrm>
                  <a:prstGeom prst="ellipse">
                    <a:avLst/>
                  </a:prstGeom>
                  <a:solidFill>
                    <a:srgbClr val="D1D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3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507"/>
                    <a:ext cx="53" cy="52"/>
                  </a:xfrm>
                  <a:prstGeom prst="ellipse">
                    <a:avLst/>
                  </a:prstGeom>
                  <a:solidFill>
                    <a:srgbClr val="D3D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4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507"/>
                    <a:ext cx="52" cy="52"/>
                  </a:xfrm>
                  <a:prstGeom prst="ellipse">
                    <a:avLst/>
                  </a:prstGeom>
                  <a:solidFill>
                    <a:srgbClr val="D5D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5" name="Oval 897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508"/>
                    <a:ext cx="51" cy="50"/>
                  </a:xfrm>
                  <a:prstGeom prst="ellipse">
                    <a:avLst/>
                  </a:prstGeom>
                  <a:solidFill>
                    <a:srgbClr val="D7D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6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508"/>
                    <a:ext cx="50" cy="50"/>
                  </a:xfrm>
                  <a:prstGeom prst="ellipse">
                    <a:avLst/>
                  </a:prstGeom>
                  <a:solidFill>
                    <a:srgbClr val="D9D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7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509"/>
                    <a:ext cx="48" cy="48"/>
                  </a:xfrm>
                  <a:prstGeom prst="ellipse">
                    <a:avLst/>
                  </a:prstGeom>
                  <a:solidFill>
                    <a:srgbClr val="DBD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8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489" y="510"/>
                    <a:ext cx="47" cy="46"/>
                  </a:xfrm>
                  <a:prstGeom prst="ellipse">
                    <a:avLst/>
                  </a:prstGeom>
                  <a:solidFill>
                    <a:srgbClr val="DDD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69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489" y="510"/>
                    <a:ext cx="46" cy="46"/>
                  </a:xfrm>
                  <a:prstGeom prst="ellipse">
                    <a:avLst/>
                  </a:prstGeom>
                  <a:solidFill>
                    <a:srgbClr val="DE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0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511"/>
                    <a:ext cx="45" cy="44"/>
                  </a:xfrm>
                  <a:prstGeom prst="ellipse">
                    <a:avLst/>
                  </a:prstGeom>
                  <a:solidFill>
                    <a:srgbClr val="E0E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1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512"/>
                    <a:ext cx="43" cy="42"/>
                  </a:xfrm>
                  <a:prstGeom prst="ellipse">
                    <a:avLst/>
                  </a:prstGeom>
                  <a:solidFill>
                    <a:srgbClr val="E2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2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512"/>
                    <a:ext cx="42" cy="42"/>
                  </a:xfrm>
                  <a:prstGeom prst="ellipse">
                    <a:avLst/>
                  </a:prstGeom>
                  <a:solidFill>
                    <a:srgbClr val="E3E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3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513"/>
                    <a:ext cx="41" cy="40"/>
                  </a:xfrm>
                  <a:prstGeom prst="ellipse">
                    <a:avLst/>
                  </a:prstGeom>
                  <a:solidFill>
                    <a:srgbClr val="E5E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4" name="Oval 906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513"/>
                    <a:ext cx="40" cy="40"/>
                  </a:xfrm>
                  <a:prstGeom prst="ellipse">
                    <a:avLst/>
                  </a:prstGeom>
                  <a:solidFill>
                    <a:srgbClr val="E7E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5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493" y="514"/>
                    <a:ext cx="38" cy="38"/>
                  </a:xfrm>
                  <a:prstGeom prst="ellipse">
                    <a:avLst/>
                  </a:prstGeom>
                  <a:solidFill>
                    <a:srgbClr val="E8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6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515"/>
                    <a:ext cx="37" cy="36"/>
                  </a:xfrm>
                  <a:prstGeom prst="ellipse">
                    <a:avLst/>
                  </a:prstGeom>
                  <a:solidFill>
                    <a:srgbClr val="EAE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7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515"/>
                    <a:ext cx="36" cy="36"/>
                  </a:xfrm>
                  <a:prstGeom prst="ellipse">
                    <a:avLst/>
                  </a:prstGeom>
                  <a:solidFill>
                    <a:srgbClr val="EBE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8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516"/>
                    <a:ext cx="35" cy="34"/>
                  </a:xfrm>
                  <a:prstGeom prst="ellipse">
                    <a:avLst/>
                  </a:prstGeom>
                  <a:solidFill>
                    <a:srgbClr val="ECE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79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496" y="517"/>
                    <a:ext cx="33" cy="32"/>
                  </a:xfrm>
                  <a:prstGeom prst="ellipse">
                    <a:avLst/>
                  </a:prstGeom>
                  <a:solidFill>
                    <a:srgbClr val="EDE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0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496" y="517"/>
                    <a:ext cx="32" cy="32"/>
                  </a:xfrm>
                  <a:prstGeom prst="ellipse">
                    <a:avLst/>
                  </a:prstGeom>
                  <a:solidFill>
                    <a:srgbClr val="EFE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1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518"/>
                    <a:ext cx="31" cy="30"/>
                  </a:xfrm>
                  <a:prstGeom prst="ellipse">
                    <a:avLst/>
                  </a:prstGeom>
                  <a:solidFill>
                    <a:srgbClr val="F0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2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498" y="519"/>
                    <a:ext cx="29" cy="28"/>
                  </a:xfrm>
                  <a:prstGeom prst="ellipse">
                    <a:avLst/>
                  </a:prstGeom>
                  <a:solidFill>
                    <a:srgbClr val="F1F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3" name="Oval 915"/>
                  <p:cNvSpPr>
                    <a:spLocks noChangeArrowheads="1"/>
                  </p:cNvSpPr>
                  <p:nvPr/>
                </p:nvSpPr>
                <p:spPr bwMode="auto">
                  <a:xfrm>
                    <a:off x="3498" y="519"/>
                    <a:ext cx="28" cy="28"/>
                  </a:xfrm>
                  <a:prstGeom prst="ellipse">
                    <a:avLst/>
                  </a:prstGeom>
                  <a:solidFill>
                    <a:srgbClr val="F2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4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520"/>
                    <a:ext cx="27" cy="27"/>
                  </a:xfrm>
                  <a:prstGeom prst="ellipse">
                    <a:avLst/>
                  </a:prstGeom>
                  <a:solidFill>
                    <a:srgbClr val="F3F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5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520"/>
                    <a:ext cx="26" cy="26"/>
                  </a:xfrm>
                  <a:prstGeom prst="ellipse">
                    <a:avLst/>
                  </a:prstGeom>
                  <a:solidFill>
                    <a:srgbClr val="F4F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6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500" y="521"/>
                    <a:ext cx="24" cy="24"/>
                  </a:xfrm>
                  <a:prstGeom prst="ellipse">
                    <a:avLst/>
                  </a:prstGeom>
                  <a:solidFill>
                    <a:srgbClr val="F5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7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522"/>
                    <a:ext cx="23" cy="23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8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522"/>
                    <a:ext cx="22" cy="22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89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502" y="523"/>
                    <a:ext cx="21" cy="21"/>
                  </a:xfrm>
                  <a:prstGeom prst="ellipse">
                    <a:avLst/>
                  </a:prstGeom>
                  <a:solidFill>
                    <a:srgbClr val="F7F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0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503" y="524"/>
                    <a:ext cx="19" cy="19"/>
                  </a:xfrm>
                  <a:prstGeom prst="ellipse">
                    <a:avLst/>
                  </a:prstGeom>
                  <a:solidFill>
                    <a:srgbClr val="F8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1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503" y="524"/>
                    <a:ext cx="18" cy="18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2" name="Oval 92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525"/>
                    <a:ext cx="17" cy="17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3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525"/>
                    <a:ext cx="16" cy="16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4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526"/>
                    <a:ext cx="14" cy="14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5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527"/>
                    <a:ext cx="13" cy="13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6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527"/>
                    <a:ext cx="12" cy="12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7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507" y="528"/>
                    <a:ext cx="11" cy="11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8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529"/>
                    <a:ext cx="9" cy="9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99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529"/>
                    <a:ext cx="8" cy="8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0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509" y="530"/>
                    <a:ext cx="7" cy="7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1" name="Oval 933"/>
                  <p:cNvSpPr>
                    <a:spLocks noChangeArrowheads="1"/>
                  </p:cNvSpPr>
                  <p:nvPr/>
                </p:nvSpPr>
                <p:spPr bwMode="auto">
                  <a:xfrm>
                    <a:off x="3509" y="530"/>
                    <a:ext cx="6" cy="6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2" name="Oval 934"/>
                  <p:cNvSpPr>
                    <a:spLocks noChangeArrowheads="1"/>
                  </p:cNvSpPr>
                  <p:nvPr/>
                </p:nvSpPr>
                <p:spPr bwMode="auto">
                  <a:xfrm>
                    <a:off x="3510" y="531"/>
                    <a:ext cx="4" cy="4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3" name="Oval 935"/>
                  <p:cNvSpPr>
                    <a:spLocks noChangeArrowheads="1"/>
                  </p:cNvSpPr>
                  <p:nvPr/>
                </p:nvSpPr>
                <p:spPr bwMode="auto">
                  <a:xfrm>
                    <a:off x="3511" y="532"/>
                    <a:ext cx="3" cy="3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4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511" y="532"/>
                    <a:ext cx="2" cy="2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705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533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608" name="Oval 938"/>
                <p:cNvSpPr>
                  <a:spLocks noChangeArrowheads="1"/>
                </p:cNvSpPr>
                <p:nvPr/>
              </p:nvSpPr>
              <p:spPr bwMode="auto">
                <a:xfrm>
                  <a:off x="3453" y="473"/>
                  <a:ext cx="120" cy="120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3" name="Group 939"/>
              <p:cNvGrpSpPr>
                <a:grpSpLocks/>
              </p:cNvGrpSpPr>
              <p:nvPr/>
            </p:nvGrpSpPr>
            <p:grpSpPr bwMode="auto">
              <a:xfrm>
                <a:off x="4233" y="473"/>
                <a:ext cx="120" cy="120"/>
                <a:chOff x="4233" y="473"/>
                <a:chExt cx="120" cy="120"/>
              </a:xfrm>
            </p:grpSpPr>
            <p:grpSp>
              <p:nvGrpSpPr>
                <p:cNvPr id="22508" name="Group 940"/>
                <p:cNvGrpSpPr>
                  <a:grpSpLocks/>
                </p:cNvGrpSpPr>
                <p:nvPr/>
              </p:nvGrpSpPr>
              <p:grpSpPr bwMode="auto">
                <a:xfrm>
                  <a:off x="4233" y="473"/>
                  <a:ext cx="120" cy="120"/>
                  <a:chOff x="4233" y="473"/>
                  <a:chExt cx="120" cy="120"/>
                </a:xfrm>
              </p:grpSpPr>
              <p:sp>
                <p:nvSpPr>
                  <p:cNvPr id="22510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4233" y="473"/>
                    <a:ext cx="120" cy="120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1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4233" y="473"/>
                    <a:ext cx="119" cy="119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2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474"/>
                    <a:ext cx="118" cy="118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3" name="Oval 944"/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474"/>
                    <a:ext cx="117" cy="117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4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475"/>
                    <a:ext cx="115" cy="115"/>
                  </a:xfrm>
                  <a:prstGeom prst="ellipse">
                    <a:avLst/>
                  </a:prstGeom>
                  <a:solidFill>
                    <a:srgbClr val="78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5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4236" y="476"/>
                    <a:ext cx="114" cy="114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6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4236" y="476"/>
                    <a:ext cx="113" cy="113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7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477"/>
                    <a:ext cx="112" cy="112"/>
                  </a:xfrm>
                  <a:prstGeom prst="ellipse">
                    <a:avLst/>
                  </a:prstGeom>
                  <a:solidFill>
                    <a:srgbClr val="7A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8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478"/>
                    <a:ext cx="110" cy="110"/>
                  </a:xfrm>
                  <a:prstGeom prst="ellipse">
                    <a:avLst/>
                  </a:prstGeom>
                  <a:solidFill>
                    <a:srgbClr val="7B7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19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478"/>
                    <a:ext cx="109" cy="109"/>
                  </a:xfrm>
                  <a:prstGeom prst="ellipse">
                    <a:avLst/>
                  </a:prstGeom>
                  <a:solidFill>
                    <a:srgbClr val="7C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0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4239" y="479"/>
                    <a:ext cx="108" cy="108"/>
                  </a:xfrm>
                  <a:prstGeom prst="ellipse">
                    <a:avLst/>
                  </a:prstGeom>
                  <a:solidFill>
                    <a:srgbClr val="7D7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1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4239" y="479"/>
                    <a:ext cx="107" cy="107"/>
                  </a:xfrm>
                  <a:prstGeom prst="ellipse">
                    <a:avLst/>
                  </a:prstGeom>
                  <a:solidFill>
                    <a:srgbClr val="7E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2" name="Oval 953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480"/>
                    <a:ext cx="105" cy="105"/>
                  </a:xfrm>
                  <a:prstGeom prst="ellipse">
                    <a:avLst/>
                  </a:prstGeom>
                  <a:solidFill>
                    <a:srgbClr val="7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3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481"/>
                    <a:ext cx="104" cy="104"/>
                  </a:xfrm>
                  <a:prstGeom prst="ellipse">
                    <a:avLst/>
                  </a:pr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4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481"/>
                    <a:ext cx="103" cy="103"/>
                  </a:xfrm>
                  <a:prstGeom prst="ellipse">
                    <a:avLst/>
                  </a:prstGeom>
                  <a:solidFill>
                    <a:srgbClr val="818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5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4242" y="482"/>
                    <a:ext cx="102" cy="102"/>
                  </a:xfrm>
                  <a:prstGeom prst="ellipse">
                    <a:avLst/>
                  </a:prstGeom>
                  <a:solidFill>
                    <a:srgbClr val="82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6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483"/>
                    <a:ext cx="100" cy="100"/>
                  </a:xfrm>
                  <a:prstGeom prst="ellipse">
                    <a:avLst/>
                  </a:prstGeom>
                  <a:solidFill>
                    <a:srgbClr val="84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7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483"/>
                    <a:ext cx="99" cy="99"/>
                  </a:xfrm>
                  <a:prstGeom prst="ellipse">
                    <a:avLst/>
                  </a:prstGeom>
                  <a:solidFill>
                    <a:srgbClr val="85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8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484"/>
                    <a:ext cx="98" cy="98"/>
                  </a:xfrm>
                  <a:prstGeom prst="ellipse">
                    <a:avLst/>
                  </a:prstGeom>
                  <a:solidFill>
                    <a:srgbClr val="878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29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484"/>
                    <a:ext cx="97" cy="97"/>
                  </a:xfrm>
                  <a:prstGeom prst="ellipse">
                    <a:avLst/>
                  </a:prstGeom>
                  <a:solidFill>
                    <a:srgbClr val="88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0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4245" y="485"/>
                    <a:ext cx="95" cy="95"/>
                  </a:xfrm>
                  <a:prstGeom prst="ellipse">
                    <a:avLst/>
                  </a:prstGeom>
                  <a:solidFill>
                    <a:srgbClr val="8A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1" name="Oval 962"/>
                  <p:cNvSpPr>
                    <a:spLocks noChangeArrowheads="1"/>
                  </p:cNvSpPr>
                  <p:nvPr/>
                </p:nvSpPr>
                <p:spPr bwMode="auto">
                  <a:xfrm>
                    <a:off x="4246" y="486"/>
                    <a:ext cx="94" cy="94"/>
                  </a:xfrm>
                  <a:prstGeom prst="ellipse">
                    <a:avLst/>
                  </a:prstGeom>
                  <a:solidFill>
                    <a:srgbClr val="8B8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2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4246" y="486"/>
                    <a:ext cx="93" cy="93"/>
                  </a:xfrm>
                  <a:prstGeom prst="ellipse">
                    <a:avLst/>
                  </a:prstGeom>
                  <a:solidFill>
                    <a:srgbClr val="8D8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3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487"/>
                    <a:ext cx="92" cy="92"/>
                  </a:xfrm>
                  <a:prstGeom prst="ellipse">
                    <a:avLst/>
                  </a:prstGeom>
                  <a:solidFill>
                    <a:srgbClr val="8F8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4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4248" y="488"/>
                    <a:ext cx="90" cy="90"/>
                  </a:xfrm>
                  <a:prstGeom prst="ellipse">
                    <a:avLst/>
                  </a:prstGeom>
                  <a:solidFill>
                    <a:srgbClr val="919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5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4248" y="488"/>
                    <a:ext cx="89" cy="89"/>
                  </a:xfrm>
                  <a:prstGeom prst="ellipse">
                    <a:avLst/>
                  </a:prstGeom>
                  <a:solidFill>
                    <a:srgbClr val="939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6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489"/>
                    <a:ext cx="88" cy="88"/>
                  </a:xfrm>
                  <a:prstGeom prst="ellipse">
                    <a:avLst/>
                  </a:prstGeom>
                  <a:solidFill>
                    <a:srgbClr val="959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7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490"/>
                    <a:ext cx="86" cy="86"/>
                  </a:xfrm>
                  <a:prstGeom prst="ellipse">
                    <a:avLst/>
                  </a:prstGeom>
                  <a:solidFill>
                    <a:srgbClr val="96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8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490"/>
                    <a:ext cx="85" cy="85"/>
                  </a:xfrm>
                  <a:prstGeom prst="ellipse">
                    <a:avLst/>
                  </a:prstGeom>
                  <a:solidFill>
                    <a:srgbClr val="99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39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4251" y="491"/>
                    <a:ext cx="84" cy="84"/>
                  </a:xfrm>
                  <a:prstGeom prst="ellipse">
                    <a:avLst/>
                  </a:prstGeom>
                  <a:solidFill>
                    <a:srgbClr val="9B9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0" name="Oval 971"/>
                  <p:cNvSpPr>
                    <a:spLocks noChangeArrowheads="1"/>
                  </p:cNvSpPr>
                  <p:nvPr/>
                </p:nvSpPr>
                <p:spPr bwMode="auto">
                  <a:xfrm>
                    <a:off x="4251" y="491"/>
                    <a:ext cx="83" cy="83"/>
                  </a:xfrm>
                  <a:prstGeom prst="ellipse">
                    <a:avLst/>
                  </a:prstGeom>
                  <a:solidFill>
                    <a:srgbClr val="9D9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1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4252" y="492"/>
                    <a:ext cx="81" cy="81"/>
                  </a:xfrm>
                  <a:prstGeom prst="ellipse">
                    <a:avLst/>
                  </a:prstGeom>
                  <a:solidFill>
                    <a:srgbClr val="9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2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493"/>
                    <a:ext cx="80" cy="80"/>
                  </a:xfrm>
                  <a:prstGeom prst="ellipse">
                    <a:avLst/>
                  </a:prstGeom>
                  <a:solidFill>
                    <a:srgbClr val="A1A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3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493"/>
                    <a:ext cx="79" cy="79"/>
                  </a:xfrm>
                  <a:prstGeom prst="ellipse">
                    <a:avLst/>
                  </a:prstGeom>
                  <a:solidFill>
                    <a:srgbClr val="A3A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4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4254" y="494"/>
                    <a:ext cx="78" cy="78"/>
                  </a:xfrm>
                  <a:prstGeom prst="ellipse">
                    <a:avLst/>
                  </a:prstGeom>
                  <a:solidFill>
                    <a:srgbClr val="A6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5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4255" y="495"/>
                    <a:ext cx="76" cy="76"/>
                  </a:xfrm>
                  <a:prstGeom prst="ellipse">
                    <a:avLst/>
                  </a:prstGeom>
                  <a:solidFill>
                    <a:srgbClr val="A8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6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4255" y="495"/>
                    <a:ext cx="75" cy="75"/>
                  </a:xfrm>
                  <a:prstGeom prst="ellipse">
                    <a:avLst/>
                  </a:prstGeom>
                  <a:solidFill>
                    <a:srgbClr val="AA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7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4256" y="496"/>
                    <a:ext cx="74" cy="74"/>
                  </a:xfrm>
                  <a:prstGeom prst="ellipse">
                    <a:avLst/>
                  </a:prstGeom>
                  <a:solidFill>
                    <a:srgbClr val="ADA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8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256" y="496"/>
                    <a:ext cx="73" cy="73"/>
                  </a:xfrm>
                  <a:prstGeom prst="ellipse">
                    <a:avLst/>
                  </a:prstGeom>
                  <a:solidFill>
                    <a:srgbClr val="A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49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497"/>
                    <a:ext cx="71" cy="71"/>
                  </a:xfrm>
                  <a:prstGeom prst="ellipse">
                    <a:avLst/>
                  </a:prstGeom>
                  <a:solidFill>
                    <a:srgbClr val="B1B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0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498"/>
                    <a:ext cx="70" cy="70"/>
                  </a:xfrm>
                  <a:prstGeom prst="ellipse">
                    <a:avLst/>
                  </a:prstGeom>
                  <a:solidFill>
                    <a:srgbClr val="B4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1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498"/>
                    <a:ext cx="69" cy="69"/>
                  </a:xfrm>
                  <a:prstGeom prst="ellipse">
                    <a:avLst/>
                  </a:prstGeom>
                  <a:solidFill>
                    <a:srgbClr val="B6B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2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4259" y="499"/>
                    <a:ext cx="68" cy="68"/>
                  </a:xfrm>
                  <a:prstGeom prst="ellipse">
                    <a:avLst/>
                  </a:prstGeom>
                  <a:solidFill>
                    <a:srgbClr val="B8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3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4260" y="500"/>
                    <a:ext cx="66" cy="66"/>
                  </a:xfrm>
                  <a:prstGeom prst="ellipse">
                    <a:avLst/>
                  </a:prstGeom>
                  <a:solidFill>
                    <a:srgbClr val="BBB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4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4260" y="500"/>
                    <a:ext cx="65" cy="65"/>
                  </a:xfrm>
                  <a:prstGeom prst="ellipse">
                    <a:avLst/>
                  </a:prstGeom>
                  <a:solidFill>
                    <a:srgbClr val="BDB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5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4261" y="501"/>
                    <a:ext cx="64" cy="64"/>
                  </a:xfrm>
                  <a:prstGeom prst="ellipse">
                    <a:avLst/>
                  </a:prstGeom>
                  <a:solidFill>
                    <a:srgbClr val="BFB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6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4261" y="501"/>
                    <a:ext cx="63" cy="63"/>
                  </a:xfrm>
                  <a:prstGeom prst="ellipse">
                    <a:avLst/>
                  </a:prstGeom>
                  <a:solidFill>
                    <a:srgbClr val="C1C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7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502"/>
                    <a:ext cx="61" cy="61"/>
                  </a:xfrm>
                  <a:prstGeom prst="ellipse">
                    <a:avLst/>
                  </a:prstGeom>
                  <a:solidFill>
                    <a:srgbClr val="C4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8" name="Oval 989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503"/>
                    <a:ext cx="60" cy="60"/>
                  </a:xfrm>
                  <a:prstGeom prst="ellipse">
                    <a:avLst/>
                  </a:prstGeom>
                  <a:solidFill>
                    <a:srgbClr val="C6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59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503"/>
                    <a:ext cx="60" cy="60"/>
                  </a:xfrm>
                  <a:prstGeom prst="ellipse">
                    <a:avLst/>
                  </a:prstGeom>
                  <a:solidFill>
                    <a:srgbClr val="C8C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0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504"/>
                    <a:ext cx="58" cy="58"/>
                  </a:xfrm>
                  <a:prstGeom prst="ellipse">
                    <a:avLst/>
                  </a:prstGeom>
                  <a:solidFill>
                    <a:srgbClr val="CBC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1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505"/>
                    <a:ext cx="56" cy="56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2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505"/>
                    <a:ext cx="56" cy="56"/>
                  </a:xfrm>
                  <a:prstGeom prst="ellipse">
                    <a:avLst/>
                  </a:prstGeom>
                  <a:solidFill>
                    <a:srgbClr val="C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3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4266" y="506"/>
                    <a:ext cx="54" cy="54"/>
                  </a:xfrm>
                  <a:prstGeom prst="ellipse">
                    <a:avLst/>
                  </a:prstGeom>
                  <a:solidFill>
                    <a:srgbClr val="D1D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4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4267" y="507"/>
                    <a:ext cx="52" cy="52"/>
                  </a:xfrm>
                  <a:prstGeom prst="ellipse">
                    <a:avLst/>
                  </a:prstGeom>
                  <a:solidFill>
                    <a:srgbClr val="D3D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5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4267" y="507"/>
                    <a:ext cx="52" cy="52"/>
                  </a:xfrm>
                  <a:prstGeom prst="ellipse">
                    <a:avLst/>
                  </a:prstGeom>
                  <a:solidFill>
                    <a:srgbClr val="D5D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6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508"/>
                    <a:ext cx="50" cy="50"/>
                  </a:xfrm>
                  <a:prstGeom prst="ellipse">
                    <a:avLst/>
                  </a:prstGeom>
                  <a:solidFill>
                    <a:srgbClr val="D7D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7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508"/>
                    <a:ext cx="50" cy="50"/>
                  </a:xfrm>
                  <a:prstGeom prst="ellipse">
                    <a:avLst/>
                  </a:prstGeom>
                  <a:solidFill>
                    <a:srgbClr val="D9D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8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4269" y="509"/>
                    <a:ext cx="48" cy="48"/>
                  </a:xfrm>
                  <a:prstGeom prst="ellipse">
                    <a:avLst/>
                  </a:prstGeom>
                  <a:solidFill>
                    <a:srgbClr val="DBD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69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4270" y="510"/>
                    <a:ext cx="46" cy="46"/>
                  </a:xfrm>
                  <a:prstGeom prst="ellipse">
                    <a:avLst/>
                  </a:prstGeom>
                  <a:solidFill>
                    <a:srgbClr val="DDD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0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4270" y="510"/>
                    <a:ext cx="46" cy="46"/>
                  </a:xfrm>
                  <a:prstGeom prst="ellipse">
                    <a:avLst/>
                  </a:prstGeom>
                  <a:solidFill>
                    <a:srgbClr val="DE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1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4271" y="511"/>
                    <a:ext cx="44" cy="44"/>
                  </a:xfrm>
                  <a:prstGeom prst="ellipse">
                    <a:avLst/>
                  </a:prstGeom>
                  <a:solidFill>
                    <a:srgbClr val="E0E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2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512"/>
                    <a:ext cx="42" cy="42"/>
                  </a:xfrm>
                  <a:prstGeom prst="ellipse">
                    <a:avLst/>
                  </a:prstGeom>
                  <a:solidFill>
                    <a:srgbClr val="E2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3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512"/>
                    <a:ext cx="42" cy="42"/>
                  </a:xfrm>
                  <a:prstGeom prst="ellipse">
                    <a:avLst/>
                  </a:prstGeom>
                  <a:solidFill>
                    <a:srgbClr val="E3E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4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4273" y="513"/>
                    <a:ext cx="40" cy="40"/>
                  </a:xfrm>
                  <a:prstGeom prst="ellipse">
                    <a:avLst/>
                  </a:prstGeom>
                  <a:solidFill>
                    <a:srgbClr val="E5E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5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4273" y="513"/>
                    <a:ext cx="40" cy="40"/>
                  </a:xfrm>
                  <a:prstGeom prst="ellipse">
                    <a:avLst/>
                  </a:prstGeom>
                  <a:solidFill>
                    <a:srgbClr val="E7E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6" name="Oval 1007"/>
                  <p:cNvSpPr>
                    <a:spLocks noChangeArrowheads="1"/>
                  </p:cNvSpPr>
                  <p:nvPr/>
                </p:nvSpPr>
                <p:spPr bwMode="auto">
                  <a:xfrm>
                    <a:off x="4274" y="514"/>
                    <a:ext cx="38" cy="38"/>
                  </a:xfrm>
                  <a:prstGeom prst="ellipse">
                    <a:avLst/>
                  </a:prstGeom>
                  <a:solidFill>
                    <a:srgbClr val="E8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7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4275" y="515"/>
                    <a:ext cx="36" cy="36"/>
                  </a:xfrm>
                  <a:prstGeom prst="ellipse">
                    <a:avLst/>
                  </a:prstGeom>
                  <a:solidFill>
                    <a:srgbClr val="EAE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8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4275" y="515"/>
                    <a:ext cx="36" cy="36"/>
                  </a:xfrm>
                  <a:prstGeom prst="ellipse">
                    <a:avLst/>
                  </a:prstGeom>
                  <a:solidFill>
                    <a:srgbClr val="EBE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79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4276" y="516"/>
                    <a:ext cx="34" cy="34"/>
                  </a:xfrm>
                  <a:prstGeom prst="ellipse">
                    <a:avLst/>
                  </a:prstGeom>
                  <a:solidFill>
                    <a:srgbClr val="ECE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0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4277" y="517"/>
                    <a:ext cx="32" cy="32"/>
                  </a:xfrm>
                  <a:prstGeom prst="ellipse">
                    <a:avLst/>
                  </a:prstGeom>
                  <a:solidFill>
                    <a:srgbClr val="EDE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1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4277" y="517"/>
                    <a:ext cx="32" cy="32"/>
                  </a:xfrm>
                  <a:prstGeom prst="ellipse">
                    <a:avLst/>
                  </a:prstGeom>
                  <a:solidFill>
                    <a:srgbClr val="EFE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2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518"/>
                    <a:ext cx="30" cy="30"/>
                  </a:xfrm>
                  <a:prstGeom prst="ellipse">
                    <a:avLst/>
                  </a:prstGeom>
                  <a:solidFill>
                    <a:srgbClr val="F0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3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4279" y="519"/>
                    <a:ext cx="28" cy="28"/>
                  </a:xfrm>
                  <a:prstGeom prst="ellipse">
                    <a:avLst/>
                  </a:prstGeom>
                  <a:solidFill>
                    <a:srgbClr val="F1F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4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4279" y="519"/>
                    <a:ext cx="28" cy="28"/>
                  </a:xfrm>
                  <a:prstGeom prst="ellipse">
                    <a:avLst/>
                  </a:prstGeom>
                  <a:solidFill>
                    <a:srgbClr val="F2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5" name="Oval 1016"/>
                  <p:cNvSpPr>
                    <a:spLocks noChangeArrowheads="1"/>
                  </p:cNvSpPr>
                  <p:nvPr/>
                </p:nvSpPr>
                <p:spPr bwMode="auto">
                  <a:xfrm>
                    <a:off x="4280" y="520"/>
                    <a:ext cx="26" cy="27"/>
                  </a:xfrm>
                  <a:prstGeom prst="ellipse">
                    <a:avLst/>
                  </a:prstGeom>
                  <a:solidFill>
                    <a:srgbClr val="F3F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6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4280" y="520"/>
                    <a:ext cx="26" cy="26"/>
                  </a:xfrm>
                  <a:prstGeom prst="ellipse">
                    <a:avLst/>
                  </a:prstGeom>
                  <a:solidFill>
                    <a:srgbClr val="F4F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7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521"/>
                    <a:ext cx="24" cy="24"/>
                  </a:xfrm>
                  <a:prstGeom prst="ellipse">
                    <a:avLst/>
                  </a:prstGeom>
                  <a:solidFill>
                    <a:srgbClr val="F5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8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4282" y="522"/>
                    <a:ext cx="22" cy="23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89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4282" y="522"/>
                    <a:ext cx="22" cy="22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0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4283" y="523"/>
                    <a:ext cx="20" cy="21"/>
                  </a:xfrm>
                  <a:prstGeom prst="ellipse">
                    <a:avLst/>
                  </a:prstGeom>
                  <a:solidFill>
                    <a:srgbClr val="F7F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1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4284" y="524"/>
                    <a:ext cx="18" cy="19"/>
                  </a:xfrm>
                  <a:prstGeom prst="ellipse">
                    <a:avLst/>
                  </a:prstGeom>
                  <a:solidFill>
                    <a:srgbClr val="F8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2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4284" y="524"/>
                    <a:ext cx="18" cy="18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3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525"/>
                    <a:ext cx="16" cy="17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4" name="Oval 1025"/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525"/>
                    <a:ext cx="16" cy="16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5" name="Oval 1026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526"/>
                    <a:ext cx="14" cy="14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6" name="Oval 1027"/>
                  <p:cNvSpPr>
                    <a:spLocks noChangeArrowheads="1"/>
                  </p:cNvSpPr>
                  <p:nvPr/>
                </p:nvSpPr>
                <p:spPr bwMode="auto">
                  <a:xfrm>
                    <a:off x="4287" y="527"/>
                    <a:ext cx="13" cy="13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7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4287" y="527"/>
                    <a:ext cx="12" cy="12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8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4288" y="528"/>
                    <a:ext cx="11" cy="11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99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4289" y="529"/>
                    <a:ext cx="9" cy="9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0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4289" y="529"/>
                    <a:ext cx="8" cy="8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1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4290" y="530"/>
                    <a:ext cx="7" cy="7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2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4290" y="530"/>
                    <a:ext cx="6" cy="6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3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531"/>
                    <a:ext cx="4" cy="4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4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532"/>
                    <a:ext cx="3" cy="3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5" name="Oval 1036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532"/>
                    <a:ext cx="2" cy="2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606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4293" y="533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509" name="Oval 1038"/>
                <p:cNvSpPr>
                  <a:spLocks noChangeArrowheads="1"/>
                </p:cNvSpPr>
                <p:nvPr/>
              </p:nvSpPr>
              <p:spPr bwMode="auto">
                <a:xfrm>
                  <a:off x="4233" y="473"/>
                  <a:ext cx="120" cy="120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4" name="Group 1039"/>
              <p:cNvGrpSpPr>
                <a:grpSpLocks/>
              </p:cNvGrpSpPr>
              <p:nvPr/>
            </p:nvGrpSpPr>
            <p:grpSpPr bwMode="auto">
              <a:xfrm>
                <a:off x="5014" y="473"/>
                <a:ext cx="120" cy="120"/>
                <a:chOff x="5014" y="473"/>
                <a:chExt cx="120" cy="120"/>
              </a:xfrm>
            </p:grpSpPr>
            <p:grpSp>
              <p:nvGrpSpPr>
                <p:cNvPr id="22409" name="Group 1040"/>
                <p:cNvGrpSpPr>
                  <a:grpSpLocks/>
                </p:cNvGrpSpPr>
                <p:nvPr/>
              </p:nvGrpSpPr>
              <p:grpSpPr bwMode="auto">
                <a:xfrm>
                  <a:off x="5014" y="473"/>
                  <a:ext cx="120" cy="120"/>
                  <a:chOff x="5014" y="473"/>
                  <a:chExt cx="120" cy="120"/>
                </a:xfrm>
              </p:grpSpPr>
              <p:sp>
                <p:nvSpPr>
                  <p:cNvPr id="22411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473"/>
                    <a:ext cx="120" cy="120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2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473"/>
                    <a:ext cx="119" cy="119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3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5015" y="474"/>
                    <a:ext cx="118" cy="118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4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5015" y="474"/>
                    <a:ext cx="117" cy="117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5" name="Oval 1045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475"/>
                    <a:ext cx="115" cy="115"/>
                  </a:xfrm>
                  <a:prstGeom prst="ellipse">
                    <a:avLst/>
                  </a:prstGeom>
                  <a:solidFill>
                    <a:srgbClr val="78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6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5017" y="476"/>
                    <a:ext cx="114" cy="114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7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5017" y="476"/>
                    <a:ext cx="113" cy="113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8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5017" y="477"/>
                    <a:ext cx="113" cy="112"/>
                  </a:xfrm>
                  <a:prstGeom prst="ellipse">
                    <a:avLst/>
                  </a:prstGeom>
                  <a:solidFill>
                    <a:srgbClr val="7A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19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5018" y="478"/>
                    <a:ext cx="111" cy="110"/>
                  </a:xfrm>
                  <a:prstGeom prst="ellipse">
                    <a:avLst/>
                  </a:prstGeom>
                  <a:solidFill>
                    <a:srgbClr val="7B7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0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5019" y="478"/>
                    <a:ext cx="109" cy="109"/>
                  </a:xfrm>
                  <a:prstGeom prst="ellipse">
                    <a:avLst/>
                  </a:prstGeom>
                  <a:solidFill>
                    <a:srgbClr val="7C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1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5019" y="479"/>
                    <a:ext cx="109" cy="108"/>
                  </a:xfrm>
                  <a:prstGeom prst="ellipse">
                    <a:avLst/>
                  </a:prstGeom>
                  <a:solidFill>
                    <a:srgbClr val="7D7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2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479"/>
                    <a:ext cx="107" cy="107"/>
                  </a:xfrm>
                  <a:prstGeom prst="ellipse">
                    <a:avLst/>
                  </a:prstGeom>
                  <a:solidFill>
                    <a:srgbClr val="7E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3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480"/>
                    <a:ext cx="105" cy="105"/>
                  </a:xfrm>
                  <a:prstGeom prst="ellipse">
                    <a:avLst/>
                  </a:prstGeom>
                  <a:solidFill>
                    <a:srgbClr val="7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4" name="Oval 1054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481"/>
                    <a:ext cx="105" cy="104"/>
                  </a:xfrm>
                  <a:prstGeom prst="ellipse">
                    <a:avLst/>
                  </a:pr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5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5022" y="481"/>
                    <a:ext cx="103" cy="103"/>
                  </a:xfrm>
                  <a:prstGeom prst="ellipse">
                    <a:avLst/>
                  </a:prstGeom>
                  <a:solidFill>
                    <a:srgbClr val="818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6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5022" y="482"/>
                    <a:ext cx="103" cy="102"/>
                  </a:xfrm>
                  <a:prstGeom prst="ellipse">
                    <a:avLst/>
                  </a:prstGeom>
                  <a:solidFill>
                    <a:srgbClr val="82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7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483"/>
                    <a:ext cx="101" cy="100"/>
                  </a:xfrm>
                  <a:prstGeom prst="ellipse">
                    <a:avLst/>
                  </a:prstGeom>
                  <a:solidFill>
                    <a:srgbClr val="84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8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483"/>
                    <a:ext cx="99" cy="99"/>
                  </a:xfrm>
                  <a:prstGeom prst="ellipse">
                    <a:avLst/>
                  </a:prstGeom>
                  <a:solidFill>
                    <a:srgbClr val="85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29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484"/>
                    <a:ext cx="99" cy="98"/>
                  </a:xfrm>
                  <a:prstGeom prst="ellipse">
                    <a:avLst/>
                  </a:prstGeom>
                  <a:solidFill>
                    <a:srgbClr val="878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0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5025" y="484"/>
                    <a:ext cx="97" cy="97"/>
                  </a:xfrm>
                  <a:prstGeom prst="ellipse">
                    <a:avLst/>
                  </a:prstGeom>
                  <a:solidFill>
                    <a:srgbClr val="88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1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5026" y="485"/>
                    <a:ext cx="95" cy="95"/>
                  </a:xfrm>
                  <a:prstGeom prst="ellipse">
                    <a:avLst/>
                  </a:prstGeom>
                  <a:solidFill>
                    <a:srgbClr val="8A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2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5026" y="486"/>
                    <a:ext cx="95" cy="94"/>
                  </a:xfrm>
                  <a:prstGeom prst="ellipse">
                    <a:avLst/>
                  </a:prstGeom>
                  <a:solidFill>
                    <a:srgbClr val="8B8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3" name="Oval 1063"/>
                  <p:cNvSpPr>
                    <a:spLocks noChangeArrowheads="1"/>
                  </p:cNvSpPr>
                  <p:nvPr/>
                </p:nvSpPr>
                <p:spPr bwMode="auto">
                  <a:xfrm>
                    <a:off x="5027" y="486"/>
                    <a:ext cx="93" cy="93"/>
                  </a:xfrm>
                  <a:prstGeom prst="ellipse">
                    <a:avLst/>
                  </a:prstGeom>
                  <a:solidFill>
                    <a:srgbClr val="8D8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4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5027" y="487"/>
                    <a:ext cx="93" cy="92"/>
                  </a:xfrm>
                  <a:prstGeom prst="ellipse">
                    <a:avLst/>
                  </a:prstGeom>
                  <a:solidFill>
                    <a:srgbClr val="8F8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5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5028" y="488"/>
                    <a:ext cx="91" cy="90"/>
                  </a:xfrm>
                  <a:prstGeom prst="ellipse">
                    <a:avLst/>
                  </a:prstGeom>
                  <a:solidFill>
                    <a:srgbClr val="919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6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488"/>
                    <a:ext cx="89" cy="89"/>
                  </a:xfrm>
                  <a:prstGeom prst="ellipse">
                    <a:avLst/>
                  </a:prstGeom>
                  <a:solidFill>
                    <a:srgbClr val="939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7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489"/>
                    <a:ext cx="89" cy="88"/>
                  </a:xfrm>
                  <a:prstGeom prst="ellipse">
                    <a:avLst/>
                  </a:prstGeom>
                  <a:solidFill>
                    <a:srgbClr val="959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8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5030" y="490"/>
                    <a:ext cx="87" cy="86"/>
                  </a:xfrm>
                  <a:prstGeom prst="ellipse">
                    <a:avLst/>
                  </a:prstGeom>
                  <a:solidFill>
                    <a:srgbClr val="96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39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5031" y="490"/>
                    <a:ext cx="85" cy="85"/>
                  </a:xfrm>
                  <a:prstGeom prst="ellipse">
                    <a:avLst/>
                  </a:prstGeom>
                  <a:solidFill>
                    <a:srgbClr val="99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0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5031" y="491"/>
                    <a:ext cx="85" cy="84"/>
                  </a:xfrm>
                  <a:prstGeom prst="ellipse">
                    <a:avLst/>
                  </a:prstGeom>
                  <a:solidFill>
                    <a:srgbClr val="9B9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1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491"/>
                    <a:ext cx="83" cy="83"/>
                  </a:xfrm>
                  <a:prstGeom prst="ellipse">
                    <a:avLst/>
                  </a:prstGeom>
                  <a:solidFill>
                    <a:srgbClr val="9D9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2" name="Oval 1072"/>
                  <p:cNvSpPr>
                    <a:spLocks noChangeArrowheads="1"/>
                  </p:cNvSpPr>
                  <p:nvPr/>
                </p:nvSpPr>
                <p:spPr bwMode="auto">
                  <a:xfrm>
                    <a:off x="5033" y="492"/>
                    <a:ext cx="81" cy="81"/>
                  </a:xfrm>
                  <a:prstGeom prst="ellipse">
                    <a:avLst/>
                  </a:prstGeom>
                  <a:solidFill>
                    <a:srgbClr val="9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3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5033" y="493"/>
                    <a:ext cx="81" cy="80"/>
                  </a:xfrm>
                  <a:prstGeom prst="ellipse">
                    <a:avLst/>
                  </a:prstGeom>
                  <a:solidFill>
                    <a:srgbClr val="A1A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4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5034" y="493"/>
                    <a:ext cx="79" cy="79"/>
                  </a:xfrm>
                  <a:prstGeom prst="ellipse">
                    <a:avLst/>
                  </a:prstGeom>
                  <a:solidFill>
                    <a:srgbClr val="A3A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5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5034" y="494"/>
                    <a:ext cx="79" cy="78"/>
                  </a:xfrm>
                  <a:prstGeom prst="ellipse">
                    <a:avLst/>
                  </a:prstGeom>
                  <a:solidFill>
                    <a:srgbClr val="A6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6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495"/>
                    <a:ext cx="77" cy="76"/>
                  </a:xfrm>
                  <a:prstGeom prst="ellipse">
                    <a:avLst/>
                  </a:prstGeom>
                  <a:solidFill>
                    <a:srgbClr val="A8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7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495"/>
                    <a:ext cx="75" cy="75"/>
                  </a:xfrm>
                  <a:prstGeom prst="ellipse">
                    <a:avLst/>
                  </a:prstGeom>
                  <a:solidFill>
                    <a:srgbClr val="AA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8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496"/>
                    <a:ext cx="75" cy="74"/>
                  </a:xfrm>
                  <a:prstGeom prst="ellipse">
                    <a:avLst/>
                  </a:prstGeom>
                  <a:solidFill>
                    <a:srgbClr val="ADA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49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496"/>
                    <a:ext cx="73" cy="73"/>
                  </a:xfrm>
                  <a:prstGeom prst="ellipse">
                    <a:avLst/>
                  </a:prstGeom>
                  <a:solidFill>
                    <a:srgbClr val="A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0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5038" y="497"/>
                    <a:ext cx="71" cy="71"/>
                  </a:xfrm>
                  <a:prstGeom prst="ellipse">
                    <a:avLst/>
                  </a:prstGeom>
                  <a:solidFill>
                    <a:srgbClr val="B1B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1" name="Oval 1081"/>
                  <p:cNvSpPr>
                    <a:spLocks noChangeArrowheads="1"/>
                  </p:cNvSpPr>
                  <p:nvPr/>
                </p:nvSpPr>
                <p:spPr bwMode="auto">
                  <a:xfrm>
                    <a:off x="5038" y="498"/>
                    <a:ext cx="71" cy="70"/>
                  </a:xfrm>
                  <a:prstGeom prst="ellipse">
                    <a:avLst/>
                  </a:prstGeom>
                  <a:solidFill>
                    <a:srgbClr val="B4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2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5039" y="498"/>
                    <a:ext cx="69" cy="69"/>
                  </a:xfrm>
                  <a:prstGeom prst="ellipse">
                    <a:avLst/>
                  </a:prstGeom>
                  <a:solidFill>
                    <a:srgbClr val="B6B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3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5039" y="499"/>
                    <a:ext cx="69" cy="68"/>
                  </a:xfrm>
                  <a:prstGeom prst="ellipse">
                    <a:avLst/>
                  </a:prstGeom>
                  <a:solidFill>
                    <a:srgbClr val="B8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4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500"/>
                    <a:ext cx="67" cy="66"/>
                  </a:xfrm>
                  <a:prstGeom prst="ellipse">
                    <a:avLst/>
                  </a:prstGeom>
                  <a:solidFill>
                    <a:srgbClr val="BBB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5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5041" y="500"/>
                    <a:ext cx="65" cy="65"/>
                  </a:xfrm>
                  <a:prstGeom prst="ellipse">
                    <a:avLst/>
                  </a:prstGeom>
                  <a:solidFill>
                    <a:srgbClr val="BDB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6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5041" y="501"/>
                    <a:ext cx="65" cy="64"/>
                  </a:xfrm>
                  <a:prstGeom prst="ellipse">
                    <a:avLst/>
                  </a:prstGeom>
                  <a:solidFill>
                    <a:srgbClr val="BFB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7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5042" y="501"/>
                    <a:ext cx="63" cy="63"/>
                  </a:xfrm>
                  <a:prstGeom prst="ellipse">
                    <a:avLst/>
                  </a:prstGeom>
                  <a:solidFill>
                    <a:srgbClr val="C1C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8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5043" y="502"/>
                    <a:ext cx="61" cy="61"/>
                  </a:xfrm>
                  <a:prstGeom prst="ellipse">
                    <a:avLst/>
                  </a:prstGeom>
                  <a:solidFill>
                    <a:srgbClr val="C4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59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5043" y="503"/>
                    <a:ext cx="61" cy="60"/>
                  </a:xfrm>
                  <a:prstGeom prst="ellipse">
                    <a:avLst/>
                  </a:prstGeom>
                  <a:solidFill>
                    <a:srgbClr val="C6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0" name="Oval 1090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503"/>
                    <a:ext cx="60" cy="60"/>
                  </a:xfrm>
                  <a:prstGeom prst="ellipse">
                    <a:avLst/>
                  </a:prstGeom>
                  <a:solidFill>
                    <a:srgbClr val="C8C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1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5045" y="504"/>
                    <a:ext cx="58" cy="58"/>
                  </a:xfrm>
                  <a:prstGeom prst="ellipse">
                    <a:avLst/>
                  </a:prstGeom>
                  <a:solidFill>
                    <a:srgbClr val="CBC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2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5045" y="505"/>
                    <a:ext cx="57" cy="56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3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505"/>
                    <a:ext cx="56" cy="56"/>
                  </a:xfrm>
                  <a:prstGeom prst="ellipse">
                    <a:avLst/>
                  </a:prstGeom>
                  <a:solidFill>
                    <a:srgbClr val="C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4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506"/>
                    <a:ext cx="55" cy="54"/>
                  </a:xfrm>
                  <a:prstGeom prst="ellipse">
                    <a:avLst/>
                  </a:prstGeom>
                  <a:solidFill>
                    <a:srgbClr val="D1D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5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5047" y="507"/>
                    <a:ext cx="53" cy="52"/>
                  </a:xfrm>
                  <a:prstGeom prst="ellipse">
                    <a:avLst/>
                  </a:prstGeom>
                  <a:solidFill>
                    <a:srgbClr val="D3D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6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507"/>
                    <a:ext cx="52" cy="52"/>
                  </a:xfrm>
                  <a:prstGeom prst="ellipse">
                    <a:avLst/>
                  </a:prstGeom>
                  <a:solidFill>
                    <a:srgbClr val="D5D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7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508"/>
                    <a:ext cx="51" cy="50"/>
                  </a:xfrm>
                  <a:prstGeom prst="ellipse">
                    <a:avLst/>
                  </a:prstGeom>
                  <a:solidFill>
                    <a:srgbClr val="D7D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8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5049" y="508"/>
                    <a:ext cx="50" cy="50"/>
                  </a:xfrm>
                  <a:prstGeom prst="ellipse">
                    <a:avLst/>
                  </a:prstGeom>
                  <a:solidFill>
                    <a:srgbClr val="D9D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69" name="Oval 1099"/>
                  <p:cNvSpPr>
                    <a:spLocks noChangeArrowheads="1"/>
                  </p:cNvSpPr>
                  <p:nvPr/>
                </p:nvSpPr>
                <p:spPr bwMode="auto">
                  <a:xfrm>
                    <a:off x="5050" y="509"/>
                    <a:ext cx="48" cy="48"/>
                  </a:xfrm>
                  <a:prstGeom prst="ellipse">
                    <a:avLst/>
                  </a:prstGeom>
                  <a:solidFill>
                    <a:srgbClr val="DBD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0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5050" y="510"/>
                    <a:ext cx="47" cy="46"/>
                  </a:xfrm>
                  <a:prstGeom prst="ellipse">
                    <a:avLst/>
                  </a:prstGeom>
                  <a:solidFill>
                    <a:srgbClr val="DDD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1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5051" y="510"/>
                    <a:ext cx="46" cy="46"/>
                  </a:xfrm>
                  <a:prstGeom prst="ellipse">
                    <a:avLst/>
                  </a:prstGeom>
                  <a:solidFill>
                    <a:srgbClr val="DE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2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5051" y="511"/>
                    <a:ext cx="45" cy="44"/>
                  </a:xfrm>
                  <a:prstGeom prst="ellipse">
                    <a:avLst/>
                  </a:prstGeom>
                  <a:solidFill>
                    <a:srgbClr val="E0E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3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5052" y="512"/>
                    <a:ext cx="43" cy="42"/>
                  </a:xfrm>
                  <a:prstGeom prst="ellipse">
                    <a:avLst/>
                  </a:prstGeom>
                  <a:solidFill>
                    <a:srgbClr val="E2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4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5053" y="512"/>
                    <a:ext cx="42" cy="42"/>
                  </a:xfrm>
                  <a:prstGeom prst="ellipse">
                    <a:avLst/>
                  </a:prstGeom>
                  <a:solidFill>
                    <a:srgbClr val="E3E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5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5053" y="513"/>
                    <a:ext cx="41" cy="40"/>
                  </a:xfrm>
                  <a:prstGeom prst="ellipse">
                    <a:avLst/>
                  </a:prstGeom>
                  <a:solidFill>
                    <a:srgbClr val="E5E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6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5054" y="513"/>
                    <a:ext cx="40" cy="40"/>
                  </a:xfrm>
                  <a:prstGeom prst="ellipse">
                    <a:avLst/>
                  </a:prstGeom>
                  <a:solidFill>
                    <a:srgbClr val="E7E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7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5055" y="514"/>
                    <a:ext cx="38" cy="38"/>
                  </a:xfrm>
                  <a:prstGeom prst="ellipse">
                    <a:avLst/>
                  </a:prstGeom>
                  <a:solidFill>
                    <a:srgbClr val="E8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8" name="Oval 1108"/>
                  <p:cNvSpPr>
                    <a:spLocks noChangeArrowheads="1"/>
                  </p:cNvSpPr>
                  <p:nvPr/>
                </p:nvSpPr>
                <p:spPr bwMode="auto">
                  <a:xfrm>
                    <a:off x="5055" y="515"/>
                    <a:ext cx="37" cy="36"/>
                  </a:xfrm>
                  <a:prstGeom prst="ellipse">
                    <a:avLst/>
                  </a:prstGeom>
                  <a:solidFill>
                    <a:srgbClr val="EAE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79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5056" y="515"/>
                    <a:ext cx="36" cy="36"/>
                  </a:xfrm>
                  <a:prstGeom prst="ellipse">
                    <a:avLst/>
                  </a:prstGeom>
                  <a:solidFill>
                    <a:srgbClr val="EBE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0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5056" y="516"/>
                    <a:ext cx="35" cy="34"/>
                  </a:xfrm>
                  <a:prstGeom prst="ellipse">
                    <a:avLst/>
                  </a:prstGeom>
                  <a:solidFill>
                    <a:srgbClr val="ECE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1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517"/>
                    <a:ext cx="33" cy="32"/>
                  </a:xfrm>
                  <a:prstGeom prst="ellipse">
                    <a:avLst/>
                  </a:prstGeom>
                  <a:solidFill>
                    <a:srgbClr val="EDE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2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517"/>
                    <a:ext cx="32" cy="32"/>
                  </a:xfrm>
                  <a:prstGeom prst="ellipse">
                    <a:avLst/>
                  </a:prstGeom>
                  <a:solidFill>
                    <a:srgbClr val="EFE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3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518"/>
                    <a:ext cx="31" cy="30"/>
                  </a:xfrm>
                  <a:prstGeom prst="ellipse">
                    <a:avLst/>
                  </a:prstGeom>
                  <a:solidFill>
                    <a:srgbClr val="F0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4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5059" y="519"/>
                    <a:ext cx="29" cy="28"/>
                  </a:xfrm>
                  <a:prstGeom prst="ellipse">
                    <a:avLst/>
                  </a:prstGeom>
                  <a:solidFill>
                    <a:srgbClr val="F1F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5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519"/>
                    <a:ext cx="28" cy="28"/>
                  </a:xfrm>
                  <a:prstGeom prst="ellipse">
                    <a:avLst/>
                  </a:prstGeom>
                  <a:solidFill>
                    <a:srgbClr val="F2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6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520"/>
                    <a:ext cx="27" cy="27"/>
                  </a:xfrm>
                  <a:prstGeom prst="ellipse">
                    <a:avLst/>
                  </a:prstGeom>
                  <a:solidFill>
                    <a:srgbClr val="F3F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7" name="Oval 1117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520"/>
                    <a:ext cx="26" cy="26"/>
                  </a:xfrm>
                  <a:prstGeom prst="ellipse">
                    <a:avLst/>
                  </a:prstGeom>
                  <a:solidFill>
                    <a:srgbClr val="F4F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8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5062" y="521"/>
                    <a:ext cx="24" cy="24"/>
                  </a:xfrm>
                  <a:prstGeom prst="ellipse">
                    <a:avLst/>
                  </a:prstGeom>
                  <a:solidFill>
                    <a:srgbClr val="F5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89" name="Oval 1119"/>
                  <p:cNvSpPr>
                    <a:spLocks noChangeArrowheads="1"/>
                  </p:cNvSpPr>
                  <p:nvPr/>
                </p:nvSpPr>
                <p:spPr bwMode="auto">
                  <a:xfrm>
                    <a:off x="5062" y="522"/>
                    <a:ext cx="23" cy="23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0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5063" y="522"/>
                    <a:ext cx="22" cy="22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1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5063" y="523"/>
                    <a:ext cx="21" cy="21"/>
                  </a:xfrm>
                  <a:prstGeom prst="ellipse">
                    <a:avLst/>
                  </a:prstGeom>
                  <a:solidFill>
                    <a:srgbClr val="F7F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2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5064" y="524"/>
                    <a:ext cx="19" cy="19"/>
                  </a:xfrm>
                  <a:prstGeom prst="ellipse">
                    <a:avLst/>
                  </a:prstGeom>
                  <a:solidFill>
                    <a:srgbClr val="F8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3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524"/>
                    <a:ext cx="18" cy="18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4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525"/>
                    <a:ext cx="17" cy="17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5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525"/>
                    <a:ext cx="16" cy="16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6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526"/>
                    <a:ext cx="14" cy="14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7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527"/>
                    <a:ext cx="13" cy="13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8" name="Oval 1128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527"/>
                    <a:ext cx="12" cy="12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99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528"/>
                    <a:ext cx="11" cy="11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0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5069" y="529"/>
                    <a:ext cx="9" cy="9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1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5070" y="529"/>
                    <a:ext cx="8" cy="8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2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5070" y="530"/>
                    <a:ext cx="7" cy="7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3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530"/>
                    <a:ext cx="6" cy="6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4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5072" y="531"/>
                    <a:ext cx="4" cy="4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5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5072" y="532"/>
                    <a:ext cx="3" cy="3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6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532"/>
                    <a:ext cx="2" cy="2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50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533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410" name="Oval 1138"/>
                <p:cNvSpPr>
                  <a:spLocks noChangeArrowheads="1"/>
                </p:cNvSpPr>
                <p:nvPr/>
              </p:nvSpPr>
              <p:spPr bwMode="auto">
                <a:xfrm>
                  <a:off x="5014" y="473"/>
                  <a:ext cx="120" cy="120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5" name="Group 1139"/>
              <p:cNvGrpSpPr>
                <a:grpSpLocks/>
              </p:cNvGrpSpPr>
              <p:nvPr/>
            </p:nvGrpSpPr>
            <p:grpSpPr bwMode="auto">
              <a:xfrm>
                <a:off x="2672" y="473"/>
                <a:ext cx="120" cy="120"/>
                <a:chOff x="2672" y="473"/>
                <a:chExt cx="120" cy="120"/>
              </a:xfrm>
            </p:grpSpPr>
            <p:grpSp>
              <p:nvGrpSpPr>
                <p:cNvPr id="22310" name="Group 1140"/>
                <p:cNvGrpSpPr>
                  <a:grpSpLocks/>
                </p:cNvGrpSpPr>
                <p:nvPr/>
              </p:nvGrpSpPr>
              <p:grpSpPr bwMode="auto">
                <a:xfrm>
                  <a:off x="2672" y="473"/>
                  <a:ext cx="120" cy="120"/>
                  <a:chOff x="2672" y="473"/>
                  <a:chExt cx="120" cy="120"/>
                </a:xfrm>
              </p:grpSpPr>
              <p:sp>
                <p:nvSpPr>
                  <p:cNvPr id="22312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473"/>
                    <a:ext cx="120" cy="120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3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473"/>
                    <a:ext cx="119" cy="119"/>
                  </a:xfrm>
                  <a:prstGeom prst="ellipse">
                    <a:avLst/>
                  </a:prstGeom>
                  <a:solidFill>
                    <a:srgbClr val="767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4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474"/>
                    <a:ext cx="118" cy="118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5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474"/>
                    <a:ext cx="117" cy="117"/>
                  </a:xfrm>
                  <a:prstGeom prst="ellipse">
                    <a:avLst/>
                  </a:prstGeom>
                  <a:solidFill>
                    <a:srgbClr val="777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6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475"/>
                    <a:ext cx="115" cy="115"/>
                  </a:xfrm>
                  <a:prstGeom prst="ellipse">
                    <a:avLst/>
                  </a:prstGeom>
                  <a:solidFill>
                    <a:srgbClr val="78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7" name="Oval 1146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476"/>
                    <a:ext cx="114" cy="114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8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2675" y="476"/>
                    <a:ext cx="113" cy="113"/>
                  </a:xfrm>
                  <a:prstGeom prst="ellipse">
                    <a:avLst/>
                  </a:prstGeom>
                  <a:solidFill>
                    <a:srgbClr val="797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19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2675" y="477"/>
                    <a:ext cx="112" cy="112"/>
                  </a:xfrm>
                  <a:prstGeom prst="ellipse">
                    <a:avLst/>
                  </a:prstGeom>
                  <a:solidFill>
                    <a:srgbClr val="7A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0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478"/>
                    <a:ext cx="110" cy="110"/>
                  </a:xfrm>
                  <a:prstGeom prst="ellipse">
                    <a:avLst/>
                  </a:prstGeom>
                  <a:solidFill>
                    <a:srgbClr val="7B7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1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2677" y="478"/>
                    <a:ext cx="109" cy="109"/>
                  </a:xfrm>
                  <a:prstGeom prst="ellipse">
                    <a:avLst/>
                  </a:prstGeom>
                  <a:solidFill>
                    <a:srgbClr val="7C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2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2677" y="479"/>
                    <a:ext cx="108" cy="108"/>
                  </a:xfrm>
                  <a:prstGeom prst="ellipse">
                    <a:avLst/>
                  </a:prstGeom>
                  <a:solidFill>
                    <a:srgbClr val="7D7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3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479"/>
                    <a:ext cx="107" cy="107"/>
                  </a:xfrm>
                  <a:prstGeom prst="ellipse">
                    <a:avLst/>
                  </a:prstGeom>
                  <a:solidFill>
                    <a:srgbClr val="7E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4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2679" y="480"/>
                    <a:ext cx="105" cy="105"/>
                  </a:xfrm>
                  <a:prstGeom prst="ellipse">
                    <a:avLst/>
                  </a:prstGeom>
                  <a:solidFill>
                    <a:srgbClr val="7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5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2679" y="481"/>
                    <a:ext cx="104" cy="104"/>
                  </a:xfrm>
                  <a:prstGeom prst="ellipse">
                    <a:avLst/>
                  </a:pr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6" name="Oval 1155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481"/>
                    <a:ext cx="103" cy="103"/>
                  </a:xfrm>
                  <a:prstGeom prst="ellipse">
                    <a:avLst/>
                  </a:prstGeom>
                  <a:solidFill>
                    <a:srgbClr val="818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7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482"/>
                    <a:ext cx="102" cy="102"/>
                  </a:xfrm>
                  <a:prstGeom prst="ellipse">
                    <a:avLst/>
                  </a:prstGeom>
                  <a:solidFill>
                    <a:srgbClr val="82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8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2681" y="483"/>
                    <a:ext cx="100" cy="100"/>
                  </a:xfrm>
                  <a:prstGeom prst="ellipse">
                    <a:avLst/>
                  </a:prstGeom>
                  <a:solidFill>
                    <a:srgbClr val="84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29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483"/>
                    <a:ext cx="99" cy="99"/>
                  </a:xfrm>
                  <a:prstGeom prst="ellipse">
                    <a:avLst/>
                  </a:prstGeom>
                  <a:solidFill>
                    <a:srgbClr val="85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0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484"/>
                    <a:ext cx="98" cy="98"/>
                  </a:xfrm>
                  <a:prstGeom prst="ellipse">
                    <a:avLst/>
                  </a:prstGeom>
                  <a:solidFill>
                    <a:srgbClr val="878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1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2683" y="484"/>
                    <a:ext cx="97" cy="97"/>
                  </a:xfrm>
                  <a:prstGeom prst="ellipse">
                    <a:avLst/>
                  </a:prstGeom>
                  <a:solidFill>
                    <a:srgbClr val="88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2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2684" y="485"/>
                    <a:ext cx="95" cy="95"/>
                  </a:xfrm>
                  <a:prstGeom prst="ellipse">
                    <a:avLst/>
                  </a:prstGeom>
                  <a:solidFill>
                    <a:srgbClr val="8A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3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2684" y="486"/>
                    <a:ext cx="94" cy="94"/>
                  </a:xfrm>
                  <a:prstGeom prst="ellipse">
                    <a:avLst/>
                  </a:prstGeom>
                  <a:solidFill>
                    <a:srgbClr val="8B8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4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2685" y="486"/>
                    <a:ext cx="93" cy="93"/>
                  </a:xfrm>
                  <a:prstGeom prst="ellipse">
                    <a:avLst/>
                  </a:prstGeom>
                  <a:solidFill>
                    <a:srgbClr val="8D8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5" name="Oval 1164"/>
                  <p:cNvSpPr>
                    <a:spLocks noChangeArrowheads="1"/>
                  </p:cNvSpPr>
                  <p:nvPr/>
                </p:nvSpPr>
                <p:spPr bwMode="auto">
                  <a:xfrm>
                    <a:off x="2685" y="487"/>
                    <a:ext cx="92" cy="92"/>
                  </a:xfrm>
                  <a:prstGeom prst="ellipse">
                    <a:avLst/>
                  </a:prstGeom>
                  <a:solidFill>
                    <a:srgbClr val="8F8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6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2686" y="488"/>
                    <a:ext cx="90" cy="90"/>
                  </a:xfrm>
                  <a:prstGeom prst="ellipse">
                    <a:avLst/>
                  </a:prstGeom>
                  <a:solidFill>
                    <a:srgbClr val="919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7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488"/>
                    <a:ext cx="89" cy="89"/>
                  </a:xfrm>
                  <a:prstGeom prst="ellipse">
                    <a:avLst/>
                  </a:prstGeom>
                  <a:solidFill>
                    <a:srgbClr val="939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8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489"/>
                    <a:ext cx="88" cy="88"/>
                  </a:xfrm>
                  <a:prstGeom prst="ellipse">
                    <a:avLst/>
                  </a:prstGeom>
                  <a:solidFill>
                    <a:srgbClr val="959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39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490"/>
                    <a:ext cx="86" cy="86"/>
                  </a:xfrm>
                  <a:prstGeom prst="ellipse">
                    <a:avLst/>
                  </a:prstGeom>
                  <a:solidFill>
                    <a:srgbClr val="96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0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2689" y="490"/>
                    <a:ext cx="85" cy="85"/>
                  </a:xfrm>
                  <a:prstGeom prst="ellipse">
                    <a:avLst/>
                  </a:prstGeom>
                  <a:solidFill>
                    <a:srgbClr val="99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1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2689" y="491"/>
                    <a:ext cx="84" cy="84"/>
                  </a:xfrm>
                  <a:prstGeom prst="ellipse">
                    <a:avLst/>
                  </a:prstGeom>
                  <a:solidFill>
                    <a:srgbClr val="9B9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2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2690" y="491"/>
                    <a:ext cx="83" cy="83"/>
                  </a:xfrm>
                  <a:prstGeom prst="ellipse">
                    <a:avLst/>
                  </a:prstGeom>
                  <a:solidFill>
                    <a:srgbClr val="9D9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3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2691" y="492"/>
                    <a:ext cx="81" cy="81"/>
                  </a:xfrm>
                  <a:prstGeom prst="ellipse">
                    <a:avLst/>
                  </a:prstGeom>
                  <a:solidFill>
                    <a:srgbClr val="9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4" name="Oval 1173"/>
                  <p:cNvSpPr>
                    <a:spLocks noChangeArrowheads="1"/>
                  </p:cNvSpPr>
                  <p:nvPr/>
                </p:nvSpPr>
                <p:spPr bwMode="auto">
                  <a:xfrm>
                    <a:off x="2691" y="493"/>
                    <a:ext cx="80" cy="80"/>
                  </a:xfrm>
                  <a:prstGeom prst="ellipse">
                    <a:avLst/>
                  </a:prstGeom>
                  <a:solidFill>
                    <a:srgbClr val="A1A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5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2692" y="493"/>
                    <a:ext cx="79" cy="79"/>
                  </a:xfrm>
                  <a:prstGeom prst="ellipse">
                    <a:avLst/>
                  </a:prstGeom>
                  <a:solidFill>
                    <a:srgbClr val="A3A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6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2692" y="494"/>
                    <a:ext cx="78" cy="78"/>
                  </a:xfrm>
                  <a:prstGeom prst="ellipse">
                    <a:avLst/>
                  </a:prstGeom>
                  <a:solidFill>
                    <a:srgbClr val="A6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7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2693" y="495"/>
                    <a:ext cx="76" cy="76"/>
                  </a:xfrm>
                  <a:prstGeom prst="ellipse">
                    <a:avLst/>
                  </a:prstGeom>
                  <a:solidFill>
                    <a:srgbClr val="A8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8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2694" y="495"/>
                    <a:ext cx="75" cy="75"/>
                  </a:xfrm>
                  <a:prstGeom prst="ellipse">
                    <a:avLst/>
                  </a:prstGeom>
                  <a:solidFill>
                    <a:srgbClr val="AA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49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2694" y="496"/>
                    <a:ext cx="74" cy="74"/>
                  </a:xfrm>
                  <a:prstGeom prst="ellipse">
                    <a:avLst/>
                  </a:prstGeom>
                  <a:solidFill>
                    <a:srgbClr val="ADA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0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2695" y="496"/>
                    <a:ext cx="73" cy="73"/>
                  </a:xfrm>
                  <a:prstGeom prst="ellipse">
                    <a:avLst/>
                  </a:prstGeom>
                  <a:solidFill>
                    <a:srgbClr val="A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1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497"/>
                    <a:ext cx="71" cy="71"/>
                  </a:xfrm>
                  <a:prstGeom prst="ellipse">
                    <a:avLst/>
                  </a:prstGeom>
                  <a:solidFill>
                    <a:srgbClr val="B1B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2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498"/>
                    <a:ext cx="70" cy="70"/>
                  </a:xfrm>
                  <a:prstGeom prst="ellipse">
                    <a:avLst/>
                  </a:prstGeom>
                  <a:solidFill>
                    <a:srgbClr val="B4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3" name="Oval 1182"/>
                  <p:cNvSpPr>
                    <a:spLocks noChangeArrowheads="1"/>
                  </p:cNvSpPr>
                  <p:nvPr/>
                </p:nvSpPr>
                <p:spPr bwMode="auto">
                  <a:xfrm>
                    <a:off x="2697" y="498"/>
                    <a:ext cx="69" cy="69"/>
                  </a:xfrm>
                  <a:prstGeom prst="ellipse">
                    <a:avLst/>
                  </a:prstGeom>
                  <a:solidFill>
                    <a:srgbClr val="B6B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4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2697" y="499"/>
                    <a:ext cx="68" cy="68"/>
                  </a:xfrm>
                  <a:prstGeom prst="ellipse">
                    <a:avLst/>
                  </a:prstGeom>
                  <a:solidFill>
                    <a:srgbClr val="B8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5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500"/>
                    <a:ext cx="66" cy="66"/>
                  </a:xfrm>
                  <a:prstGeom prst="ellipse">
                    <a:avLst/>
                  </a:prstGeom>
                  <a:solidFill>
                    <a:srgbClr val="BBB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6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500"/>
                    <a:ext cx="65" cy="65"/>
                  </a:xfrm>
                  <a:prstGeom prst="ellipse">
                    <a:avLst/>
                  </a:prstGeom>
                  <a:solidFill>
                    <a:srgbClr val="BDB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7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501"/>
                    <a:ext cx="64" cy="64"/>
                  </a:xfrm>
                  <a:prstGeom prst="ellipse">
                    <a:avLst/>
                  </a:prstGeom>
                  <a:solidFill>
                    <a:srgbClr val="BFB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8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501"/>
                    <a:ext cx="63" cy="63"/>
                  </a:xfrm>
                  <a:prstGeom prst="ellipse">
                    <a:avLst/>
                  </a:prstGeom>
                  <a:solidFill>
                    <a:srgbClr val="C1C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59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2"/>
                    <a:ext cx="61" cy="61"/>
                  </a:xfrm>
                  <a:prstGeom prst="ellipse">
                    <a:avLst/>
                  </a:prstGeom>
                  <a:solidFill>
                    <a:srgbClr val="C4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0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3"/>
                    <a:ext cx="60" cy="60"/>
                  </a:xfrm>
                  <a:prstGeom prst="ellipse">
                    <a:avLst/>
                  </a:prstGeom>
                  <a:solidFill>
                    <a:srgbClr val="C6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1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2702" y="503"/>
                    <a:ext cx="59" cy="60"/>
                  </a:xfrm>
                  <a:prstGeom prst="ellipse">
                    <a:avLst/>
                  </a:prstGeom>
                  <a:solidFill>
                    <a:srgbClr val="C8C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2" name="Oval 1191"/>
                  <p:cNvSpPr>
                    <a:spLocks noChangeArrowheads="1"/>
                  </p:cNvSpPr>
                  <p:nvPr/>
                </p:nvSpPr>
                <p:spPr bwMode="auto">
                  <a:xfrm>
                    <a:off x="2703" y="504"/>
                    <a:ext cx="57" cy="58"/>
                  </a:xfrm>
                  <a:prstGeom prst="ellipse">
                    <a:avLst/>
                  </a:prstGeom>
                  <a:solidFill>
                    <a:srgbClr val="CBC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3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2703" y="505"/>
                    <a:ext cx="57" cy="56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4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505"/>
                    <a:ext cx="55" cy="56"/>
                  </a:xfrm>
                  <a:prstGeom prst="ellipse">
                    <a:avLst/>
                  </a:prstGeom>
                  <a:solidFill>
                    <a:srgbClr val="C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5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506"/>
                    <a:ext cx="55" cy="54"/>
                  </a:xfrm>
                  <a:prstGeom prst="ellipse">
                    <a:avLst/>
                  </a:prstGeom>
                  <a:solidFill>
                    <a:srgbClr val="D1D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6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2705" y="507"/>
                    <a:ext cx="53" cy="52"/>
                  </a:xfrm>
                  <a:prstGeom prst="ellipse">
                    <a:avLst/>
                  </a:prstGeom>
                  <a:solidFill>
                    <a:srgbClr val="D3D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7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2706" y="507"/>
                    <a:ext cx="51" cy="52"/>
                  </a:xfrm>
                  <a:prstGeom prst="ellipse">
                    <a:avLst/>
                  </a:prstGeom>
                  <a:solidFill>
                    <a:srgbClr val="D5D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8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2706" y="508"/>
                    <a:ext cx="51" cy="50"/>
                  </a:xfrm>
                  <a:prstGeom prst="ellipse">
                    <a:avLst/>
                  </a:prstGeom>
                  <a:solidFill>
                    <a:srgbClr val="D7D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69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2707" y="508"/>
                    <a:ext cx="49" cy="50"/>
                  </a:xfrm>
                  <a:prstGeom prst="ellipse">
                    <a:avLst/>
                  </a:prstGeom>
                  <a:solidFill>
                    <a:srgbClr val="D9D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0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509"/>
                    <a:ext cx="47" cy="48"/>
                  </a:xfrm>
                  <a:prstGeom prst="ellipse">
                    <a:avLst/>
                  </a:prstGeom>
                  <a:solidFill>
                    <a:srgbClr val="DBD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1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510"/>
                    <a:ext cx="47" cy="46"/>
                  </a:xfrm>
                  <a:prstGeom prst="ellipse">
                    <a:avLst/>
                  </a:prstGeom>
                  <a:solidFill>
                    <a:srgbClr val="DDD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2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2709" y="510"/>
                    <a:ext cx="45" cy="46"/>
                  </a:xfrm>
                  <a:prstGeom prst="ellipse">
                    <a:avLst/>
                  </a:prstGeom>
                  <a:solidFill>
                    <a:srgbClr val="DE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3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2709" y="511"/>
                    <a:ext cx="45" cy="44"/>
                  </a:xfrm>
                  <a:prstGeom prst="ellipse">
                    <a:avLst/>
                  </a:prstGeom>
                  <a:solidFill>
                    <a:srgbClr val="E0E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4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2710" y="512"/>
                    <a:ext cx="43" cy="42"/>
                  </a:xfrm>
                  <a:prstGeom prst="ellipse">
                    <a:avLst/>
                  </a:prstGeom>
                  <a:solidFill>
                    <a:srgbClr val="E2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5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512"/>
                    <a:ext cx="41" cy="42"/>
                  </a:xfrm>
                  <a:prstGeom prst="ellipse">
                    <a:avLst/>
                  </a:prstGeom>
                  <a:solidFill>
                    <a:srgbClr val="E3E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6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513"/>
                    <a:ext cx="41" cy="40"/>
                  </a:xfrm>
                  <a:prstGeom prst="ellipse">
                    <a:avLst/>
                  </a:prstGeom>
                  <a:solidFill>
                    <a:srgbClr val="E5E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7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2712" y="513"/>
                    <a:ext cx="39" cy="40"/>
                  </a:xfrm>
                  <a:prstGeom prst="ellipse">
                    <a:avLst/>
                  </a:prstGeom>
                  <a:solidFill>
                    <a:srgbClr val="E7E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8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2713" y="514"/>
                    <a:ext cx="37" cy="38"/>
                  </a:xfrm>
                  <a:prstGeom prst="ellipse">
                    <a:avLst/>
                  </a:prstGeom>
                  <a:solidFill>
                    <a:srgbClr val="E8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79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2713" y="515"/>
                    <a:ext cx="37" cy="36"/>
                  </a:xfrm>
                  <a:prstGeom prst="ellipse">
                    <a:avLst/>
                  </a:prstGeom>
                  <a:solidFill>
                    <a:srgbClr val="EAE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0" name="Oval 1209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515"/>
                    <a:ext cx="36" cy="36"/>
                  </a:xfrm>
                  <a:prstGeom prst="ellipse">
                    <a:avLst/>
                  </a:prstGeom>
                  <a:solidFill>
                    <a:srgbClr val="EBE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1" name="Oval 1210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516"/>
                    <a:ext cx="35" cy="34"/>
                  </a:xfrm>
                  <a:prstGeom prst="ellipse">
                    <a:avLst/>
                  </a:prstGeom>
                  <a:solidFill>
                    <a:srgbClr val="ECE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2" name="Oval 1211"/>
                  <p:cNvSpPr>
                    <a:spLocks noChangeArrowheads="1"/>
                  </p:cNvSpPr>
                  <p:nvPr/>
                </p:nvSpPr>
                <p:spPr bwMode="auto">
                  <a:xfrm>
                    <a:off x="2715" y="517"/>
                    <a:ext cx="33" cy="32"/>
                  </a:xfrm>
                  <a:prstGeom prst="ellipse">
                    <a:avLst/>
                  </a:prstGeom>
                  <a:solidFill>
                    <a:srgbClr val="EDE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3" name="Oval 1212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517"/>
                    <a:ext cx="32" cy="32"/>
                  </a:xfrm>
                  <a:prstGeom prst="ellipse">
                    <a:avLst/>
                  </a:prstGeom>
                  <a:solidFill>
                    <a:srgbClr val="EFE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4" name="Oval 1213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518"/>
                    <a:ext cx="31" cy="30"/>
                  </a:xfrm>
                  <a:prstGeom prst="ellipse">
                    <a:avLst/>
                  </a:prstGeom>
                  <a:solidFill>
                    <a:srgbClr val="F0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5" name="Oval 1214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519"/>
                    <a:ext cx="29" cy="28"/>
                  </a:xfrm>
                  <a:prstGeom prst="ellipse">
                    <a:avLst/>
                  </a:prstGeom>
                  <a:solidFill>
                    <a:srgbClr val="F1F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6" name="Oval 1215"/>
                  <p:cNvSpPr>
                    <a:spLocks noChangeArrowheads="1"/>
                  </p:cNvSpPr>
                  <p:nvPr/>
                </p:nvSpPr>
                <p:spPr bwMode="auto">
                  <a:xfrm>
                    <a:off x="2718" y="519"/>
                    <a:ext cx="28" cy="28"/>
                  </a:xfrm>
                  <a:prstGeom prst="ellipse">
                    <a:avLst/>
                  </a:prstGeom>
                  <a:solidFill>
                    <a:srgbClr val="F2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7" name="Oval 1216"/>
                  <p:cNvSpPr>
                    <a:spLocks noChangeArrowheads="1"/>
                  </p:cNvSpPr>
                  <p:nvPr/>
                </p:nvSpPr>
                <p:spPr bwMode="auto">
                  <a:xfrm>
                    <a:off x="2718" y="520"/>
                    <a:ext cx="27" cy="27"/>
                  </a:xfrm>
                  <a:prstGeom prst="ellipse">
                    <a:avLst/>
                  </a:prstGeom>
                  <a:solidFill>
                    <a:srgbClr val="F3F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8" name="Oval 1217"/>
                  <p:cNvSpPr>
                    <a:spLocks noChangeArrowheads="1"/>
                  </p:cNvSpPr>
                  <p:nvPr/>
                </p:nvSpPr>
                <p:spPr bwMode="auto">
                  <a:xfrm>
                    <a:off x="2719" y="520"/>
                    <a:ext cx="26" cy="26"/>
                  </a:xfrm>
                  <a:prstGeom prst="ellipse">
                    <a:avLst/>
                  </a:prstGeom>
                  <a:solidFill>
                    <a:srgbClr val="F4F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89" name="Oval 1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521"/>
                    <a:ext cx="24" cy="24"/>
                  </a:xfrm>
                  <a:prstGeom prst="ellipse">
                    <a:avLst/>
                  </a:prstGeom>
                  <a:solidFill>
                    <a:srgbClr val="F5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0" name="Oval 1219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522"/>
                    <a:ext cx="23" cy="23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1" name="Oval 1220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522"/>
                    <a:ext cx="22" cy="22"/>
                  </a:xfrm>
                  <a:prstGeom prst="ellipse">
                    <a:avLst/>
                  </a:prstGeom>
                  <a:solidFill>
                    <a:srgbClr val="F6F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2" name="Oval 1221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523"/>
                    <a:ext cx="21" cy="21"/>
                  </a:xfrm>
                  <a:prstGeom prst="ellipse">
                    <a:avLst/>
                  </a:prstGeom>
                  <a:solidFill>
                    <a:srgbClr val="F7F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3" name="Oval 1222"/>
                  <p:cNvSpPr>
                    <a:spLocks noChangeArrowheads="1"/>
                  </p:cNvSpPr>
                  <p:nvPr/>
                </p:nvSpPr>
                <p:spPr bwMode="auto">
                  <a:xfrm>
                    <a:off x="2722" y="524"/>
                    <a:ext cx="19" cy="19"/>
                  </a:xfrm>
                  <a:prstGeom prst="ellipse">
                    <a:avLst/>
                  </a:prstGeom>
                  <a:solidFill>
                    <a:srgbClr val="F8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4" name="Oval 1223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524"/>
                    <a:ext cx="18" cy="18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5" name="Oval 1224"/>
                  <p:cNvSpPr>
                    <a:spLocks noChangeArrowheads="1"/>
                  </p:cNvSpPr>
                  <p:nvPr/>
                </p:nvSpPr>
                <p:spPr bwMode="auto">
                  <a:xfrm>
                    <a:off x="2723" y="525"/>
                    <a:ext cx="17" cy="17"/>
                  </a:xfrm>
                  <a:prstGeom prst="ellipse">
                    <a:avLst/>
                  </a:prstGeom>
                  <a:solidFill>
                    <a:srgbClr val="F9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6" name="Oval 1225"/>
                  <p:cNvSpPr>
                    <a:spLocks noChangeArrowheads="1"/>
                  </p:cNvSpPr>
                  <p:nvPr/>
                </p:nvSpPr>
                <p:spPr bwMode="auto">
                  <a:xfrm>
                    <a:off x="2724" y="525"/>
                    <a:ext cx="16" cy="16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7" name="Oval 1226"/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526"/>
                    <a:ext cx="14" cy="14"/>
                  </a:xfrm>
                  <a:prstGeom prst="ellipse">
                    <a:avLst/>
                  </a:prstGeom>
                  <a:solidFill>
                    <a:srgbClr val="FA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8" name="Oval 1227"/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527"/>
                    <a:ext cx="13" cy="13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99" name="Oval 1228"/>
                  <p:cNvSpPr>
                    <a:spLocks noChangeArrowheads="1"/>
                  </p:cNvSpPr>
                  <p:nvPr/>
                </p:nvSpPr>
                <p:spPr bwMode="auto">
                  <a:xfrm>
                    <a:off x="2726" y="527"/>
                    <a:ext cx="12" cy="12"/>
                  </a:xfrm>
                  <a:prstGeom prst="ellipse">
                    <a:avLst/>
                  </a:prstGeom>
                  <a:solidFill>
                    <a:srgbClr val="FBF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0" name="Oval 1229"/>
                  <p:cNvSpPr>
                    <a:spLocks noChangeArrowheads="1"/>
                  </p:cNvSpPr>
                  <p:nvPr/>
                </p:nvSpPr>
                <p:spPr bwMode="auto">
                  <a:xfrm>
                    <a:off x="2726" y="528"/>
                    <a:ext cx="11" cy="11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1" name="Oval 1230"/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529"/>
                    <a:ext cx="9" cy="9"/>
                  </a:xfrm>
                  <a:prstGeom prst="ellipse">
                    <a:avLst/>
                  </a:prstGeom>
                  <a:solidFill>
                    <a:srgbClr val="FCF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2" name="Oval 1231"/>
                  <p:cNvSpPr>
                    <a:spLocks noChangeArrowheads="1"/>
                  </p:cNvSpPr>
                  <p:nvPr/>
                </p:nvSpPr>
                <p:spPr bwMode="auto">
                  <a:xfrm>
                    <a:off x="2728" y="529"/>
                    <a:ext cx="8" cy="8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3" name="Oval 1232"/>
                  <p:cNvSpPr>
                    <a:spLocks noChangeArrowheads="1"/>
                  </p:cNvSpPr>
                  <p:nvPr/>
                </p:nvSpPr>
                <p:spPr bwMode="auto">
                  <a:xfrm>
                    <a:off x="2728" y="530"/>
                    <a:ext cx="7" cy="7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4" name="Oval 1233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530"/>
                    <a:ext cx="6" cy="6"/>
                  </a:xfrm>
                  <a:prstGeom prst="ellipse">
                    <a:avLst/>
                  </a:prstGeom>
                  <a:solidFill>
                    <a:srgbClr val="FDF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5" name="Oval 1234"/>
                  <p:cNvSpPr>
                    <a:spLocks noChangeArrowheads="1"/>
                  </p:cNvSpPr>
                  <p:nvPr/>
                </p:nvSpPr>
                <p:spPr bwMode="auto">
                  <a:xfrm>
                    <a:off x="2730" y="531"/>
                    <a:ext cx="4" cy="4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6" name="Oval 1235"/>
                  <p:cNvSpPr>
                    <a:spLocks noChangeArrowheads="1"/>
                  </p:cNvSpPr>
                  <p:nvPr/>
                </p:nvSpPr>
                <p:spPr bwMode="auto">
                  <a:xfrm>
                    <a:off x="2730" y="532"/>
                    <a:ext cx="3" cy="3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7" name="Oval 1236"/>
                  <p:cNvSpPr>
                    <a:spLocks noChangeArrowheads="1"/>
                  </p:cNvSpPr>
                  <p:nvPr/>
                </p:nvSpPr>
                <p:spPr bwMode="auto">
                  <a:xfrm>
                    <a:off x="2731" y="532"/>
                    <a:ext cx="2" cy="2"/>
                  </a:xfrm>
                  <a:prstGeom prst="ellipse">
                    <a:avLst/>
                  </a:prstGeom>
                  <a:solidFill>
                    <a:srgbClr val="FEF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408" name="Oval 1237"/>
                  <p:cNvSpPr>
                    <a:spLocks noChangeArrowheads="1"/>
                  </p:cNvSpPr>
                  <p:nvPr/>
                </p:nvSpPr>
                <p:spPr bwMode="auto">
                  <a:xfrm>
                    <a:off x="2731" y="533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311" name="Oval 1238"/>
                <p:cNvSpPr>
                  <a:spLocks noChangeArrowheads="1"/>
                </p:cNvSpPr>
                <p:nvPr/>
              </p:nvSpPr>
              <p:spPr bwMode="auto">
                <a:xfrm>
                  <a:off x="2672" y="473"/>
                  <a:ext cx="120" cy="120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6" name="Group 1239"/>
              <p:cNvGrpSpPr>
                <a:grpSpLocks/>
              </p:cNvGrpSpPr>
              <p:nvPr/>
            </p:nvGrpSpPr>
            <p:grpSpPr bwMode="auto">
              <a:xfrm>
                <a:off x="3853" y="493"/>
                <a:ext cx="92" cy="92"/>
                <a:chOff x="3853" y="493"/>
                <a:chExt cx="92" cy="92"/>
              </a:xfrm>
            </p:grpSpPr>
            <p:grpSp>
              <p:nvGrpSpPr>
                <p:cNvPr id="22244" name="Group 1240"/>
                <p:cNvGrpSpPr>
                  <a:grpSpLocks/>
                </p:cNvGrpSpPr>
                <p:nvPr/>
              </p:nvGrpSpPr>
              <p:grpSpPr bwMode="auto">
                <a:xfrm>
                  <a:off x="3853" y="493"/>
                  <a:ext cx="92" cy="92"/>
                  <a:chOff x="3853" y="493"/>
                  <a:chExt cx="92" cy="92"/>
                </a:xfrm>
              </p:grpSpPr>
              <p:sp>
                <p:nvSpPr>
                  <p:cNvPr id="22246" name="Oval 1241"/>
                  <p:cNvSpPr>
                    <a:spLocks noChangeArrowheads="1"/>
                  </p:cNvSpPr>
                  <p:nvPr/>
                </p:nvSpPr>
                <p:spPr bwMode="auto">
                  <a:xfrm>
                    <a:off x="3853" y="493"/>
                    <a:ext cx="92" cy="92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7" name="Oval 1242"/>
                  <p:cNvSpPr>
                    <a:spLocks noChangeArrowheads="1"/>
                  </p:cNvSpPr>
                  <p:nvPr/>
                </p:nvSpPr>
                <p:spPr bwMode="auto">
                  <a:xfrm>
                    <a:off x="3853" y="493"/>
                    <a:ext cx="91" cy="91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8" name="Oval 1243"/>
                  <p:cNvSpPr>
                    <a:spLocks noChangeArrowheads="1"/>
                  </p:cNvSpPr>
                  <p:nvPr/>
                </p:nvSpPr>
                <p:spPr bwMode="auto">
                  <a:xfrm>
                    <a:off x="3853" y="494"/>
                    <a:ext cx="90" cy="90"/>
                  </a:xfrm>
                  <a:prstGeom prst="ellipse">
                    <a:avLst/>
                  </a:prstGeom>
                  <a:solidFill>
                    <a:srgbClr val="0000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9" name="Oval 1244"/>
                  <p:cNvSpPr>
                    <a:spLocks noChangeArrowheads="1"/>
                  </p:cNvSpPr>
                  <p:nvPr/>
                </p:nvSpPr>
                <p:spPr bwMode="auto">
                  <a:xfrm>
                    <a:off x="3854" y="495"/>
                    <a:ext cx="89" cy="88"/>
                  </a:xfrm>
                  <a:prstGeom prst="ellipse">
                    <a:avLst/>
                  </a:prstGeom>
                  <a:solidFill>
                    <a:srgbClr val="0000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0" name="Oval 1245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495"/>
                    <a:ext cx="87" cy="87"/>
                  </a:xfrm>
                  <a:prstGeom prst="ellipse">
                    <a:avLst/>
                  </a:prstGeom>
                  <a:solidFill>
                    <a:srgbClr val="000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1" name="Oval 1246"/>
                  <p:cNvSpPr>
                    <a:spLocks noChangeArrowheads="1"/>
                  </p:cNvSpPr>
                  <p:nvPr/>
                </p:nvSpPr>
                <p:spPr bwMode="auto">
                  <a:xfrm>
                    <a:off x="3856" y="496"/>
                    <a:ext cx="85" cy="85"/>
                  </a:xfrm>
                  <a:prstGeom prst="ellipse">
                    <a:avLst/>
                  </a:prstGeom>
                  <a:solidFill>
                    <a:srgbClr val="0000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2" name="Oval 1247"/>
                  <p:cNvSpPr>
                    <a:spLocks noChangeArrowheads="1"/>
                  </p:cNvSpPr>
                  <p:nvPr/>
                </p:nvSpPr>
                <p:spPr bwMode="auto">
                  <a:xfrm>
                    <a:off x="3856" y="497"/>
                    <a:ext cx="85" cy="84"/>
                  </a:xfrm>
                  <a:prstGeom prst="ellipse">
                    <a:avLst/>
                  </a:prstGeom>
                  <a:solidFill>
                    <a:srgbClr val="0000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3" name="Oval 1248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498"/>
                    <a:ext cx="83" cy="82"/>
                  </a:xfrm>
                  <a:prstGeom prst="ellipse">
                    <a:avLst/>
                  </a:prstGeom>
                  <a:solidFill>
                    <a:srgbClr val="0000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4" name="Oval 1249"/>
                  <p:cNvSpPr>
                    <a:spLocks noChangeArrowheads="1"/>
                  </p:cNvSpPr>
                  <p:nvPr/>
                </p:nvSpPr>
                <p:spPr bwMode="auto">
                  <a:xfrm>
                    <a:off x="3858" y="498"/>
                    <a:ext cx="81" cy="81"/>
                  </a:xfrm>
                  <a:prstGeom prst="ellipse">
                    <a:avLst/>
                  </a:prstGeom>
                  <a:solidFill>
                    <a:srgbClr val="0000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5" name="Oval 1250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499"/>
                    <a:ext cx="79" cy="79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6" name="Oval 1251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500"/>
                    <a:ext cx="79" cy="78"/>
                  </a:xfrm>
                  <a:prstGeom prst="ellipse">
                    <a:avLst/>
                  </a:prstGeom>
                  <a:solidFill>
                    <a:srgbClr val="0000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7" name="Oval 1252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500"/>
                    <a:ext cx="77" cy="77"/>
                  </a:xfrm>
                  <a:prstGeom prst="ellipse">
                    <a:avLst/>
                  </a:prstGeom>
                  <a:solidFill>
                    <a:srgbClr val="0000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8" name="Oval 1253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501"/>
                    <a:ext cx="75" cy="75"/>
                  </a:xfrm>
                  <a:prstGeom prst="ellipse">
                    <a:avLst/>
                  </a:prstGeom>
                  <a:solidFill>
                    <a:srgbClr val="0000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59" name="Oval 1254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502"/>
                    <a:ext cx="75" cy="74"/>
                  </a:xfrm>
                  <a:prstGeom prst="ellipse">
                    <a:avLst/>
                  </a:prstGeom>
                  <a:solidFill>
                    <a:srgbClr val="0000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0" name="Oval 1255"/>
                  <p:cNvSpPr>
                    <a:spLocks noChangeArrowheads="1"/>
                  </p:cNvSpPr>
                  <p:nvPr/>
                </p:nvSpPr>
                <p:spPr bwMode="auto">
                  <a:xfrm>
                    <a:off x="3862" y="503"/>
                    <a:ext cx="73" cy="72"/>
                  </a:xfrm>
                  <a:prstGeom prst="ellipse">
                    <a:avLst/>
                  </a:prstGeom>
                  <a:solidFill>
                    <a:srgbClr val="0000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1" name="Oval 1256"/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503"/>
                    <a:ext cx="71" cy="71"/>
                  </a:xfrm>
                  <a:prstGeom prst="ellipse">
                    <a:avLst/>
                  </a:prstGeom>
                  <a:solidFill>
                    <a:srgbClr val="0000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2" name="Oval 1257"/>
                  <p:cNvSpPr>
                    <a:spLocks noChangeArrowheads="1"/>
                  </p:cNvSpPr>
                  <p:nvPr/>
                </p:nvSpPr>
                <p:spPr bwMode="auto">
                  <a:xfrm>
                    <a:off x="3864" y="504"/>
                    <a:ext cx="69" cy="69"/>
                  </a:xfrm>
                  <a:prstGeom prst="ellipse">
                    <a:avLst/>
                  </a:prstGeom>
                  <a:solidFill>
                    <a:srgbClr val="0000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3" name="Oval 1258"/>
                  <p:cNvSpPr>
                    <a:spLocks noChangeArrowheads="1"/>
                  </p:cNvSpPr>
                  <p:nvPr/>
                </p:nvSpPr>
                <p:spPr bwMode="auto">
                  <a:xfrm>
                    <a:off x="3864" y="505"/>
                    <a:ext cx="69" cy="68"/>
                  </a:xfrm>
                  <a:prstGeom prst="ellipse">
                    <a:avLst/>
                  </a:prstGeom>
                  <a:solidFill>
                    <a:srgbClr val="00009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4" name="Oval 1259"/>
                  <p:cNvSpPr>
                    <a:spLocks noChangeArrowheads="1"/>
                  </p:cNvSpPr>
                  <p:nvPr/>
                </p:nvSpPr>
                <p:spPr bwMode="auto">
                  <a:xfrm>
                    <a:off x="3865" y="506"/>
                    <a:ext cx="67" cy="66"/>
                  </a:xfrm>
                  <a:prstGeom prst="ellipse">
                    <a:avLst/>
                  </a:prstGeom>
                  <a:solidFill>
                    <a:srgbClr val="0000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5" name="Oval 1260"/>
                  <p:cNvSpPr>
                    <a:spLocks noChangeArrowheads="1"/>
                  </p:cNvSpPr>
                  <p:nvPr/>
                </p:nvSpPr>
                <p:spPr bwMode="auto">
                  <a:xfrm>
                    <a:off x="3866" y="506"/>
                    <a:ext cx="65" cy="65"/>
                  </a:xfrm>
                  <a:prstGeom prst="ellipse">
                    <a:avLst/>
                  </a:pr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6" name="Oval 1261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07"/>
                    <a:ext cx="63" cy="63"/>
                  </a:xfrm>
                  <a:prstGeom prst="ellipse">
                    <a:avLst/>
                  </a:prstGeom>
                  <a:solidFill>
                    <a:srgbClr val="0000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7" name="Oval 1262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08"/>
                    <a:ext cx="63" cy="62"/>
                  </a:xfrm>
                  <a:prstGeom prst="ellipse">
                    <a:avLst/>
                  </a:prstGeom>
                  <a:solidFill>
                    <a:srgbClr val="000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8" name="Oval 1263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508"/>
                    <a:ext cx="61" cy="61"/>
                  </a:xfrm>
                  <a:prstGeom prst="ellipse">
                    <a:avLst/>
                  </a:prstGeom>
                  <a:solidFill>
                    <a:srgbClr val="000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69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3869" y="509"/>
                    <a:ext cx="59" cy="59"/>
                  </a:xfrm>
                  <a:prstGeom prst="ellipse">
                    <a:avLst/>
                  </a:prstGeom>
                  <a:solidFill>
                    <a:srgbClr val="000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0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3869" y="510"/>
                    <a:ext cx="59" cy="58"/>
                  </a:xfrm>
                  <a:prstGeom prst="ellipse">
                    <a:avLst/>
                  </a:prstGeom>
                  <a:solidFill>
                    <a:srgbClr val="000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1" name="Oval 1266"/>
                  <p:cNvSpPr>
                    <a:spLocks noChangeArrowheads="1"/>
                  </p:cNvSpPr>
                  <p:nvPr/>
                </p:nvSpPr>
                <p:spPr bwMode="auto">
                  <a:xfrm>
                    <a:off x="3870" y="511"/>
                    <a:ext cx="57" cy="56"/>
                  </a:xfrm>
                  <a:prstGeom prst="ellipse">
                    <a:avLst/>
                  </a:prstGeom>
                  <a:solidFill>
                    <a:srgbClr val="0000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2" name="Oval 1267"/>
                  <p:cNvSpPr>
                    <a:spLocks noChangeArrowheads="1"/>
                  </p:cNvSpPr>
                  <p:nvPr/>
                </p:nvSpPr>
                <p:spPr bwMode="auto">
                  <a:xfrm>
                    <a:off x="3871" y="511"/>
                    <a:ext cx="55" cy="55"/>
                  </a:xfrm>
                  <a:prstGeom prst="ellipse">
                    <a:avLst/>
                  </a:prstGeom>
                  <a:solidFill>
                    <a:srgbClr val="0000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3" name="Oval 1268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512"/>
                    <a:ext cx="53" cy="53"/>
                  </a:xfrm>
                  <a:prstGeom prst="ellipse">
                    <a:avLst/>
                  </a:prstGeom>
                  <a:solidFill>
                    <a:srgbClr val="0000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4" name="Oval 1269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513"/>
                    <a:ext cx="53" cy="52"/>
                  </a:xfrm>
                  <a:prstGeom prst="ellipse">
                    <a:avLst/>
                  </a:prstGeom>
                  <a:solidFill>
                    <a:srgbClr val="0000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5" name="Oval 1270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514"/>
                    <a:ext cx="51" cy="50"/>
                  </a:xfrm>
                  <a:prstGeom prst="ellipse">
                    <a:avLst/>
                  </a:prstGeom>
                  <a:solidFill>
                    <a:srgbClr val="0000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6" name="Oval 1271"/>
                  <p:cNvSpPr>
                    <a:spLocks noChangeArrowheads="1"/>
                  </p:cNvSpPr>
                  <p:nvPr/>
                </p:nvSpPr>
                <p:spPr bwMode="auto">
                  <a:xfrm>
                    <a:off x="3874" y="514"/>
                    <a:ext cx="49" cy="49"/>
                  </a:xfrm>
                  <a:prstGeom prst="ellipse">
                    <a:avLst/>
                  </a:prstGeom>
                  <a:solidFill>
                    <a:srgbClr val="00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7" name="Oval 1272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515"/>
                    <a:ext cx="47" cy="47"/>
                  </a:xfrm>
                  <a:prstGeom prst="ellipse">
                    <a:avLst/>
                  </a:prstGeom>
                  <a:solidFill>
                    <a:srgbClr val="0000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8" name="Oval 1273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516"/>
                    <a:ext cx="47" cy="46"/>
                  </a:xfrm>
                  <a:prstGeom prst="ellipse">
                    <a:avLst/>
                  </a:prstGeom>
                  <a:solidFill>
                    <a:srgbClr val="0000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79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516"/>
                    <a:ext cx="46" cy="46"/>
                  </a:xfrm>
                  <a:prstGeom prst="ellipse">
                    <a:avLst/>
                  </a:prstGeom>
                  <a:solidFill>
                    <a:srgbClr val="0000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0" name="Oval 1275"/>
                  <p:cNvSpPr>
                    <a:spLocks noChangeArrowheads="1"/>
                  </p:cNvSpPr>
                  <p:nvPr/>
                </p:nvSpPr>
                <p:spPr bwMode="auto">
                  <a:xfrm>
                    <a:off x="3877" y="517"/>
                    <a:ext cx="44" cy="44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1" name="Oval 1276"/>
                  <p:cNvSpPr>
                    <a:spLocks noChangeArrowheads="1"/>
                  </p:cNvSpPr>
                  <p:nvPr/>
                </p:nvSpPr>
                <p:spPr bwMode="auto">
                  <a:xfrm>
                    <a:off x="3877" y="518"/>
                    <a:ext cx="43" cy="42"/>
                  </a:xfrm>
                  <a:prstGeom prst="ellipse">
                    <a:avLst/>
                  </a:prstGeom>
                  <a:solidFill>
                    <a:srgbClr val="0000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2" name="Oval 1277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519"/>
                    <a:ext cx="41" cy="40"/>
                  </a:xfrm>
                  <a:prstGeom prst="ellipse">
                    <a:avLst/>
                  </a:prstGeom>
                  <a:solidFill>
                    <a:srgbClr val="0000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3" name="Oval 1278"/>
                  <p:cNvSpPr>
                    <a:spLocks noChangeArrowheads="1"/>
                  </p:cNvSpPr>
                  <p:nvPr/>
                </p:nvSpPr>
                <p:spPr bwMode="auto">
                  <a:xfrm>
                    <a:off x="3879" y="519"/>
                    <a:ext cx="40" cy="40"/>
                  </a:xfrm>
                  <a:prstGeom prst="ellipse">
                    <a:avLst/>
                  </a:prstGeom>
                  <a:solidFill>
                    <a:srgbClr val="000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4" name="Oval 1279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520"/>
                    <a:ext cx="38" cy="38"/>
                  </a:xfrm>
                  <a:prstGeom prst="ellipse">
                    <a:avLst/>
                  </a:prstGeom>
                  <a:solidFill>
                    <a:srgbClr val="0000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5" name="Oval 1280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521"/>
                    <a:ext cx="37" cy="36"/>
                  </a:xfrm>
                  <a:prstGeom prst="ellipse">
                    <a:avLst/>
                  </a:prstGeom>
                  <a:solidFill>
                    <a:srgbClr val="0000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6" name="Oval 1281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522"/>
                    <a:ext cx="35" cy="34"/>
                  </a:xfrm>
                  <a:prstGeom prst="ellipse">
                    <a:avLst/>
                  </a:prstGeom>
                  <a:solidFill>
                    <a:srgbClr val="0000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7" name="Oval 1282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522"/>
                    <a:ext cx="34" cy="34"/>
                  </a:xfrm>
                  <a:prstGeom prst="ellipse">
                    <a:avLst/>
                  </a:prstGeom>
                  <a:solidFill>
                    <a:srgbClr val="000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8" name="Oval 1283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523"/>
                    <a:ext cx="32" cy="32"/>
                  </a:xfrm>
                  <a:prstGeom prst="ellipse">
                    <a:avLst/>
                  </a:prstGeom>
                  <a:solidFill>
                    <a:srgbClr val="000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89" name="Oval 1284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524"/>
                    <a:ext cx="31" cy="30"/>
                  </a:xfrm>
                  <a:prstGeom prst="ellipse">
                    <a:avLst/>
                  </a:prstGeom>
                  <a:solidFill>
                    <a:srgbClr val="0000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0" name="Oval 1285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524"/>
                    <a:ext cx="30" cy="30"/>
                  </a:xfrm>
                  <a:prstGeom prst="ellipse">
                    <a:avLst/>
                  </a:prstGeom>
                  <a:solidFill>
                    <a:srgbClr val="0000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1" name="Oval 1286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525"/>
                    <a:ext cx="28" cy="28"/>
                  </a:xfrm>
                  <a:prstGeom prst="ellipse">
                    <a:avLst/>
                  </a:prstGeom>
                  <a:solidFill>
                    <a:srgbClr val="0000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2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526"/>
                    <a:ext cx="27" cy="26"/>
                  </a:xfrm>
                  <a:prstGeom prst="ellipse">
                    <a:avLst/>
                  </a:prstGeom>
                  <a:solidFill>
                    <a:srgbClr val="0000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3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3886" y="527"/>
                    <a:ext cx="25" cy="24"/>
                  </a:xfrm>
                  <a:prstGeom prst="ellipse">
                    <a:avLst/>
                  </a:prstGeom>
                  <a:solidFill>
                    <a:srgbClr val="0000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4" name="Oval 1289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527"/>
                    <a:ext cx="24" cy="24"/>
                  </a:xfrm>
                  <a:prstGeom prst="ellipse">
                    <a:avLst/>
                  </a:prstGeom>
                  <a:solidFill>
                    <a:srgbClr val="000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5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528"/>
                    <a:ext cx="22" cy="22"/>
                  </a:xfrm>
                  <a:prstGeom prst="ellipse">
                    <a:avLst/>
                  </a:prstGeom>
                  <a:solidFill>
                    <a:srgbClr val="0000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6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529"/>
                    <a:ext cx="21" cy="20"/>
                  </a:xfrm>
                  <a:prstGeom prst="ellipse">
                    <a:avLst/>
                  </a:prstGeom>
                  <a:solidFill>
                    <a:srgbClr val="0000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7" name="Oval 1292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530"/>
                    <a:ext cx="19" cy="18"/>
                  </a:xfrm>
                  <a:prstGeom prst="ellipse">
                    <a:avLst/>
                  </a:prstGeom>
                  <a:solidFill>
                    <a:srgbClr val="0000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8" name="Oval 1293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530"/>
                    <a:ext cx="18" cy="18"/>
                  </a:xfrm>
                  <a:prstGeom prst="ellipse">
                    <a:avLst/>
                  </a:prstGeom>
                  <a:solidFill>
                    <a:srgbClr val="0000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99" name="Oval 1294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531"/>
                    <a:ext cx="16" cy="16"/>
                  </a:xfrm>
                  <a:prstGeom prst="ellipse">
                    <a:avLst/>
                  </a:prstGeom>
                  <a:solidFill>
                    <a:srgbClr val="0000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0" name="Oval 1295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532"/>
                    <a:ext cx="15" cy="15"/>
                  </a:xfrm>
                  <a:prstGeom prst="ellipse">
                    <a:avLst/>
                  </a:prstGeom>
                  <a:solidFill>
                    <a:srgbClr val="000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1" name="Oval 1296"/>
                  <p:cNvSpPr>
                    <a:spLocks noChangeArrowheads="1"/>
                  </p:cNvSpPr>
                  <p:nvPr/>
                </p:nvSpPr>
                <p:spPr bwMode="auto">
                  <a:xfrm>
                    <a:off x="3892" y="532"/>
                    <a:ext cx="14" cy="14"/>
                  </a:xfrm>
                  <a:prstGeom prst="ellipse">
                    <a:avLst/>
                  </a:prstGeom>
                  <a:solidFill>
                    <a:srgbClr val="0000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2" name="Oval 1297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533"/>
                    <a:ext cx="12" cy="12"/>
                  </a:xfrm>
                  <a:prstGeom prst="ellipse">
                    <a:avLst/>
                  </a:prstGeom>
                  <a:solidFill>
                    <a:srgbClr val="000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3" name="Oval 1298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534"/>
                    <a:ext cx="11" cy="11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4" name="Oval 1299"/>
                  <p:cNvSpPr>
                    <a:spLocks noChangeArrowheads="1"/>
                  </p:cNvSpPr>
                  <p:nvPr/>
                </p:nvSpPr>
                <p:spPr bwMode="auto">
                  <a:xfrm>
                    <a:off x="3894" y="535"/>
                    <a:ext cx="9" cy="9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5" name="Oval 1300"/>
                  <p:cNvSpPr>
                    <a:spLocks noChangeArrowheads="1"/>
                  </p:cNvSpPr>
                  <p:nvPr/>
                </p:nvSpPr>
                <p:spPr bwMode="auto">
                  <a:xfrm>
                    <a:off x="3895" y="535"/>
                    <a:ext cx="8" cy="8"/>
                  </a:xfrm>
                  <a:prstGeom prst="ellipse">
                    <a:avLst/>
                  </a:prstGeom>
                  <a:solidFill>
                    <a:srgbClr val="0000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6" name="Oval 1301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536"/>
                    <a:ext cx="6" cy="6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7" name="Oval 130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537"/>
                    <a:ext cx="5" cy="5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8" name="Oval 1303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538"/>
                    <a:ext cx="3" cy="3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309" name="Oval 1304"/>
                  <p:cNvSpPr>
                    <a:spLocks noChangeArrowheads="1"/>
                  </p:cNvSpPr>
                  <p:nvPr/>
                </p:nvSpPr>
                <p:spPr bwMode="auto">
                  <a:xfrm>
                    <a:off x="3898" y="538"/>
                    <a:ext cx="2" cy="2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245" name="Oval 1305"/>
                <p:cNvSpPr>
                  <a:spLocks noChangeArrowheads="1"/>
                </p:cNvSpPr>
                <p:nvPr/>
              </p:nvSpPr>
              <p:spPr bwMode="auto">
                <a:xfrm>
                  <a:off x="3853" y="493"/>
                  <a:ext cx="92" cy="92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177" name="Group 1306"/>
              <p:cNvGrpSpPr>
                <a:grpSpLocks/>
              </p:cNvGrpSpPr>
              <p:nvPr/>
            </p:nvGrpSpPr>
            <p:grpSpPr bwMode="auto">
              <a:xfrm>
                <a:off x="4645" y="496"/>
                <a:ext cx="92" cy="92"/>
                <a:chOff x="4645" y="496"/>
                <a:chExt cx="92" cy="92"/>
              </a:xfrm>
            </p:grpSpPr>
            <p:grpSp>
              <p:nvGrpSpPr>
                <p:cNvPr id="22178" name="Group 1307"/>
                <p:cNvGrpSpPr>
                  <a:grpSpLocks/>
                </p:cNvGrpSpPr>
                <p:nvPr/>
              </p:nvGrpSpPr>
              <p:grpSpPr bwMode="auto">
                <a:xfrm>
                  <a:off x="4645" y="496"/>
                  <a:ext cx="92" cy="92"/>
                  <a:chOff x="4645" y="496"/>
                  <a:chExt cx="92" cy="92"/>
                </a:xfrm>
              </p:grpSpPr>
              <p:sp>
                <p:nvSpPr>
                  <p:cNvPr id="22180" name="Oval 1308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496"/>
                    <a:ext cx="92" cy="92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1" name="Oval 1309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496"/>
                    <a:ext cx="91" cy="91"/>
                  </a:xfrm>
                  <a:prstGeom prst="ellipse">
                    <a:avLst/>
                  </a:prstGeom>
                  <a:solidFill>
                    <a:srgbClr val="0000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2" name="Oval 1310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497"/>
                    <a:ext cx="90" cy="90"/>
                  </a:xfrm>
                  <a:prstGeom prst="ellipse">
                    <a:avLst/>
                  </a:prstGeom>
                  <a:solidFill>
                    <a:srgbClr val="0000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3" name="Oval 1311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498"/>
                    <a:ext cx="88" cy="88"/>
                  </a:xfrm>
                  <a:prstGeom prst="ellipse">
                    <a:avLst/>
                  </a:prstGeom>
                  <a:solidFill>
                    <a:srgbClr val="0000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4" name="Oval 1312"/>
                  <p:cNvSpPr>
                    <a:spLocks noChangeArrowheads="1"/>
                  </p:cNvSpPr>
                  <p:nvPr/>
                </p:nvSpPr>
                <p:spPr bwMode="auto">
                  <a:xfrm>
                    <a:off x="4647" y="498"/>
                    <a:ext cx="87" cy="87"/>
                  </a:xfrm>
                  <a:prstGeom prst="ellipse">
                    <a:avLst/>
                  </a:prstGeom>
                  <a:solidFill>
                    <a:srgbClr val="000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5" name="Oval 131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499"/>
                    <a:ext cx="85" cy="85"/>
                  </a:xfrm>
                  <a:prstGeom prst="ellipse">
                    <a:avLst/>
                  </a:prstGeom>
                  <a:solidFill>
                    <a:srgbClr val="0000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6" name="Oval 1314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500"/>
                    <a:ext cx="84" cy="84"/>
                  </a:xfrm>
                  <a:prstGeom prst="ellipse">
                    <a:avLst/>
                  </a:prstGeom>
                  <a:solidFill>
                    <a:srgbClr val="0000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7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501"/>
                    <a:ext cx="82" cy="82"/>
                  </a:xfrm>
                  <a:prstGeom prst="ellipse">
                    <a:avLst/>
                  </a:prstGeom>
                  <a:solidFill>
                    <a:srgbClr val="0000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8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501"/>
                    <a:ext cx="81" cy="81"/>
                  </a:xfrm>
                  <a:prstGeom prst="ellipse">
                    <a:avLst/>
                  </a:prstGeom>
                  <a:solidFill>
                    <a:srgbClr val="0000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89" name="Oval 1317"/>
                  <p:cNvSpPr>
                    <a:spLocks noChangeArrowheads="1"/>
                  </p:cNvSpPr>
                  <p:nvPr/>
                </p:nvSpPr>
                <p:spPr bwMode="auto">
                  <a:xfrm>
                    <a:off x="4651" y="502"/>
                    <a:ext cx="79" cy="79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0" name="Oval 1318"/>
                  <p:cNvSpPr>
                    <a:spLocks noChangeArrowheads="1"/>
                  </p:cNvSpPr>
                  <p:nvPr/>
                </p:nvSpPr>
                <p:spPr bwMode="auto">
                  <a:xfrm>
                    <a:off x="4651" y="503"/>
                    <a:ext cx="78" cy="78"/>
                  </a:xfrm>
                  <a:prstGeom prst="ellipse">
                    <a:avLst/>
                  </a:prstGeom>
                  <a:solidFill>
                    <a:srgbClr val="0000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1" name="Oval 1319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503"/>
                    <a:ext cx="77" cy="77"/>
                  </a:xfrm>
                  <a:prstGeom prst="ellipse">
                    <a:avLst/>
                  </a:prstGeom>
                  <a:solidFill>
                    <a:srgbClr val="0000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2" name="Oval 1320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504"/>
                    <a:ext cx="75" cy="75"/>
                  </a:xfrm>
                  <a:prstGeom prst="ellipse">
                    <a:avLst/>
                  </a:prstGeom>
                  <a:solidFill>
                    <a:srgbClr val="0000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3" name="Oval 1321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505"/>
                    <a:ext cx="74" cy="74"/>
                  </a:xfrm>
                  <a:prstGeom prst="ellipse">
                    <a:avLst/>
                  </a:prstGeom>
                  <a:solidFill>
                    <a:srgbClr val="0000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4" name="Oval 1322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506"/>
                    <a:ext cx="72" cy="72"/>
                  </a:xfrm>
                  <a:prstGeom prst="ellipse">
                    <a:avLst/>
                  </a:prstGeom>
                  <a:solidFill>
                    <a:srgbClr val="0000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5" name="Oval 1323"/>
                  <p:cNvSpPr>
                    <a:spLocks noChangeArrowheads="1"/>
                  </p:cNvSpPr>
                  <p:nvPr/>
                </p:nvSpPr>
                <p:spPr bwMode="auto">
                  <a:xfrm>
                    <a:off x="4655" y="506"/>
                    <a:ext cx="71" cy="71"/>
                  </a:xfrm>
                  <a:prstGeom prst="ellipse">
                    <a:avLst/>
                  </a:prstGeom>
                  <a:solidFill>
                    <a:srgbClr val="0000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6" name="Oval 1324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507"/>
                    <a:ext cx="69" cy="69"/>
                  </a:xfrm>
                  <a:prstGeom prst="ellipse">
                    <a:avLst/>
                  </a:prstGeom>
                  <a:solidFill>
                    <a:srgbClr val="0000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7" name="Oval 1325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508"/>
                    <a:ext cx="68" cy="68"/>
                  </a:xfrm>
                  <a:prstGeom prst="ellipse">
                    <a:avLst/>
                  </a:prstGeom>
                  <a:solidFill>
                    <a:srgbClr val="00009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8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4657" y="509"/>
                    <a:ext cx="66" cy="66"/>
                  </a:xfrm>
                  <a:prstGeom prst="ellipse">
                    <a:avLst/>
                  </a:prstGeom>
                  <a:solidFill>
                    <a:srgbClr val="0000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199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509"/>
                    <a:ext cx="65" cy="65"/>
                  </a:xfrm>
                  <a:prstGeom prst="ellipse">
                    <a:avLst/>
                  </a:pr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0" name="Oval 1328"/>
                  <p:cNvSpPr>
                    <a:spLocks noChangeArrowheads="1"/>
                  </p:cNvSpPr>
                  <p:nvPr/>
                </p:nvSpPr>
                <p:spPr bwMode="auto">
                  <a:xfrm>
                    <a:off x="4659" y="510"/>
                    <a:ext cx="63" cy="63"/>
                  </a:xfrm>
                  <a:prstGeom prst="ellipse">
                    <a:avLst/>
                  </a:prstGeom>
                  <a:solidFill>
                    <a:srgbClr val="0000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1" name="Oval 1329"/>
                  <p:cNvSpPr>
                    <a:spLocks noChangeArrowheads="1"/>
                  </p:cNvSpPr>
                  <p:nvPr/>
                </p:nvSpPr>
                <p:spPr bwMode="auto">
                  <a:xfrm>
                    <a:off x="4659" y="511"/>
                    <a:ext cx="62" cy="62"/>
                  </a:xfrm>
                  <a:prstGeom prst="ellipse">
                    <a:avLst/>
                  </a:prstGeom>
                  <a:solidFill>
                    <a:srgbClr val="000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2" name="Oval 1330"/>
                  <p:cNvSpPr>
                    <a:spLocks noChangeArrowheads="1"/>
                  </p:cNvSpPr>
                  <p:nvPr/>
                </p:nvSpPr>
                <p:spPr bwMode="auto">
                  <a:xfrm>
                    <a:off x="4659" y="511"/>
                    <a:ext cx="62" cy="61"/>
                  </a:xfrm>
                  <a:prstGeom prst="ellipse">
                    <a:avLst/>
                  </a:prstGeom>
                  <a:solidFill>
                    <a:srgbClr val="000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3" name="Oval 1331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512"/>
                    <a:ext cx="60" cy="59"/>
                  </a:xfrm>
                  <a:prstGeom prst="ellipse">
                    <a:avLst/>
                  </a:prstGeom>
                  <a:solidFill>
                    <a:srgbClr val="000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4" name="Oval 1332"/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513"/>
                    <a:ext cx="58" cy="58"/>
                  </a:xfrm>
                  <a:prstGeom prst="ellipse">
                    <a:avLst/>
                  </a:prstGeom>
                  <a:solidFill>
                    <a:srgbClr val="000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5" name="Oval 1333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514"/>
                    <a:ext cx="56" cy="56"/>
                  </a:xfrm>
                  <a:prstGeom prst="ellipse">
                    <a:avLst/>
                  </a:prstGeom>
                  <a:solidFill>
                    <a:srgbClr val="0000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6" name="Oval 1334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514"/>
                    <a:ext cx="56" cy="55"/>
                  </a:xfrm>
                  <a:prstGeom prst="ellipse">
                    <a:avLst/>
                  </a:prstGeom>
                  <a:solidFill>
                    <a:srgbClr val="0000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7" name="Oval 1335"/>
                  <p:cNvSpPr>
                    <a:spLocks noChangeArrowheads="1"/>
                  </p:cNvSpPr>
                  <p:nvPr/>
                </p:nvSpPr>
                <p:spPr bwMode="auto">
                  <a:xfrm>
                    <a:off x="4663" y="515"/>
                    <a:ext cx="54" cy="53"/>
                  </a:xfrm>
                  <a:prstGeom prst="ellipse">
                    <a:avLst/>
                  </a:prstGeom>
                  <a:solidFill>
                    <a:srgbClr val="0000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8" name="Oval 1336"/>
                  <p:cNvSpPr>
                    <a:spLocks noChangeArrowheads="1"/>
                  </p:cNvSpPr>
                  <p:nvPr/>
                </p:nvSpPr>
                <p:spPr bwMode="auto">
                  <a:xfrm>
                    <a:off x="4664" y="516"/>
                    <a:ext cx="52" cy="52"/>
                  </a:xfrm>
                  <a:prstGeom prst="ellipse">
                    <a:avLst/>
                  </a:prstGeom>
                  <a:solidFill>
                    <a:srgbClr val="0000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09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517"/>
                    <a:ext cx="50" cy="50"/>
                  </a:xfrm>
                  <a:prstGeom prst="ellipse">
                    <a:avLst/>
                  </a:prstGeom>
                  <a:solidFill>
                    <a:srgbClr val="0000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0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517"/>
                    <a:ext cx="50" cy="49"/>
                  </a:xfrm>
                  <a:prstGeom prst="ellipse">
                    <a:avLst/>
                  </a:prstGeom>
                  <a:solidFill>
                    <a:srgbClr val="00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1" name="Oval 1339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518"/>
                    <a:ext cx="48" cy="47"/>
                  </a:xfrm>
                  <a:prstGeom prst="ellipse">
                    <a:avLst/>
                  </a:prstGeom>
                  <a:solidFill>
                    <a:srgbClr val="0000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2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4667" y="519"/>
                    <a:ext cx="46" cy="46"/>
                  </a:xfrm>
                  <a:prstGeom prst="ellipse">
                    <a:avLst/>
                  </a:prstGeom>
                  <a:solidFill>
                    <a:srgbClr val="0000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3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4667" y="519"/>
                    <a:ext cx="46" cy="46"/>
                  </a:xfrm>
                  <a:prstGeom prst="ellipse">
                    <a:avLst/>
                  </a:prstGeom>
                  <a:solidFill>
                    <a:srgbClr val="0000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4" name="Oval 1342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520"/>
                    <a:ext cx="44" cy="44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5" name="Oval 1343"/>
                  <p:cNvSpPr>
                    <a:spLocks noChangeArrowheads="1"/>
                  </p:cNvSpPr>
                  <p:nvPr/>
                </p:nvSpPr>
                <p:spPr bwMode="auto">
                  <a:xfrm>
                    <a:off x="4669" y="521"/>
                    <a:ext cx="43" cy="42"/>
                  </a:xfrm>
                  <a:prstGeom prst="ellipse">
                    <a:avLst/>
                  </a:prstGeom>
                  <a:solidFill>
                    <a:srgbClr val="0000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6" name="Oval 1344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522"/>
                    <a:ext cx="41" cy="40"/>
                  </a:xfrm>
                  <a:prstGeom prst="ellipse">
                    <a:avLst/>
                  </a:prstGeom>
                  <a:solidFill>
                    <a:srgbClr val="0000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7" name="Oval 1345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522"/>
                    <a:ext cx="40" cy="40"/>
                  </a:xfrm>
                  <a:prstGeom prst="ellipse">
                    <a:avLst/>
                  </a:prstGeom>
                  <a:solidFill>
                    <a:srgbClr val="000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8" name="Oval 1346"/>
                  <p:cNvSpPr>
                    <a:spLocks noChangeArrowheads="1"/>
                  </p:cNvSpPr>
                  <p:nvPr/>
                </p:nvSpPr>
                <p:spPr bwMode="auto">
                  <a:xfrm>
                    <a:off x="4671" y="523"/>
                    <a:ext cx="38" cy="38"/>
                  </a:xfrm>
                  <a:prstGeom prst="ellipse">
                    <a:avLst/>
                  </a:prstGeom>
                  <a:solidFill>
                    <a:srgbClr val="0000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19" name="Oval 1347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524"/>
                    <a:ext cx="37" cy="36"/>
                  </a:xfrm>
                  <a:prstGeom prst="ellipse">
                    <a:avLst/>
                  </a:prstGeom>
                  <a:solidFill>
                    <a:srgbClr val="0000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0" name="Oval 1348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525"/>
                    <a:ext cx="35" cy="34"/>
                  </a:xfrm>
                  <a:prstGeom prst="ellipse">
                    <a:avLst/>
                  </a:prstGeom>
                  <a:solidFill>
                    <a:srgbClr val="0000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1" name="Oval 1349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525"/>
                    <a:ext cx="34" cy="34"/>
                  </a:xfrm>
                  <a:prstGeom prst="ellipse">
                    <a:avLst/>
                  </a:prstGeom>
                  <a:solidFill>
                    <a:srgbClr val="000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2" name="Oval 1350"/>
                  <p:cNvSpPr>
                    <a:spLocks noChangeArrowheads="1"/>
                  </p:cNvSpPr>
                  <p:nvPr/>
                </p:nvSpPr>
                <p:spPr bwMode="auto">
                  <a:xfrm>
                    <a:off x="4674" y="526"/>
                    <a:ext cx="32" cy="32"/>
                  </a:xfrm>
                  <a:prstGeom prst="ellipse">
                    <a:avLst/>
                  </a:prstGeom>
                  <a:solidFill>
                    <a:srgbClr val="000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3" name="Oval 1351"/>
                  <p:cNvSpPr>
                    <a:spLocks noChangeArrowheads="1"/>
                  </p:cNvSpPr>
                  <p:nvPr/>
                </p:nvSpPr>
                <p:spPr bwMode="auto">
                  <a:xfrm>
                    <a:off x="4675" y="527"/>
                    <a:ext cx="31" cy="30"/>
                  </a:xfrm>
                  <a:prstGeom prst="ellipse">
                    <a:avLst/>
                  </a:prstGeom>
                  <a:solidFill>
                    <a:srgbClr val="0000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4" name="Oval 1352"/>
                  <p:cNvSpPr>
                    <a:spLocks noChangeArrowheads="1"/>
                  </p:cNvSpPr>
                  <p:nvPr/>
                </p:nvSpPr>
                <p:spPr bwMode="auto">
                  <a:xfrm>
                    <a:off x="4675" y="527"/>
                    <a:ext cx="30" cy="30"/>
                  </a:xfrm>
                  <a:prstGeom prst="ellipse">
                    <a:avLst/>
                  </a:prstGeom>
                  <a:solidFill>
                    <a:srgbClr val="0000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5" name="Oval 1353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528"/>
                    <a:ext cx="28" cy="28"/>
                  </a:xfrm>
                  <a:prstGeom prst="ellipse">
                    <a:avLst/>
                  </a:prstGeom>
                  <a:solidFill>
                    <a:srgbClr val="0000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6" name="Oval 1354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529"/>
                    <a:ext cx="27" cy="26"/>
                  </a:xfrm>
                  <a:prstGeom prst="ellipse">
                    <a:avLst/>
                  </a:prstGeom>
                  <a:solidFill>
                    <a:srgbClr val="0000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7" name="Oval 1355"/>
                  <p:cNvSpPr>
                    <a:spLocks noChangeArrowheads="1"/>
                  </p:cNvSpPr>
                  <p:nvPr/>
                </p:nvSpPr>
                <p:spPr bwMode="auto">
                  <a:xfrm>
                    <a:off x="4678" y="530"/>
                    <a:ext cx="25" cy="24"/>
                  </a:xfrm>
                  <a:prstGeom prst="ellipse">
                    <a:avLst/>
                  </a:prstGeom>
                  <a:solidFill>
                    <a:srgbClr val="0000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8" name="Oval 1356"/>
                  <p:cNvSpPr>
                    <a:spLocks noChangeArrowheads="1"/>
                  </p:cNvSpPr>
                  <p:nvPr/>
                </p:nvSpPr>
                <p:spPr bwMode="auto">
                  <a:xfrm>
                    <a:off x="4678" y="530"/>
                    <a:ext cx="24" cy="24"/>
                  </a:xfrm>
                  <a:prstGeom prst="ellipse">
                    <a:avLst/>
                  </a:prstGeom>
                  <a:solidFill>
                    <a:srgbClr val="000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29" name="Oval 1357"/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531"/>
                    <a:ext cx="22" cy="22"/>
                  </a:xfrm>
                  <a:prstGeom prst="ellipse">
                    <a:avLst/>
                  </a:prstGeom>
                  <a:solidFill>
                    <a:srgbClr val="0000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0" name="Oval 1358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532"/>
                    <a:ext cx="21" cy="20"/>
                  </a:xfrm>
                  <a:prstGeom prst="ellipse">
                    <a:avLst/>
                  </a:prstGeom>
                  <a:solidFill>
                    <a:srgbClr val="0000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1" name="Oval 1359"/>
                  <p:cNvSpPr>
                    <a:spLocks noChangeArrowheads="1"/>
                  </p:cNvSpPr>
                  <p:nvPr/>
                </p:nvSpPr>
                <p:spPr bwMode="auto">
                  <a:xfrm>
                    <a:off x="4681" y="533"/>
                    <a:ext cx="19" cy="18"/>
                  </a:xfrm>
                  <a:prstGeom prst="ellipse">
                    <a:avLst/>
                  </a:prstGeom>
                  <a:solidFill>
                    <a:srgbClr val="0000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2" name="Oval 1360"/>
                  <p:cNvSpPr>
                    <a:spLocks noChangeArrowheads="1"/>
                  </p:cNvSpPr>
                  <p:nvPr/>
                </p:nvSpPr>
                <p:spPr bwMode="auto">
                  <a:xfrm>
                    <a:off x="4681" y="533"/>
                    <a:ext cx="18" cy="18"/>
                  </a:xfrm>
                  <a:prstGeom prst="ellipse">
                    <a:avLst/>
                  </a:prstGeom>
                  <a:solidFill>
                    <a:srgbClr val="0000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3" name="Oval 1361"/>
                  <p:cNvSpPr>
                    <a:spLocks noChangeArrowheads="1"/>
                  </p:cNvSpPr>
                  <p:nvPr/>
                </p:nvSpPr>
                <p:spPr bwMode="auto">
                  <a:xfrm>
                    <a:off x="4682" y="534"/>
                    <a:ext cx="16" cy="16"/>
                  </a:xfrm>
                  <a:prstGeom prst="ellipse">
                    <a:avLst/>
                  </a:prstGeom>
                  <a:solidFill>
                    <a:srgbClr val="0000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4" name="Oval 1362"/>
                  <p:cNvSpPr>
                    <a:spLocks noChangeArrowheads="1"/>
                  </p:cNvSpPr>
                  <p:nvPr/>
                </p:nvSpPr>
                <p:spPr bwMode="auto">
                  <a:xfrm>
                    <a:off x="4683" y="535"/>
                    <a:ext cx="15" cy="14"/>
                  </a:xfrm>
                  <a:prstGeom prst="ellipse">
                    <a:avLst/>
                  </a:prstGeom>
                  <a:solidFill>
                    <a:srgbClr val="000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5" name="Oval 1363"/>
                  <p:cNvSpPr>
                    <a:spLocks noChangeArrowheads="1"/>
                  </p:cNvSpPr>
                  <p:nvPr/>
                </p:nvSpPr>
                <p:spPr bwMode="auto">
                  <a:xfrm>
                    <a:off x="4683" y="535"/>
                    <a:ext cx="14" cy="14"/>
                  </a:xfrm>
                  <a:prstGeom prst="ellipse">
                    <a:avLst/>
                  </a:prstGeom>
                  <a:solidFill>
                    <a:srgbClr val="0000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6" name="Oval 1364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536"/>
                    <a:ext cx="12" cy="12"/>
                  </a:xfrm>
                  <a:prstGeom prst="ellipse">
                    <a:avLst/>
                  </a:prstGeom>
                  <a:solidFill>
                    <a:srgbClr val="000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7" name="Oval 1365"/>
                  <p:cNvSpPr>
                    <a:spLocks noChangeArrowheads="1"/>
                  </p:cNvSpPr>
                  <p:nvPr/>
                </p:nvSpPr>
                <p:spPr bwMode="auto">
                  <a:xfrm>
                    <a:off x="4685" y="537"/>
                    <a:ext cx="11" cy="10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8" name="Oval 1366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538"/>
                    <a:ext cx="9" cy="9"/>
                  </a:xfrm>
                  <a:prstGeom prst="ellipse">
                    <a:avLst/>
                  </a:prstGeom>
                  <a:solidFill>
                    <a:srgbClr val="0000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39" name="Oval 1367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538"/>
                    <a:ext cx="8" cy="8"/>
                  </a:xfrm>
                  <a:prstGeom prst="ellipse">
                    <a:avLst/>
                  </a:prstGeom>
                  <a:solidFill>
                    <a:srgbClr val="0000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0" name="Oval 1368"/>
                  <p:cNvSpPr>
                    <a:spLocks noChangeArrowheads="1"/>
                  </p:cNvSpPr>
                  <p:nvPr/>
                </p:nvSpPr>
                <p:spPr bwMode="auto">
                  <a:xfrm>
                    <a:off x="4687" y="539"/>
                    <a:ext cx="6" cy="6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1" name="Oval 1369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540"/>
                    <a:ext cx="5" cy="5"/>
                  </a:xfrm>
                  <a:prstGeom prst="ellipse">
                    <a:avLst/>
                  </a:prstGeom>
                  <a:solidFill>
                    <a:srgbClr val="0000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2" name="Oval 1370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541"/>
                    <a:ext cx="3" cy="3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22243" name="Oval 1371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541"/>
                    <a:ext cx="2" cy="2"/>
                  </a:xfrm>
                  <a:prstGeom prst="ellipse">
                    <a:avLst/>
                  </a:prstGeom>
                  <a:solidFill>
                    <a:srgbClr val="000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2179" name="Oval 1372"/>
                <p:cNvSpPr>
                  <a:spLocks noChangeArrowheads="1"/>
                </p:cNvSpPr>
                <p:nvPr/>
              </p:nvSpPr>
              <p:spPr bwMode="auto">
                <a:xfrm>
                  <a:off x="4645" y="496"/>
                  <a:ext cx="92" cy="92"/>
                </a:xfrm>
                <a:prstGeom prst="ellips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22158" name="Line 1373"/>
            <p:cNvSpPr>
              <a:spLocks noChangeShapeType="1"/>
            </p:cNvSpPr>
            <p:nvPr/>
          </p:nvSpPr>
          <p:spPr bwMode="auto">
            <a:xfrm>
              <a:off x="2928" y="41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59" name="Line 1374"/>
            <p:cNvSpPr>
              <a:spLocks noChangeShapeType="1"/>
            </p:cNvSpPr>
            <p:nvPr/>
          </p:nvSpPr>
          <p:spPr bwMode="auto">
            <a:xfrm>
              <a:off x="3312" y="412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60" name="Line 1375"/>
            <p:cNvSpPr>
              <a:spLocks noChangeShapeType="1"/>
            </p:cNvSpPr>
            <p:nvPr/>
          </p:nvSpPr>
          <p:spPr bwMode="auto">
            <a:xfrm>
              <a:off x="3688" y="4128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61" name="Line 1376"/>
            <p:cNvSpPr>
              <a:spLocks noChangeShapeType="1"/>
            </p:cNvSpPr>
            <p:nvPr/>
          </p:nvSpPr>
          <p:spPr bwMode="auto">
            <a:xfrm flipH="1">
              <a:off x="4024" y="412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62" name="Line 1377"/>
            <p:cNvSpPr>
              <a:spLocks noChangeShapeType="1"/>
            </p:cNvSpPr>
            <p:nvPr/>
          </p:nvSpPr>
          <p:spPr bwMode="auto">
            <a:xfrm flipH="1">
              <a:off x="4352" y="41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63" name="Line 1378"/>
            <p:cNvSpPr>
              <a:spLocks noChangeShapeType="1"/>
            </p:cNvSpPr>
            <p:nvPr/>
          </p:nvSpPr>
          <p:spPr bwMode="auto">
            <a:xfrm flipH="1">
              <a:off x="4656" y="4128"/>
              <a:ext cx="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64" name="Line 1379"/>
            <p:cNvSpPr>
              <a:spLocks noChangeShapeType="1"/>
            </p:cNvSpPr>
            <p:nvPr/>
          </p:nvSpPr>
          <p:spPr bwMode="auto">
            <a:xfrm flipH="1">
              <a:off x="5040" y="412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9540" name="Group 1380"/>
          <p:cNvGrpSpPr>
            <a:grpSpLocks/>
          </p:cNvGrpSpPr>
          <p:nvPr/>
        </p:nvGrpSpPr>
        <p:grpSpPr bwMode="auto">
          <a:xfrm>
            <a:off x="2133600" y="4038600"/>
            <a:ext cx="6521450" cy="990600"/>
            <a:chOff x="1344" y="2544"/>
            <a:chExt cx="4108" cy="624"/>
          </a:xfrm>
        </p:grpSpPr>
        <p:graphicFrame>
          <p:nvGraphicFramePr>
            <p:cNvPr id="21536" name="Object 1381"/>
            <p:cNvGraphicFramePr>
              <a:graphicFrameLocks noChangeAspect="1"/>
            </p:cNvGraphicFramePr>
            <p:nvPr/>
          </p:nvGraphicFramePr>
          <p:xfrm>
            <a:off x="1344" y="2544"/>
            <a:ext cx="528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41" name="Egyenlet" r:id="rId37" imgW="857416" imgH="438297" progId="Equation.3">
                    <p:embed/>
                  </p:oleObj>
                </mc:Choice>
                <mc:Fallback>
                  <p:oleObj name="Egyenlet" r:id="rId37" imgW="857416" imgH="438297" progId="Equation.3">
                    <p:embed/>
                    <p:pic>
                      <p:nvPicPr>
                        <p:cNvPr id="0" name="Object 13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544"/>
                          <a:ext cx="528" cy="271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37" name="Group 1382"/>
            <p:cNvGrpSpPr>
              <a:grpSpLocks/>
            </p:cNvGrpSpPr>
            <p:nvPr/>
          </p:nvGrpSpPr>
          <p:grpSpPr bwMode="auto">
            <a:xfrm>
              <a:off x="2208" y="2592"/>
              <a:ext cx="3244" cy="576"/>
              <a:chOff x="2208" y="2592"/>
              <a:chExt cx="3244" cy="576"/>
            </a:xfrm>
          </p:grpSpPr>
          <p:sp>
            <p:nvSpPr>
              <p:cNvPr id="21538" name="Text Box 1383"/>
              <p:cNvSpPr txBox="1">
                <a:spLocks noChangeArrowheads="1"/>
              </p:cNvSpPr>
              <p:nvPr/>
            </p:nvSpPr>
            <p:spPr bwMode="auto">
              <a:xfrm>
                <a:off x="3408" y="2592"/>
                <a:ext cx="204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hu-HU" altLang="hu-HU" sz="1000" dirty="0"/>
                  <a:t>optikai ág (q=0: m és M tömegközépponti rezgése)</a:t>
                </a:r>
              </a:p>
            </p:txBody>
          </p:sp>
          <p:sp>
            <p:nvSpPr>
              <p:cNvPr id="21539" name="Line 1384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1540" name="Group 1385"/>
              <p:cNvGrpSpPr>
                <a:grpSpLocks/>
              </p:cNvGrpSpPr>
              <p:nvPr/>
            </p:nvGrpSpPr>
            <p:grpSpPr bwMode="auto">
              <a:xfrm>
                <a:off x="2928" y="2976"/>
                <a:ext cx="2462" cy="132"/>
                <a:chOff x="2672" y="461"/>
                <a:chExt cx="2462" cy="132"/>
              </a:xfrm>
            </p:grpSpPr>
            <p:sp>
              <p:nvSpPr>
                <p:cNvPr id="21548" name="Freeform 1386"/>
                <p:cNvSpPr>
                  <a:spLocks/>
                </p:cNvSpPr>
                <p:nvPr/>
              </p:nvSpPr>
              <p:spPr bwMode="auto">
                <a:xfrm>
                  <a:off x="2779" y="473"/>
                  <a:ext cx="299" cy="120"/>
                </a:xfrm>
                <a:custGeom>
                  <a:avLst/>
                  <a:gdLst>
                    <a:gd name="T0" fmla="*/ 0 w 896"/>
                    <a:gd name="T1" fmla="*/ 72 h 358"/>
                    <a:gd name="T2" fmla="*/ 50 w 896"/>
                    <a:gd name="T3" fmla="*/ 0 h 358"/>
                    <a:gd name="T4" fmla="*/ 75 w 896"/>
                    <a:gd name="T5" fmla="*/ 120 h 358"/>
                    <a:gd name="T6" fmla="*/ 125 w 896"/>
                    <a:gd name="T7" fmla="*/ 0 h 358"/>
                    <a:gd name="T8" fmla="*/ 150 w 896"/>
                    <a:gd name="T9" fmla="*/ 120 h 358"/>
                    <a:gd name="T10" fmla="*/ 200 w 896"/>
                    <a:gd name="T11" fmla="*/ 0 h 358"/>
                    <a:gd name="T12" fmla="*/ 224 w 896"/>
                    <a:gd name="T13" fmla="*/ 120 h 358"/>
                    <a:gd name="T14" fmla="*/ 274 w 896"/>
                    <a:gd name="T15" fmla="*/ 0 h 358"/>
                    <a:gd name="T16" fmla="*/ 299 w 896"/>
                    <a:gd name="T17" fmla="*/ 72 h 3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96" h="358">
                      <a:moveTo>
                        <a:pt x="0" y="215"/>
                      </a:moveTo>
                      <a:lnTo>
                        <a:pt x="150" y="0"/>
                      </a:lnTo>
                      <a:lnTo>
                        <a:pt x="224" y="358"/>
                      </a:lnTo>
                      <a:lnTo>
                        <a:pt x="374" y="0"/>
                      </a:lnTo>
                      <a:lnTo>
                        <a:pt x="448" y="358"/>
                      </a:lnTo>
                      <a:lnTo>
                        <a:pt x="598" y="0"/>
                      </a:lnTo>
                      <a:lnTo>
                        <a:pt x="672" y="358"/>
                      </a:lnTo>
                      <a:lnTo>
                        <a:pt x="822" y="0"/>
                      </a:lnTo>
                      <a:lnTo>
                        <a:pt x="896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Freeform 1387"/>
                <p:cNvSpPr>
                  <a:spLocks/>
                </p:cNvSpPr>
                <p:nvPr/>
              </p:nvSpPr>
              <p:spPr bwMode="auto">
                <a:xfrm>
                  <a:off x="3174" y="465"/>
                  <a:ext cx="291" cy="120"/>
                </a:xfrm>
                <a:custGeom>
                  <a:avLst/>
                  <a:gdLst>
                    <a:gd name="T0" fmla="*/ 0 w 873"/>
                    <a:gd name="T1" fmla="*/ 72 h 358"/>
                    <a:gd name="T2" fmla="*/ 48 w 873"/>
                    <a:gd name="T3" fmla="*/ 0 h 358"/>
                    <a:gd name="T4" fmla="*/ 73 w 873"/>
                    <a:gd name="T5" fmla="*/ 120 h 358"/>
                    <a:gd name="T6" fmla="*/ 121 w 873"/>
                    <a:gd name="T7" fmla="*/ 0 h 358"/>
                    <a:gd name="T8" fmla="*/ 145 w 873"/>
                    <a:gd name="T9" fmla="*/ 120 h 358"/>
                    <a:gd name="T10" fmla="*/ 194 w 873"/>
                    <a:gd name="T11" fmla="*/ 0 h 358"/>
                    <a:gd name="T12" fmla="*/ 218 w 873"/>
                    <a:gd name="T13" fmla="*/ 120 h 358"/>
                    <a:gd name="T14" fmla="*/ 266 w 873"/>
                    <a:gd name="T15" fmla="*/ 0 h 358"/>
                    <a:gd name="T16" fmla="*/ 291 w 873"/>
                    <a:gd name="T17" fmla="*/ 72 h 3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3" h="358">
                      <a:moveTo>
                        <a:pt x="0" y="215"/>
                      </a:moveTo>
                      <a:lnTo>
                        <a:pt x="145" y="0"/>
                      </a:lnTo>
                      <a:lnTo>
                        <a:pt x="218" y="358"/>
                      </a:lnTo>
                      <a:lnTo>
                        <a:pt x="363" y="0"/>
                      </a:lnTo>
                      <a:lnTo>
                        <a:pt x="436" y="358"/>
                      </a:lnTo>
                      <a:lnTo>
                        <a:pt x="581" y="0"/>
                      </a:lnTo>
                      <a:lnTo>
                        <a:pt x="654" y="358"/>
                      </a:lnTo>
                      <a:lnTo>
                        <a:pt x="799" y="0"/>
                      </a:lnTo>
                      <a:lnTo>
                        <a:pt x="873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Freeform 1388"/>
                <p:cNvSpPr>
                  <a:spLocks/>
                </p:cNvSpPr>
                <p:nvPr/>
              </p:nvSpPr>
              <p:spPr bwMode="auto">
                <a:xfrm>
                  <a:off x="3560" y="469"/>
                  <a:ext cx="287" cy="120"/>
                </a:xfrm>
                <a:custGeom>
                  <a:avLst/>
                  <a:gdLst>
                    <a:gd name="T0" fmla="*/ 0 w 861"/>
                    <a:gd name="T1" fmla="*/ 72 h 358"/>
                    <a:gd name="T2" fmla="*/ 48 w 861"/>
                    <a:gd name="T3" fmla="*/ 0 h 358"/>
                    <a:gd name="T4" fmla="*/ 72 w 861"/>
                    <a:gd name="T5" fmla="*/ 120 h 358"/>
                    <a:gd name="T6" fmla="*/ 120 w 861"/>
                    <a:gd name="T7" fmla="*/ 0 h 358"/>
                    <a:gd name="T8" fmla="*/ 144 w 861"/>
                    <a:gd name="T9" fmla="*/ 120 h 358"/>
                    <a:gd name="T10" fmla="*/ 191 w 861"/>
                    <a:gd name="T11" fmla="*/ 0 h 358"/>
                    <a:gd name="T12" fmla="*/ 215 w 861"/>
                    <a:gd name="T13" fmla="*/ 120 h 358"/>
                    <a:gd name="T14" fmla="*/ 263 w 861"/>
                    <a:gd name="T15" fmla="*/ 0 h 358"/>
                    <a:gd name="T16" fmla="*/ 287 w 861"/>
                    <a:gd name="T17" fmla="*/ 72 h 3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61" h="358">
                      <a:moveTo>
                        <a:pt x="0" y="215"/>
                      </a:moveTo>
                      <a:lnTo>
                        <a:pt x="144" y="0"/>
                      </a:lnTo>
                      <a:lnTo>
                        <a:pt x="215" y="358"/>
                      </a:lnTo>
                      <a:lnTo>
                        <a:pt x="359" y="0"/>
                      </a:lnTo>
                      <a:lnTo>
                        <a:pt x="431" y="358"/>
                      </a:lnTo>
                      <a:lnTo>
                        <a:pt x="574" y="0"/>
                      </a:lnTo>
                      <a:lnTo>
                        <a:pt x="646" y="358"/>
                      </a:lnTo>
                      <a:lnTo>
                        <a:pt x="789" y="0"/>
                      </a:lnTo>
                      <a:lnTo>
                        <a:pt x="861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Freeform 1389"/>
                <p:cNvSpPr>
                  <a:spLocks/>
                </p:cNvSpPr>
                <p:nvPr/>
              </p:nvSpPr>
              <p:spPr bwMode="auto">
                <a:xfrm>
                  <a:off x="3946" y="469"/>
                  <a:ext cx="287" cy="120"/>
                </a:xfrm>
                <a:custGeom>
                  <a:avLst/>
                  <a:gdLst>
                    <a:gd name="T0" fmla="*/ 0 w 861"/>
                    <a:gd name="T1" fmla="*/ 72 h 358"/>
                    <a:gd name="T2" fmla="*/ 48 w 861"/>
                    <a:gd name="T3" fmla="*/ 0 h 358"/>
                    <a:gd name="T4" fmla="*/ 72 w 861"/>
                    <a:gd name="T5" fmla="*/ 120 h 358"/>
                    <a:gd name="T6" fmla="*/ 120 w 861"/>
                    <a:gd name="T7" fmla="*/ 0 h 358"/>
                    <a:gd name="T8" fmla="*/ 144 w 861"/>
                    <a:gd name="T9" fmla="*/ 120 h 358"/>
                    <a:gd name="T10" fmla="*/ 191 w 861"/>
                    <a:gd name="T11" fmla="*/ 0 h 358"/>
                    <a:gd name="T12" fmla="*/ 215 w 861"/>
                    <a:gd name="T13" fmla="*/ 120 h 358"/>
                    <a:gd name="T14" fmla="*/ 263 w 861"/>
                    <a:gd name="T15" fmla="*/ 0 h 358"/>
                    <a:gd name="T16" fmla="*/ 287 w 861"/>
                    <a:gd name="T17" fmla="*/ 72 h 3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61" h="358">
                      <a:moveTo>
                        <a:pt x="0" y="215"/>
                      </a:moveTo>
                      <a:lnTo>
                        <a:pt x="144" y="0"/>
                      </a:lnTo>
                      <a:lnTo>
                        <a:pt x="216" y="358"/>
                      </a:lnTo>
                      <a:lnTo>
                        <a:pt x="359" y="0"/>
                      </a:lnTo>
                      <a:lnTo>
                        <a:pt x="431" y="358"/>
                      </a:lnTo>
                      <a:lnTo>
                        <a:pt x="574" y="0"/>
                      </a:lnTo>
                      <a:lnTo>
                        <a:pt x="646" y="358"/>
                      </a:lnTo>
                      <a:lnTo>
                        <a:pt x="789" y="0"/>
                      </a:lnTo>
                      <a:lnTo>
                        <a:pt x="861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Freeform 1390"/>
                <p:cNvSpPr>
                  <a:spLocks/>
                </p:cNvSpPr>
                <p:nvPr/>
              </p:nvSpPr>
              <p:spPr bwMode="auto">
                <a:xfrm>
                  <a:off x="4345" y="473"/>
                  <a:ext cx="311" cy="120"/>
                </a:xfrm>
                <a:custGeom>
                  <a:avLst/>
                  <a:gdLst>
                    <a:gd name="T0" fmla="*/ 0 w 933"/>
                    <a:gd name="T1" fmla="*/ 72 h 358"/>
                    <a:gd name="T2" fmla="*/ 52 w 933"/>
                    <a:gd name="T3" fmla="*/ 0 h 358"/>
                    <a:gd name="T4" fmla="*/ 78 w 933"/>
                    <a:gd name="T5" fmla="*/ 120 h 358"/>
                    <a:gd name="T6" fmla="*/ 130 w 933"/>
                    <a:gd name="T7" fmla="*/ 0 h 358"/>
                    <a:gd name="T8" fmla="*/ 155 w 933"/>
                    <a:gd name="T9" fmla="*/ 120 h 358"/>
                    <a:gd name="T10" fmla="*/ 207 w 933"/>
                    <a:gd name="T11" fmla="*/ 0 h 358"/>
                    <a:gd name="T12" fmla="*/ 233 w 933"/>
                    <a:gd name="T13" fmla="*/ 120 h 358"/>
                    <a:gd name="T14" fmla="*/ 285 w 933"/>
                    <a:gd name="T15" fmla="*/ 0 h 358"/>
                    <a:gd name="T16" fmla="*/ 311 w 933"/>
                    <a:gd name="T17" fmla="*/ 72 h 3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33" h="358">
                      <a:moveTo>
                        <a:pt x="0" y="215"/>
                      </a:moveTo>
                      <a:lnTo>
                        <a:pt x="156" y="0"/>
                      </a:lnTo>
                      <a:lnTo>
                        <a:pt x="233" y="358"/>
                      </a:lnTo>
                      <a:lnTo>
                        <a:pt x="389" y="0"/>
                      </a:lnTo>
                      <a:lnTo>
                        <a:pt x="466" y="358"/>
                      </a:lnTo>
                      <a:lnTo>
                        <a:pt x="622" y="0"/>
                      </a:lnTo>
                      <a:lnTo>
                        <a:pt x="700" y="358"/>
                      </a:lnTo>
                      <a:lnTo>
                        <a:pt x="855" y="0"/>
                      </a:lnTo>
                      <a:lnTo>
                        <a:pt x="933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3" name="Freeform 1391"/>
                <p:cNvSpPr>
                  <a:spLocks/>
                </p:cNvSpPr>
                <p:nvPr/>
              </p:nvSpPr>
              <p:spPr bwMode="auto">
                <a:xfrm>
                  <a:off x="4727" y="461"/>
                  <a:ext cx="307" cy="120"/>
                </a:xfrm>
                <a:custGeom>
                  <a:avLst/>
                  <a:gdLst>
                    <a:gd name="T0" fmla="*/ 0 w 920"/>
                    <a:gd name="T1" fmla="*/ 72 h 359"/>
                    <a:gd name="T2" fmla="*/ 51 w 920"/>
                    <a:gd name="T3" fmla="*/ 0 h 359"/>
                    <a:gd name="T4" fmla="*/ 77 w 920"/>
                    <a:gd name="T5" fmla="*/ 120 h 359"/>
                    <a:gd name="T6" fmla="*/ 128 w 920"/>
                    <a:gd name="T7" fmla="*/ 0 h 359"/>
                    <a:gd name="T8" fmla="*/ 154 w 920"/>
                    <a:gd name="T9" fmla="*/ 120 h 359"/>
                    <a:gd name="T10" fmla="*/ 205 w 920"/>
                    <a:gd name="T11" fmla="*/ 0 h 359"/>
                    <a:gd name="T12" fmla="*/ 230 w 920"/>
                    <a:gd name="T13" fmla="*/ 120 h 359"/>
                    <a:gd name="T14" fmla="*/ 282 w 920"/>
                    <a:gd name="T15" fmla="*/ 0 h 359"/>
                    <a:gd name="T16" fmla="*/ 307 w 920"/>
                    <a:gd name="T17" fmla="*/ 72 h 3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20" h="359">
                      <a:moveTo>
                        <a:pt x="0" y="215"/>
                      </a:moveTo>
                      <a:lnTo>
                        <a:pt x="153" y="0"/>
                      </a:lnTo>
                      <a:lnTo>
                        <a:pt x="230" y="359"/>
                      </a:lnTo>
                      <a:lnTo>
                        <a:pt x="384" y="0"/>
                      </a:lnTo>
                      <a:lnTo>
                        <a:pt x="460" y="359"/>
                      </a:lnTo>
                      <a:lnTo>
                        <a:pt x="614" y="0"/>
                      </a:lnTo>
                      <a:lnTo>
                        <a:pt x="690" y="359"/>
                      </a:lnTo>
                      <a:lnTo>
                        <a:pt x="844" y="0"/>
                      </a:lnTo>
                      <a:lnTo>
                        <a:pt x="920" y="2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54" name="Group 1392"/>
                <p:cNvGrpSpPr>
                  <a:grpSpLocks/>
                </p:cNvGrpSpPr>
                <p:nvPr/>
              </p:nvGrpSpPr>
              <p:grpSpPr bwMode="auto">
                <a:xfrm>
                  <a:off x="3076" y="487"/>
                  <a:ext cx="92" cy="92"/>
                  <a:chOff x="3076" y="487"/>
                  <a:chExt cx="92" cy="92"/>
                </a:xfrm>
              </p:grpSpPr>
              <p:grpSp>
                <p:nvGrpSpPr>
                  <p:cNvPr id="22089" name="Group 1393"/>
                  <p:cNvGrpSpPr>
                    <a:grpSpLocks/>
                  </p:cNvGrpSpPr>
                  <p:nvPr/>
                </p:nvGrpSpPr>
                <p:grpSpPr bwMode="auto">
                  <a:xfrm>
                    <a:off x="3076" y="487"/>
                    <a:ext cx="92" cy="92"/>
                    <a:chOff x="3076" y="487"/>
                    <a:chExt cx="92" cy="92"/>
                  </a:xfrm>
                </p:grpSpPr>
                <p:sp>
                  <p:nvSpPr>
                    <p:cNvPr id="22091" name="Oval 1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6" y="487"/>
                      <a:ext cx="92" cy="92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2" name="Oval 1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6" y="487"/>
                      <a:ext cx="91" cy="91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3" name="Oval 1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488"/>
                      <a:ext cx="90" cy="90"/>
                    </a:xfrm>
                    <a:prstGeom prst="ellipse">
                      <a:avLst/>
                    </a:prstGeom>
                    <a:solidFill>
                      <a:srgbClr val="0000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4" name="Oval 1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8" y="489"/>
                      <a:ext cx="88" cy="88"/>
                    </a:xfrm>
                    <a:prstGeom prst="ellipse">
                      <a:avLst/>
                    </a:prstGeom>
                    <a:solidFill>
                      <a:srgbClr val="0000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5" name="Oval 1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8" y="489"/>
                      <a:ext cx="87" cy="87"/>
                    </a:xfrm>
                    <a:prstGeom prst="ellipse">
                      <a:avLst/>
                    </a:prstGeom>
                    <a:solidFill>
                      <a:srgbClr val="00007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6" name="Oval 1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9" y="490"/>
                      <a:ext cx="85" cy="85"/>
                    </a:xfrm>
                    <a:prstGeom prst="ellipse">
                      <a:avLst/>
                    </a:prstGeom>
                    <a:solidFill>
                      <a:srgbClr val="0000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7" name="Oval 1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0" y="491"/>
                      <a:ext cx="84" cy="84"/>
                    </a:xfrm>
                    <a:prstGeom prst="ellipse">
                      <a:avLst/>
                    </a:prstGeom>
                    <a:solidFill>
                      <a:srgbClr val="0000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8" name="Oval 1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1" y="492"/>
                      <a:ext cx="82" cy="82"/>
                    </a:xfrm>
                    <a:prstGeom prst="ellipse">
                      <a:avLst/>
                    </a:prstGeom>
                    <a:solidFill>
                      <a:srgbClr val="00007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99" name="Oval 1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1" y="492"/>
                      <a:ext cx="81" cy="81"/>
                    </a:xfrm>
                    <a:prstGeom prst="ellipse">
                      <a:avLst/>
                    </a:prstGeom>
                    <a:solidFill>
                      <a:srgbClr val="0000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0" name="Oval 1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2" y="493"/>
                      <a:ext cx="79" cy="79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1" name="Oval 1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3" y="494"/>
                      <a:ext cx="78" cy="78"/>
                    </a:xfrm>
                    <a:prstGeom prst="ellipse">
                      <a:avLst/>
                    </a:prstGeom>
                    <a:solidFill>
                      <a:srgbClr val="0000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2" name="Oval 1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3" y="494"/>
                      <a:ext cx="77" cy="77"/>
                    </a:xfrm>
                    <a:prstGeom prst="ellipse">
                      <a:avLst/>
                    </a:prstGeom>
                    <a:solidFill>
                      <a:srgbClr val="0000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3" name="Oval 1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4" y="495"/>
                      <a:ext cx="75" cy="75"/>
                    </a:xfrm>
                    <a:prstGeom prst="ellipse">
                      <a:avLst/>
                    </a:prstGeom>
                    <a:solidFill>
                      <a:srgbClr val="0000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4" name="Oval 1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5" y="496"/>
                      <a:ext cx="74" cy="74"/>
                    </a:xfrm>
                    <a:prstGeom prst="ellipse">
                      <a:avLst/>
                    </a:prstGeom>
                    <a:solidFill>
                      <a:srgbClr val="0000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5" name="Oval 1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6" y="497"/>
                      <a:ext cx="72" cy="72"/>
                    </a:xfrm>
                    <a:prstGeom prst="ellipse">
                      <a:avLst/>
                    </a:prstGeom>
                    <a:solidFill>
                      <a:srgbClr val="0000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6" name="Oval 1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6" y="497"/>
                      <a:ext cx="71" cy="71"/>
                    </a:xfrm>
                    <a:prstGeom prst="ellipse">
                      <a:avLst/>
                    </a:prstGeom>
                    <a:solidFill>
                      <a:srgbClr val="00008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7" name="Oval 1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7" y="498"/>
                      <a:ext cx="69" cy="69"/>
                    </a:xfrm>
                    <a:prstGeom prst="ellipse">
                      <a:avLst/>
                    </a:prstGeom>
                    <a:solidFill>
                      <a:srgbClr val="0000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8" name="Oval 1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8" y="499"/>
                      <a:ext cx="68" cy="68"/>
                    </a:xfrm>
                    <a:prstGeom prst="ellipse">
                      <a:avLst/>
                    </a:prstGeom>
                    <a:solidFill>
                      <a:srgbClr val="0000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09" name="Oval 1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9" y="500"/>
                      <a:ext cx="66" cy="66"/>
                    </a:xfrm>
                    <a:prstGeom prst="ellipse">
                      <a:avLst/>
                    </a:prstGeom>
                    <a:solidFill>
                      <a:srgbClr val="0000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0" name="Oval 1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9" y="500"/>
                      <a:ext cx="65" cy="65"/>
                    </a:xfrm>
                    <a:prstGeom prst="ellipse">
                      <a:avLst/>
                    </a:pr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1" name="Oval 1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0" y="501"/>
                      <a:ext cx="63" cy="63"/>
                    </a:xfrm>
                    <a:prstGeom prst="ellipse">
                      <a:avLst/>
                    </a:prstGeom>
                    <a:solidFill>
                      <a:srgbClr val="0000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2" name="Oval 1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1" y="502"/>
                      <a:ext cx="62" cy="62"/>
                    </a:xfrm>
                    <a:prstGeom prst="ellipse">
                      <a:avLst/>
                    </a:prstGeom>
                    <a:solidFill>
                      <a:srgbClr val="000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3" name="Oval 1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1" y="502"/>
                      <a:ext cx="61" cy="61"/>
                    </a:xfrm>
                    <a:prstGeom prst="ellipse">
                      <a:avLst/>
                    </a:prstGeom>
                    <a:solidFill>
                      <a:srgbClr val="0000A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4" name="Oval 1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2" y="503"/>
                      <a:ext cx="59" cy="59"/>
                    </a:xfrm>
                    <a:prstGeom prst="ellipse">
                      <a:avLst/>
                    </a:prstGeom>
                    <a:solidFill>
                      <a:srgbClr val="0000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5" name="Oval 1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3" y="504"/>
                      <a:ext cx="58" cy="58"/>
                    </a:xfrm>
                    <a:prstGeom prst="ellipse">
                      <a:avLst/>
                    </a:prstGeom>
                    <a:solidFill>
                      <a:srgbClr val="0000A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6" name="Oval 1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4" y="505"/>
                      <a:ext cx="56" cy="56"/>
                    </a:xfrm>
                    <a:prstGeom prst="ellipse">
                      <a:avLst/>
                    </a:prstGeom>
                    <a:solidFill>
                      <a:srgbClr val="0000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7" name="Oval 1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4" y="505"/>
                      <a:ext cx="55" cy="55"/>
                    </a:xfrm>
                    <a:prstGeom prst="ellipse">
                      <a:avLst/>
                    </a:prstGeom>
                    <a:solidFill>
                      <a:srgbClr val="0000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8" name="Oval 1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5" y="506"/>
                      <a:ext cx="53" cy="53"/>
                    </a:xfrm>
                    <a:prstGeom prst="ellipse">
                      <a:avLst/>
                    </a:prstGeom>
                    <a:solidFill>
                      <a:srgbClr val="0000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19" name="Oval 1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6" y="507"/>
                      <a:ext cx="52" cy="52"/>
                    </a:xfrm>
                    <a:prstGeom prst="ellipse">
                      <a:avLst/>
                    </a:prstGeom>
                    <a:solidFill>
                      <a:srgbClr val="0000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0" name="Oval 1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508"/>
                      <a:ext cx="50" cy="50"/>
                    </a:xfrm>
                    <a:prstGeom prst="ellipse">
                      <a:avLst/>
                    </a:prstGeom>
                    <a:solidFill>
                      <a:srgbClr val="0000B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1" name="Oval 1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508"/>
                      <a:ext cx="49" cy="49"/>
                    </a:xfrm>
                    <a:prstGeom prst="ellipse">
                      <a:avLst/>
                    </a:prstGeom>
                    <a:solidFill>
                      <a:srgbClr val="0000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2" name="Oval 1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8" y="509"/>
                      <a:ext cx="47" cy="47"/>
                    </a:xfrm>
                    <a:prstGeom prst="ellipse">
                      <a:avLst/>
                    </a:prstGeom>
                    <a:solidFill>
                      <a:srgbClr val="0000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3" name="Oval 1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9" y="510"/>
                      <a:ext cx="46" cy="46"/>
                    </a:xfrm>
                    <a:prstGeom prst="ellipse">
                      <a:avLst/>
                    </a:prstGeom>
                    <a:solidFill>
                      <a:srgbClr val="0000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4" name="Oval 1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9" y="510"/>
                      <a:ext cx="46" cy="46"/>
                    </a:xfrm>
                    <a:prstGeom prst="ellipse">
                      <a:avLst/>
                    </a:prstGeom>
                    <a:solidFill>
                      <a:srgbClr val="0000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5" name="Oval 1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0" y="511"/>
                      <a:ext cx="44" cy="44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6" name="Oval 1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512"/>
                      <a:ext cx="42" cy="42"/>
                    </a:xfrm>
                    <a:prstGeom prst="ellipse">
                      <a:avLst/>
                    </a:prstGeom>
                    <a:solidFill>
                      <a:srgbClr val="0000D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7" name="Oval 1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2" y="513"/>
                      <a:ext cx="40" cy="40"/>
                    </a:xfrm>
                    <a:prstGeom prst="ellipse">
                      <a:avLst/>
                    </a:prstGeom>
                    <a:solidFill>
                      <a:srgbClr val="0000D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8" name="Oval 1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2" y="513"/>
                      <a:ext cx="40" cy="40"/>
                    </a:xfrm>
                    <a:prstGeom prst="ellipse">
                      <a:avLst/>
                    </a:prstGeom>
                    <a:solidFill>
                      <a:srgbClr val="0000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29" name="Oval 1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3" y="514"/>
                      <a:ext cx="38" cy="38"/>
                    </a:xfrm>
                    <a:prstGeom prst="ellipse">
                      <a:avLst/>
                    </a:prstGeom>
                    <a:solidFill>
                      <a:srgbClr val="0000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0" name="Oval 1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4" y="515"/>
                      <a:ext cx="36" cy="36"/>
                    </a:xfrm>
                    <a:prstGeom prst="ellipse">
                      <a:avLst/>
                    </a:prstGeom>
                    <a:solidFill>
                      <a:srgbClr val="0000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1" name="Oval 1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5" y="516"/>
                      <a:ext cx="34" cy="34"/>
                    </a:xfrm>
                    <a:prstGeom prst="ellipse">
                      <a:avLst/>
                    </a:prstGeom>
                    <a:solidFill>
                      <a:srgbClr val="0000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2" name="Oval 1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5" y="516"/>
                      <a:ext cx="34" cy="34"/>
                    </a:xfrm>
                    <a:prstGeom prst="ellipse">
                      <a:avLst/>
                    </a:prstGeom>
                    <a:solidFill>
                      <a:srgbClr val="0000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3" name="Oval 1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6" y="517"/>
                      <a:ext cx="32" cy="32"/>
                    </a:xfrm>
                    <a:prstGeom prst="ellipse">
                      <a:avLst/>
                    </a:prstGeom>
                    <a:solidFill>
                      <a:srgbClr val="0000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4" name="Oval 1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518"/>
                      <a:ext cx="30" cy="30"/>
                    </a:xfrm>
                    <a:prstGeom prst="ellipse">
                      <a:avLst/>
                    </a:prstGeom>
                    <a:solidFill>
                      <a:srgbClr val="0000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5" name="Oval 1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518"/>
                      <a:ext cx="30" cy="30"/>
                    </a:xfrm>
                    <a:prstGeom prst="ellipse">
                      <a:avLst/>
                    </a:prstGeom>
                    <a:solidFill>
                      <a:srgbClr val="0000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6" name="Oval 1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519"/>
                      <a:ext cx="28" cy="28"/>
                    </a:xfrm>
                    <a:prstGeom prst="ellipse">
                      <a:avLst/>
                    </a:prstGeom>
                    <a:solidFill>
                      <a:srgbClr val="0000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7" name="Oval 1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520"/>
                      <a:ext cx="27" cy="27"/>
                    </a:xfrm>
                    <a:prstGeom prst="ellipse">
                      <a:avLst/>
                    </a:prstGeom>
                    <a:solidFill>
                      <a:srgbClr val="0000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8" name="Oval 1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9" y="521"/>
                      <a:ext cx="25" cy="25"/>
                    </a:xfrm>
                    <a:prstGeom prst="ellipse">
                      <a:avLst/>
                    </a:prstGeom>
                    <a:solidFill>
                      <a:srgbClr val="0000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39" name="Oval 1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0" y="521"/>
                      <a:ext cx="24" cy="24"/>
                    </a:xfrm>
                    <a:prstGeom prst="ellipse">
                      <a:avLst/>
                    </a:prstGeom>
                    <a:solidFill>
                      <a:srgbClr val="000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0" name="Oval 1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1" y="522"/>
                      <a:ext cx="22" cy="22"/>
                    </a:xfrm>
                    <a:prstGeom prst="ellipse">
                      <a:avLst/>
                    </a:prstGeom>
                    <a:solidFill>
                      <a:srgbClr val="0000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1" name="Oval 1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1" y="523"/>
                      <a:ext cx="21" cy="21"/>
                    </a:xfrm>
                    <a:prstGeom prst="ellipse">
                      <a:avLst/>
                    </a:prstGeom>
                    <a:solidFill>
                      <a:srgbClr val="0000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2" name="Oval 1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524"/>
                      <a:ext cx="19" cy="19"/>
                    </a:xfrm>
                    <a:prstGeom prst="ellipse">
                      <a:avLst/>
                    </a:prstGeom>
                    <a:solidFill>
                      <a:srgbClr val="0000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3" name="Oval 1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3" y="524"/>
                      <a:ext cx="18" cy="18"/>
                    </a:xfrm>
                    <a:prstGeom prst="ellipse">
                      <a:avLst/>
                    </a:prstGeom>
                    <a:solidFill>
                      <a:srgbClr val="0000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4" name="Oval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4" y="525"/>
                      <a:ext cx="16" cy="16"/>
                    </a:xfrm>
                    <a:prstGeom prst="ellipse">
                      <a:avLst/>
                    </a:prstGeom>
                    <a:solidFill>
                      <a:srgbClr val="0000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5" name="Oval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4" y="526"/>
                      <a:ext cx="15" cy="15"/>
                    </a:xfrm>
                    <a:prstGeom prst="ellipse">
                      <a:avLst/>
                    </a:prstGeom>
                    <a:solidFill>
                      <a:srgbClr val="0000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6" name="Oval 1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5" y="526"/>
                      <a:ext cx="14" cy="14"/>
                    </a:xfrm>
                    <a:prstGeom prst="ellipse">
                      <a:avLst/>
                    </a:prstGeom>
                    <a:solidFill>
                      <a:srgbClr val="0000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7" name="Oval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6" y="527"/>
                      <a:ext cx="12" cy="12"/>
                    </a:xfrm>
                    <a:prstGeom prst="ellipse">
                      <a:avLst/>
                    </a:prstGeom>
                    <a:solidFill>
                      <a:srgbClr val="000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8" name="Oval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6" y="528"/>
                      <a:ext cx="11" cy="11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49" name="Oval 1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7" y="529"/>
                      <a:ext cx="9" cy="9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50" name="Oval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8" y="529"/>
                      <a:ext cx="8" cy="8"/>
                    </a:xfrm>
                    <a:prstGeom prst="ellipse">
                      <a:avLst/>
                    </a:prstGeom>
                    <a:solidFill>
                      <a:srgbClr val="0000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51" name="Oval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9" y="530"/>
                      <a:ext cx="6" cy="6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52" name="Oval 1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9" y="531"/>
                      <a:ext cx="5" cy="5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53" name="Oval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532"/>
                      <a:ext cx="3" cy="3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154" name="Oval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1" y="532"/>
                      <a:ext cx="2" cy="2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2090" name="Oval 1458"/>
                  <p:cNvSpPr>
                    <a:spLocks noChangeArrowheads="1"/>
                  </p:cNvSpPr>
                  <p:nvPr/>
                </p:nvSpPr>
                <p:spPr bwMode="auto">
                  <a:xfrm>
                    <a:off x="3076" y="487"/>
                    <a:ext cx="92" cy="92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55" name="Group 1459"/>
                <p:cNvGrpSpPr>
                  <a:grpSpLocks/>
                </p:cNvGrpSpPr>
                <p:nvPr/>
              </p:nvGrpSpPr>
              <p:grpSpPr bwMode="auto">
                <a:xfrm>
                  <a:off x="3453" y="473"/>
                  <a:ext cx="120" cy="120"/>
                  <a:chOff x="3453" y="473"/>
                  <a:chExt cx="120" cy="120"/>
                </a:xfrm>
              </p:grpSpPr>
              <p:grpSp>
                <p:nvGrpSpPr>
                  <p:cNvPr id="21990" name="Group 1460"/>
                  <p:cNvGrpSpPr>
                    <a:grpSpLocks/>
                  </p:cNvGrpSpPr>
                  <p:nvPr/>
                </p:nvGrpSpPr>
                <p:grpSpPr bwMode="auto">
                  <a:xfrm>
                    <a:off x="3453" y="473"/>
                    <a:ext cx="120" cy="120"/>
                    <a:chOff x="3453" y="473"/>
                    <a:chExt cx="120" cy="120"/>
                  </a:xfrm>
                </p:grpSpPr>
                <p:sp>
                  <p:nvSpPr>
                    <p:cNvPr id="21992" name="Oval 1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3" y="473"/>
                      <a:ext cx="120" cy="120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3" name="Oval 1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3" y="473"/>
                      <a:ext cx="119" cy="119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4" name="Oval 1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3" y="474"/>
                      <a:ext cx="118" cy="118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5" name="Oval 1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4" y="474"/>
                      <a:ext cx="117" cy="117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6" name="Oval 1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5" y="475"/>
                      <a:ext cx="115" cy="115"/>
                    </a:xfrm>
                    <a:prstGeom prst="ellipse">
                      <a:avLst/>
                    </a:prstGeom>
                    <a:solidFill>
                      <a:srgbClr val="78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7" name="Oval 1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5" y="476"/>
                      <a:ext cx="114" cy="114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8" name="Oval 1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476"/>
                      <a:ext cx="113" cy="113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99" name="Oval 1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477"/>
                      <a:ext cx="112" cy="112"/>
                    </a:xfrm>
                    <a:prstGeom prst="ellipse">
                      <a:avLst/>
                    </a:prstGeom>
                    <a:solidFill>
                      <a:srgbClr val="7A7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0" name="Oval 1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7" y="478"/>
                      <a:ext cx="110" cy="110"/>
                    </a:xfrm>
                    <a:prstGeom prst="ellipse">
                      <a:avLst/>
                    </a:prstGeom>
                    <a:solidFill>
                      <a:srgbClr val="7B7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1" name="Oval 1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8" y="478"/>
                      <a:ext cx="109" cy="109"/>
                    </a:xfrm>
                    <a:prstGeom prst="ellipse">
                      <a:avLst/>
                    </a:prstGeom>
                    <a:solidFill>
                      <a:srgbClr val="7C7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2" name="Oval 1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8" y="479"/>
                      <a:ext cx="108" cy="108"/>
                    </a:xfrm>
                    <a:prstGeom prst="ellipse">
                      <a:avLst/>
                    </a:prstGeom>
                    <a:solidFill>
                      <a:srgbClr val="7D7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3" name="Oval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9" y="479"/>
                      <a:ext cx="107" cy="107"/>
                    </a:xfrm>
                    <a:prstGeom prst="ellipse">
                      <a:avLst/>
                    </a:prstGeom>
                    <a:solidFill>
                      <a:srgbClr val="7E7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4" name="Oval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0" y="480"/>
                      <a:ext cx="105" cy="105"/>
                    </a:xfrm>
                    <a:prstGeom prst="ellipse">
                      <a:avLst/>
                    </a:prstGeom>
                    <a:solidFill>
                      <a:srgbClr val="7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5" name="Oval 1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0" y="481"/>
                      <a:ext cx="104" cy="104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6" name="Oval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1" y="481"/>
                      <a:ext cx="103" cy="103"/>
                    </a:xfrm>
                    <a:prstGeom prst="ellipse">
                      <a:avLst/>
                    </a:prstGeom>
                    <a:solidFill>
                      <a:srgbClr val="818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7" name="Oval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1" y="482"/>
                      <a:ext cx="102" cy="102"/>
                    </a:xfrm>
                    <a:prstGeom prst="ellipse">
                      <a:avLst/>
                    </a:prstGeom>
                    <a:solidFill>
                      <a:srgbClr val="828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8" name="Oval 1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2" y="483"/>
                      <a:ext cx="100" cy="100"/>
                    </a:xfrm>
                    <a:prstGeom prst="ellipse">
                      <a:avLst/>
                    </a:prstGeom>
                    <a:solidFill>
                      <a:srgbClr val="848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09" name="Oval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3" y="483"/>
                      <a:ext cx="99" cy="99"/>
                    </a:xfrm>
                    <a:prstGeom prst="ellipse">
                      <a:avLst/>
                    </a:prstGeom>
                    <a:solidFill>
                      <a:srgbClr val="858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0" name="Oval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3" y="484"/>
                      <a:ext cx="98" cy="98"/>
                    </a:xfrm>
                    <a:prstGeom prst="ellipse">
                      <a:avLst/>
                    </a:prstGeom>
                    <a:solidFill>
                      <a:srgbClr val="878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1" name="Oval 1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4" y="484"/>
                      <a:ext cx="97" cy="97"/>
                    </a:xfrm>
                    <a:prstGeom prst="ellipse">
                      <a:avLst/>
                    </a:prstGeom>
                    <a:solidFill>
                      <a:srgbClr val="888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2" name="Oval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5" y="485"/>
                      <a:ext cx="95" cy="95"/>
                    </a:xfrm>
                    <a:prstGeom prst="ellipse">
                      <a:avLst/>
                    </a:prstGeom>
                    <a:solidFill>
                      <a:srgbClr val="8A8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3" name="Oval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5" y="486"/>
                      <a:ext cx="94" cy="94"/>
                    </a:xfrm>
                    <a:prstGeom prst="ellipse">
                      <a:avLst/>
                    </a:prstGeom>
                    <a:solidFill>
                      <a:srgbClr val="8B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4" name="Oval 1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6" y="486"/>
                      <a:ext cx="93" cy="93"/>
                    </a:xfrm>
                    <a:prstGeom prst="ellipse">
                      <a:avLst/>
                    </a:prstGeom>
                    <a:solidFill>
                      <a:srgbClr val="8D8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5" name="Oval 1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6" y="487"/>
                      <a:ext cx="92" cy="92"/>
                    </a:xfrm>
                    <a:prstGeom prst="ellipse">
                      <a:avLst/>
                    </a:prstGeom>
                    <a:solidFill>
                      <a:srgbClr val="8F8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6" name="Oval 1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7" y="488"/>
                      <a:ext cx="90" cy="90"/>
                    </a:xfrm>
                    <a:prstGeom prst="ellipse">
                      <a:avLst/>
                    </a:prstGeom>
                    <a:solidFill>
                      <a:srgbClr val="91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7" name="Oval 1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7" y="488"/>
                      <a:ext cx="90" cy="89"/>
                    </a:xfrm>
                    <a:prstGeom prst="ellipse">
                      <a:avLst/>
                    </a:prstGeom>
                    <a:solidFill>
                      <a:srgbClr val="939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8" name="Oval 1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8" y="489"/>
                      <a:ext cx="88" cy="88"/>
                    </a:xfrm>
                    <a:prstGeom prst="ellipse">
                      <a:avLst/>
                    </a:prstGeom>
                    <a:solidFill>
                      <a:srgbClr val="959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19" name="Oval 1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9" y="490"/>
                      <a:ext cx="86" cy="86"/>
                    </a:xfrm>
                    <a:prstGeom prst="ellipse">
                      <a:avLst/>
                    </a:prstGeom>
                    <a:solidFill>
                      <a:srgbClr val="969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0" name="Oval 1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9" y="490"/>
                      <a:ext cx="86" cy="85"/>
                    </a:xfrm>
                    <a:prstGeom prst="ellipse">
                      <a:avLst/>
                    </a:prstGeom>
                    <a:solidFill>
                      <a:srgbClr val="99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1" name="Oval 1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491"/>
                      <a:ext cx="84" cy="84"/>
                    </a:xfrm>
                    <a:prstGeom prst="ellipse">
                      <a:avLst/>
                    </a:prstGeom>
                    <a:solidFill>
                      <a:srgbClr val="9B9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2" name="Oval 1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491"/>
                      <a:ext cx="84" cy="83"/>
                    </a:xfrm>
                    <a:prstGeom prst="ellipse">
                      <a:avLst/>
                    </a:prstGeom>
                    <a:solidFill>
                      <a:srgbClr val="9D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3" name="Oval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1" y="492"/>
                      <a:ext cx="82" cy="81"/>
                    </a:xfrm>
                    <a:prstGeom prst="ellipse">
                      <a:avLst/>
                    </a:prstGeom>
                    <a:solidFill>
                      <a:srgbClr val="9F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4" name="Oval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2" y="493"/>
                      <a:ext cx="80" cy="80"/>
                    </a:xfrm>
                    <a:prstGeom prst="ellipse">
                      <a:avLst/>
                    </a:prstGeom>
                    <a:solidFill>
                      <a:srgbClr val="A1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5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2" y="493"/>
                      <a:ext cx="80" cy="79"/>
                    </a:xfrm>
                    <a:prstGeom prst="ellipse">
                      <a:avLst/>
                    </a:prstGeom>
                    <a:solidFill>
                      <a:srgbClr val="A3A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6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3" y="494"/>
                      <a:ext cx="78" cy="78"/>
                    </a:xfrm>
                    <a:prstGeom prst="ellipse">
                      <a:avLst/>
                    </a:prstGeom>
                    <a:solidFill>
                      <a:srgbClr val="A6A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7" name="Oval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4" y="495"/>
                      <a:ext cx="76" cy="76"/>
                    </a:xfrm>
                    <a:prstGeom prst="ellipse">
                      <a:avLst/>
                    </a:prstGeom>
                    <a:solidFill>
                      <a:srgbClr val="A8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8" name="Oval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4" y="495"/>
                      <a:ext cx="76" cy="75"/>
                    </a:xfrm>
                    <a:prstGeom prst="ellipse">
                      <a:avLst/>
                    </a:prstGeom>
                    <a:solidFill>
                      <a:srgbClr val="AAA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29" name="Oval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5" y="496"/>
                      <a:ext cx="74" cy="74"/>
                    </a:xfrm>
                    <a:prstGeom prst="ellipse">
                      <a:avLst/>
                    </a:prstGeom>
                    <a:solidFill>
                      <a:srgbClr val="ADA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0" name="Oval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5" y="496"/>
                      <a:ext cx="74" cy="73"/>
                    </a:xfrm>
                    <a:prstGeom prst="ellipse">
                      <a:avLst/>
                    </a:prstGeom>
                    <a:solidFill>
                      <a:srgbClr val="AFA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1" name="Oval 1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6" y="497"/>
                      <a:ext cx="72" cy="71"/>
                    </a:xfrm>
                    <a:prstGeom prst="ellipse">
                      <a:avLst/>
                    </a:prstGeom>
                    <a:solidFill>
                      <a:srgbClr val="B1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2" name="Oval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7" y="498"/>
                      <a:ext cx="70" cy="70"/>
                    </a:xfrm>
                    <a:prstGeom prst="ellipse">
                      <a:avLst/>
                    </a:prstGeom>
                    <a:solidFill>
                      <a:srgbClr val="B4B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3" name="Oval 1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7" y="498"/>
                      <a:ext cx="70" cy="69"/>
                    </a:xfrm>
                    <a:prstGeom prst="ellipse">
                      <a:avLst/>
                    </a:prstGeom>
                    <a:solidFill>
                      <a:srgbClr val="B6B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4" name="Oval 1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8" y="499"/>
                      <a:ext cx="68" cy="68"/>
                    </a:xfrm>
                    <a:prstGeom prst="ellipse">
                      <a:avLst/>
                    </a:prstGeom>
                    <a:solidFill>
                      <a:srgbClr val="B8B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5" name="Oval 1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9" y="500"/>
                      <a:ext cx="66" cy="66"/>
                    </a:xfrm>
                    <a:prstGeom prst="ellipse">
                      <a:avLst/>
                    </a:prstGeom>
                    <a:solidFill>
                      <a:srgbClr val="BBB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6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9" y="500"/>
                      <a:ext cx="66" cy="65"/>
                    </a:xfrm>
                    <a:prstGeom prst="ellipse">
                      <a:avLst/>
                    </a:prstGeom>
                    <a:solidFill>
                      <a:srgbClr val="BDB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7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0" y="501"/>
                      <a:ext cx="64" cy="64"/>
                    </a:xfrm>
                    <a:prstGeom prst="ellipse">
                      <a:avLst/>
                    </a:prstGeom>
                    <a:solidFill>
                      <a:srgbClr val="BFB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8" name="Oval 1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0" y="501"/>
                      <a:ext cx="64" cy="63"/>
                    </a:xfrm>
                    <a:prstGeom prst="ellipse">
                      <a:avLst/>
                    </a:prstGeom>
                    <a:solidFill>
                      <a:srgbClr val="C1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39" name="Oval 1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1" y="502"/>
                      <a:ext cx="62" cy="61"/>
                    </a:xfrm>
                    <a:prstGeom prst="ellipse">
                      <a:avLst/>
                    </a:prstGeom>
                    <a:solidFill>
                      <a:srgbClr val="C4C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0" name="Oval 1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2" y="503"/>
                      <a:ext cx="60" cy="60"/>
                    </a:xfrm>
                    <a:prstGeom prst="ellipse">
                      <a:avLst/>
                    </a:prstGeom>
                    <a:solidFill>
                      <a:srgbClr val="C6C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1" name="Oval 1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2" y="503"/>
                      <a:ext cx="60" cy="60"/>
                    </a:xfrm>
                    <a:prstGeom prst="ellipse">
                      <a:avLst/>
                    </a:prstGeom>
                    <a:solidFill>
                      <a:srgbClr val="C8C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2" name="Oval 1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3" y="504"/>
                      <a:ext cx="58" cy="58"/>
                    </a:xfrm>
                    <a:prstGeom prst="ellipse">
                      <a:avLst/>
                    </a:prstGeom>
                    <a:solidFill>
                      <a:srgbClr val="CBC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3" name="Oval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4" y="505"/>
                      <a:ext cx="57" cy="56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4" name="Oval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4" y="505"/>
                      <a:ext cx="56" cy="56"/>
                    </a:xfrm>
                    <a:prstGeom prst="ellipse">
                      <a:avLst/>
                    </a:prstGeom>
                    <a:solidFill>
                      <a:srgbClr val="CFC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5" name="Oval 1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5" y="506"/>
                      <a:ext cx="55" cy="54"/>
                    </a:xfrm>
                    <a:prstGeom prst="ellipse">
                      <a:avLst/>
                    </a:prstGeom>
                    <a:solidFill>
                      <a:srgbClr val="D1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6" name="Oval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6" y="507"/>
                      <a:ext cx="53" cy="52"/>
                    </a:xfrm>
                    <a:prstGeom prst="ellipse">
                      <a:avLst/>
                    </a:prstGeom>
                    <a:solidFill>
                      <a:srgbClr val="D3D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6" y="507"/>
                      <a:ext cx="52" cy="52"/>
                    </a:xfrm>
                    <a:prstGeom prst="ellipse">
                      <a:avLst/>
                    </a:prstGeom>
                    <a:solidFill>
                      <a:srgbClr val="D5D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7" y="508"/>
                      <a:ext cx="51" cy="50"/>
                    </a:xfrm>
                    <a:prstGeom prst="ellipse">
                      <a:avLst/>
                    </a:prstGeom>
                    <a:solidFill>
                      <a:srgbClr val="D7D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49" name="Oval 1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7" y="508"/>
                      <a:ext cx="50" cy="50"/>
                    </a:xfrm>
                    <a:prstGeom prst="ellipse">
                      <a:avLst/>
                    </a:prstGeom>
                    <a:solidFill>
                      <a:srgbClr val="D9D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0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509"/>
                      <a:ext cx="48" cy="48"/>
                    </a:xfrm>
                    <a:prstGeom prst="ellipse">
                      <a:avLst/>
                    </a:prstGeom>
                    <a:solidFill>
                      <a:srgbClr val="DBD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1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9" y="510"/>
                      <a:ext cx="47" cy="46"/>
                    </a:xfrm>
                    <a:prstGeom prst="ellipse">
                      <a:avLst/>
                    </a:prstGeom>
                    <a:solidFill>
                      <a:srgbClr val="DDD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2" name="Oval 1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9" y="510"/>
                      <a:ext cx="46" cy="46"/>
                    </a:xfrm>
                    <a:prstGeom prst="ellipse">
                      <a:avLst/>
                    </a:prstGeom>
                    <a:solidFill>
                      <a:srgbClr val="DED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3" name="Oval 1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0" y="511"/>
                      <a:ext cx="45" cy="44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4" name="Oval 1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1" y="512"/>
                      <a:ext cx="43" cy="42"/>
                    </a:xfrm>
                    <a:prstGeom prst="ellipse">
                      <a:avLst/>
                    </a:prstGeom>
                    <a:solidFill>
                      <a:srgbClr val="E2E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5" name="Oval 1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1" y="512"/>
                      <a:ext cx="42" cy="42"/>
                    </a:xfrm>
                    <a:prstGeom prst="ellipse">
                      <a:avLst/>
                    </a:prstGeom>
                    <a:solidFill>
                      <a:srgbClr val="E3E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6" name="Oval 1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2" y="513"/>
                      <a:ext cx="41" cy="40"/>
                    </a:xfrm>
                    <a:prstGeom prst="ellipse">
                      <a:avLst/>
                    </a:prstGeom>
                    <a:solidFill>
                      <a:srgbClr val="E5E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7" name="Oval 1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2" y="513"/>
                      <a:ext cx="40" cy="40"/>
                    </a:xfrm>
                    <a:prstGeom prst="ellipse">
                      <a:avLst/>
                    </a:prstGeom>
                    <a:solidFill>
                      <a:srgbClr val="E7E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8" name="Oval 1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3" y="514"/>
                      <a:ext cx="38" cy="38"/>
                    </a:xfrm>
                    <a:prstGeom prst="ellipse">
                      <a:avLst/>
                    </a:prstGeom>
                    <a:solidFill>
                      <a:srgbClr val="E8E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59" name="Oval 1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4" y="515"/>
                      <a:ext cx="37" cy="36"/>
                    </a:xfrm>
                    <a:prstGeom prst="ellipse">
                      <a:avLst/>
                    </a:prstGeom>
                    <a:solidFill>
                      <a:srgbClr val="EAE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0" name="Oval 1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4" y="515"/>
                      <a:ext cx="36" cy="36"/>
                    </a:xfrm>
                    <a:prstGeom prst="ellipse">
                      <a:avLst/>
                    </a:prstGeom>
                    <a:solidFill>
                      <a:srgbClr val="EBE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1" name="Oval 1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5" y="516"/>
                      <a:ext cx="35" cy="34"/>
                    </a:xfrm>
                    <a:prstGeom prst="ellipse">
                      <a:avLst/>
                    </a:prstGeom>
                    <a:solidFill>
                      <a:srgbClr val="ECE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2" name="Oval 1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6" y="517"/>
                      <a:ext cx="33" cy="32"/>
                    </a:xfrm>
                    <a:prstGeom prst="ellipse">
                      <a:avLst/>
                    </a:prstGeom>
                    <a:solidFill>
                      <a:srgbClr val="EDE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3" name="Oval 1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6" y="517"/>
                      <a:ext cx="32" cy="32"/>
                    </a:xfrm>
                    <a:prstGeom prst="ellipse">
                      <a:avLst/>
                    </a:prstGeom>
                    <a:solidFill>
                      <a:srgbClr val="EFE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4" name="Oval 1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518"/>
                      <a:ext cx="31" cy="30"/>
                    </a:xfrm>
                    <a:prstGeom prst="ellipse">
                      <a:avLst/>
                    </a:prstGeom>
                    <a:solidFill>
                      <a:srgbClr val="F0F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5" name="Oval 1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8" y="519"/>
                      <a:ext cx="29" cy="28"/>
                    </a:xfrm>
                    <a:prstGeom prst="ellipse">
                      <a:avLst/>
                    </a:prstGeom>
                    <a:solidFill>
                      <a:srgbClr val="F1F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6" name="Oval 1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8" y="519"/>
                      <a:ext cx="28" cy="28"/>
                    </a:xfrm>
                    <a:prstGeom prst="ellipse">
                      <a:avLst/>
                    </a:prstGeom>
                    <a:solidFill>
                      <a:srgbClr val="F2F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7" name="Oval 1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9" y="520"/>
                      <a:ext cx="27" cy="27"/>
                    </a:xfrm>
                    <a:prstGeom prst="ellipse">
                      <a:avLst/>
                    </a:prstGeom>
                    <a:solidFill>
                      <a:srgbClr val="F3F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8" name="Oval 1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9" y="520"/>
                      <a:ext cx="26" cy="26"/>
                    </a:xfrm>
                    <a:prstGeom prst="ellipse">
                      <a:avLst/>
                    </a:prstGeom>
                    <a:solidFill>
                      <a:srgbClr val="F4F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69" name="Oval 1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0" y="521"/>
                      <a:ext cx="24" cy="24"/>
                    </a:xfrm>
                    <a:prstGeom prst="ellipse">
                      <a:avLst/>
                    </a:prstGeom>
                    <a:solidFill>
                      <a:srgbClr val="F5F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0" name="Oval 1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1" y="522"/>
                      <a:ext cx="23" cy="23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1" name="Oval 1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1" y="522"/>
                      <a:ext cx="22" cy="22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2" name="Oval 1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2" y="523"/>
                      <a:ext cx="21" cy="21"/>
                    </a:xfrm>
                    <a:prstGeom prst="ellipse">
                      <a:avLst/>
                    </a:prstGeom>
                    <a:solidFill>
                      <a:srgbClr val="F7F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3" name="Oval 1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3" y="524"/>
                      <a:ext cx="19" cy="19"/>
                    </a:xfrm>
                    <a:prstGeom prst="ellipse">
                      <a:avLst/>
                    </a:prstGeom>
                    <a:solidFill>
                      <a:srgbClr val="F8F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4" name="Oval 1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3" y="524"/>
                      <a:ext cx="18" cy="18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5" name="Oval 1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525"/>
                      <a:ext cx="17" cy="17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6" name="Oval 1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525"/>
                      <a:ext cx="16" cy="16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7" name="Oval 1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" y="526"/>
                      <a:ext cx="14" cy="14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8" name="Oval 1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6" y="527"/>
                      <a:ext cx="13" cy="13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79" name="Oval 1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6" y="527"/>
                      <a:ext cx="12" cy="12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0" name="Oval 1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7" y="528"/>
                      <a:ext cx="11" cy="11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1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8" y="529"/>
                      <a:ext cx="9" cy="9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2" name="Oval 1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8" y="529"/>
                      <a:ext cx="8" cy="8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3" name="Oval 1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9" y="530"/>
                      <a:ext cx="7" cy="7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4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9" y="530"/>
                      <a:ext cx="6" cy="6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5" name="Oval 1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0" y="531"/>
                      <a:ext cx="4" cy="4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6" name="Oval 1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1" y="532"/>
                      <a:ext cx="3" cy="3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7" name="Oval 1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1" y="532"/>
                      <a:ext cx="2" cy="2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2088" name="Oval 1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2" y="533"/>
                      <a:ext cx="1" cy="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991" name="Oval 1558"/>
                  <p:cNvSpPr>
                    <a:spLocks noChangeArrowheads="1"/>
                  </p:cNvSpPr>
                  <p:nvPr/>
                </p:nvSpPr>
                <p:spPr bwMode="auto">
                  <a:xfrm>
                    <a:off x="3453" y="473"/>
                    <a:ext cx="120" cy="120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56" name="Group 1559"/>
                <p:cNvGrpSpPr>
                  <a:grpSpLocks/>
                </p:cNvGrpSpPr>
                <p:nvPr/>
              </p:nvGrpSpPr>
              <p:grpSpPr bwMode="auto">
                <a:xfrm>
                  <a:off x="4233" y="473"/>
                  <a:ext cx="120" cy="120"/>
                  <a:chOff x="4233" y="473"/>
                  <a:chExt cx="120" cy="120"/>
                </a:xfrm>
              </p:grpSpPr>
              <p:grpSp>
                <p:nvGrpSpPr>
                  <p:cNvPr id="21891" name="Group 1560"/>
                  <p:cNvGrpSpPr>
                    <a:grpSpLocks/>
                  </p:cNvGrpSpPr>
                  <p:nvPr/>
                </p:nvGrpSpPr>
                <p:grpSpPr bwMode="auto">
                  <a:xfrm>
                    <a:off x="4233" y="473"/>
                    <a:ext cx="120" cy="120"/>
                    <a:chOff x="4233" y="473"/>
                    <a:chExt cx="120" cy="120"/>
                  </a:xfrm>
                </p:grpSpPr>
                <p:sp>
                  <p:nvSpPr>
                    <p:cNvPr id="21893" name="Oval 1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3" y="473"/>
                      <a:ext cx="120" cy="120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4" name="Oval 1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3" y="473"/>
                      <a:ext cx="119" cy="119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5" name="Oval 1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4" y="474"/>
                      <a:ext cx="118" cy="118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6" name="Oval 1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4" y="474"/>
                      <a:ext cx="117" cy="117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7" name="Oval 1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475"/>
                      <a:ext cx="115" cy="115"/>
                    </a:xfrm>
                    <a:prstGeom prst="ellipse">
                      <a:avLst/>
                    </a:prstGeom>
                    <a:solidFill>
                      <a:srgbClr val="78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8" name="Oval 1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6" y="476"/>
                      <a:ext cx="114" cy="114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9" name="Oval 1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6" y="476"/>
                      <a:ext cx="113" cy="113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0" name="Oval 1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" y="477"/>
                      <a:ext cx="112" cy="112"/>
                    </a:xfrm>
                    <a:prstGeom prst="ellipse">
                      <a:avLst/>
                    </a:prstGeom>
                    <a:solidFill>
                      <a:srgbClr val="7A7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1" name="Oval 1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8" y="478"/>
                      <a:ext cx="110" cy="110"/>
                    </a:xfrm>
                    <a:prstGeom prst="ellipse">
                      <a:avLst/>
                    </a:prstGeom>
                    <a:solidFill>
                      <a:srgbClr val="7B7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2" name="Oval 1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8" y="478"/>
                      <a:ext cx="109" cy="109"/>
                    </a:xfrm>
                    <a:prstGeom prst="ellipse">
                      <a:avLst/>
                    </a:prstGeom>
                    <a:solidFill>
                      <a:srgbClr val="7C7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3" name="Oval 1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9" y="479"/>
                      <a:ext cx="108" cy="108"/>
                    </a:xfrm>
                    <a:prstGeom prst="ellipse">
                      <a:avLst/>
                    </a:prstGeom>
                    <a:solidFill>
                      <a:srgbClr val="7D7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4" name="Oval 1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9" y="479"/>
                      <a:ext cx="107" cy="107"/>
                    </a:xfrm>
                    <a:prstGeom prst="ellipse">
                      <a:avLst/>
                    </a:prstGeom>
                    <a:solidFill>
                      <a:srgbClr val="7E7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5" name="Oval 1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0" y="480"/>
                      <a:ext cx="105" cy="105"/>
                    </a:xfrm>
                    <a:prstGeom prst="ellipse">
                      <a:avLst/>
                    </a:prstGeom>
                    <a:solidFill>
                      <a:srgbClr val="7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6" name="Oval 1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1" y="481"/>
                      <a:ext cx="104" cy="104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7" name="Oval 1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1" y="481"/>
                      <a:ext cx="103" cy="103"/>
                    </a:xfrm>
                    <a:prstGeom prst="ellipse">
                      <a:avLst/>
                    </a:prstGeom>
                    <a:solidFill>
                      <a:srgbClr val="818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8" name="Oval 1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2" y="482"/>
                      <a:ext cx="102" cy="102"/>
                    </a:xfrm>
                    <a:prstGeom prst="ellipse">
                      <a:avLst/>
                    </a:prstGeom>
                    <a:solidFill>
                      <a:srgbClr val="828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09" name="Oval 1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3" y="483"/>
                      <a:ext cx="100" cy="100"/>
                    </a:xfrm>
                    <a:prstGeom prst="ellipse">
                      <a:avLst/>
                    </a:prstGeom>
                    <a:solidFill>
                      <a:srgbClr val="848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0" name="Oval 1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3" y="483"/>
                      <a:ext cx="99" cy="99"/>
                    </a:xfrm>
                    <a:prstGeom prst="ellipse">
                      <a:avLst/>
                    </a:prstGeom>
                    <a:solidFill>
                      <a:srgbClr val="858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1" name="Oval 1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4" y="484"/>
                      <a:ext cx="98" cy="98"/>
                    </a:xfrm>
                    <a:prstGeom prst="ellipse">
                      <a:avLst/>
                    </a:prstGeom>
                    <a:solidFill>
                      <a:srgbClr val="878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2" name="Oval 1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4" y="484"/>
                      <a:ext cx="97" cy="97"/>
                    </a:xfrm>
                    <a:prstGeom prst="ellipse">
                      <a:avLst/>
                    </a:prstGeom>
                    <a:solidFill>
                      <a:srgbClr val="888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3" name="Oval 1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" y="485"/>
                      <a:ext cx="95" cy="95"/>
                    </a:xfrm>
                    <a:prstGeom prst="ellipse">
                      <a:avLst/>
                    </a:prstGeom>
                    <a:solidFill>
                      <a:srgbClr val="8A8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4" name="Oval 1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486"/>
                      <a:ext cx="94" cy="94"/>
                    </a:xfrm>
                    <a:prstGeom prst="ellipse">
                      <a:avLst/>
                    </a:prstGeom>
                    <a:solidFill>
                      <a:srgbClr val="8B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5" name="Oval 1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486"/>
                      <a:ext cx="93" cy="93"/>
                    </a:xfrm>
                    <a:prstGeom prst="ellipse">
                      <a:avLst/>
                    </a:prstGeom>
                    <a:solidFill>
                      <a:srgbClr val="8D8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6" name="Oval 1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7" y="487"/>
                      <a:ext cx="92" cy="92"/>
                    </a:xfrm>
                    <a:prstGeom prst="ellipse">
                      <a:avLst/>
                    </a:prstGeom>
                    <a:solidFill>
                      <a:srgbClr val="8F8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7" name="Oval 1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8" y="488"/>
                      <a:ext cx="90" cy="90"/>
                    </a:xfrm>
                    <a:prstGeom prst="ellipse">
                      <a:avLst/>
                    </a:prstGeom>
                    <a:solidFill>
                      <a:srgbClr val="91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8" name="Oval 1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8" y="488"/>
                      <a:ext cx="89" cy="89"/>
                    </a:xfrm>
                    <a:prstGeom prst="ellipse">
                      <a:avLst/>
                    </a:prstGeom>
                    <a:solidFill>
                      <a:srgbClr val="939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19" name="Oval 1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" y="489"/>
                      <a:ext cx="88" cy="88"/>
                    </a:xfrm>
                    <a:prstGeom prst="ellipse">
                      <a:avLst/>
                    </a:prstGeom>
                    <a:solidFill>
                      <a:srgbClr val="959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0" name="Oval 1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0" y="490"/>
                      <a:ext cx="86" cy="86"/>
                    </a:xfrm>
                    <a:prstGeom prst="ellipse">
                      <a:avLst/>
                    </a:prstGeom>
                    <a:solidFill>
                      <a:srgbClr val="969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1" name="Oval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0" y="490"/>
                      <a:ext cx="85" cy="85"/>
                    </a:xfrm>
                    <a:prstGeom prst="ellipse">
                      <a:avLst/>
                    </a:prstGeom>
                    <a:solidFill>
                      <a:srgbClr val="99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2" name="Oval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1" y="491"/>
                      <a:ext cx="84" cy="84"/>
                    </a:xfrm>
                    <a:prstGeom prst="ellipse">
                      <a:avLst/>
                    </a:prstGeom>
                    <a:solidFill>
                      <a:srgbClr val="9B9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3" name="Oval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1" y="491"/>
                      <a:ext cx="83" cy="83"/>
                    </a:xfrm>
                    <a:prstGeom prst="ellipse">
                      <a:avLst/>
                    </a:prstGeom>
                    <a:solidFill>
                      <a:srgbClr val="9D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4" name="Oval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2" y="492"/>
                      <a:ext cx="81" cy="81"/>
                    </a:xfrm>
                    <a:prstGeom prst="ellipse">
                      <a:avLst/>
                    </a:prstGeom>
                    <a:solidFill>
                      <a:srgbClr val="9F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5" name="Oval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3" y="493"/>
                      <a:ext cx="80" cy="80"/>
                    </a:xfrm>
                    <a:prstGeom prst="ellipse">
                      <a:avLst/>
                    </a:prstGeom>
                    <a:solidFill>
                      <a:srgbClr val="A1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6" name="Oval 1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3" y="493"/>
                      <a:ext cx="79" cy="79"/>
                    </a:xfrm>
                    <a:prstGeom prst="ellipse">
                      <a:avLst/>
                    </a:prstGeom>
                    <a:solidFill>
                      <a:srgbClr val="A3A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7" name="Oval 1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4" y="494"/>
                      <a:ext cx="78" cy="78"/>
                    </a:xfrm>
                    <a:prstGeom prst="ellipse">
                      <a:avLst/>
                    </a:prstGeom>
                    <a:solidFill>
                      <a:srgbClr val="A6A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8" name="Oval 1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5" y="495"/>
                      <a:ext cx="76" cy="76"/>
                    </a:xfrm>
                    <a:prstGeom prst="ellipse">
                      <a:avLst/>
                    </a:prstGeom>
                    <a:solidFill>
                      <a:srgbClr val="A8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29" name="Oval 1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5" y="495"/>
                      <a:ext cx="75" cy="75"/>
                    </a:xfrm>
                    <a:prstGeom prst="ellipse">
                      <a:avLst/>
                    </a:prstGeom>
                    <a:solidFill>
                      <a:srgbClr val="AAA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0" name="Oval 1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6" y="496"/>
                      <a:ext cx="74" cy="74"/>
                    </a:xfrm>
                    <a:prstGeom prst="ellipse">
                      <a:avLst/>
                    </a:prstGeom>
                    <a:solidFill>
                      <a:srgbClr val="ADA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1" name="Oval 1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6" y="496"/>
                      <a:ext cx="73" cy="73"/>
                    </a:xfrm>
                    <a:prstGeom prst="ellipse">
                      <a:avLst/>
                    </a:prstGeom>
                    <a:solidFill>
                      <a:srgbClr val="AFA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2" name="Oval 1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7" y="497"/>
                      <a:ext cx="71" cy="71"/>
                    </a:xfrm>
                    <a:prstGeom prst="ellipse">
                      <a:avLst/>
                    </a:prstGeom>
                    <a:solidFill>
                      <a:srgbClr val="B1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3" name="Oval 1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498"/>
                      <a:ext cx="70" cy="70"/>
                    </a:xfrm>
                    <a:prstGeom prst="ellipse">
                      <a:avLst/>
                    </a:prstGeom>
                    <a:solidFill>
                      <a:srgbClr val="B4B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4" name="Oval 1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498"/>
                      <a:ext cx="69" cy="69"/>
                    </a:xfrm>
                    <a:prstGeom prst="ellipse">
                      <a:avLst/>
                    </a:prstGeom>
                    <a:solidFill>
                      <a:srgbClr val="B6B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5" name="Oval 1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9" y="499"/>
                      <a:ext cx="68" cy="68"/>
                    </a:xfrm>
                    <a:prstGeom prst="ellipse">
                      <a:avLst/>
                    </a:prstGeom>
                    <a:solidFill>
                      <a:srgbClr val="B8B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6" name="Oval 1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0" y="500"/>
                      <a:ext cx="66" cy="66"/>
                    </a:xfrm>
                    <a:prstGeom prst="ellipse">
                      <a:avLst/>
                    </a:prstGeom>
                    <a:solidFill>
                      <a:srgbClr val="BBB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7" name="Oval 1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0" y="500"/>
                      <a:ext cx="65" cy="65"/>
                    </a:xfrm>
                    <a:prstGeom prst="ellipse">
                      <a:avLst/>
                    </a:prstGeom>
                    <a:solidFill>
                      <a:srgbClr val="BDB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8" name="Oval 1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1" y="501"/>
                      <a:ext cx="64" cy="64"/>
                    </a:xfrm>
                    <a:prstGeom prst="ellipse">
                      <a:avLst/>
                    </a:prstGeom>
                    <a:solidFill>
                      <a:srgbClr val="BFB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39" name="Oval 1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1" y="501"/>
                      <a:ext cx="63" cy="63"/>
                    </a:xfrm>
                    <a:prstGeom prst="ellipse">
                      <a:avLst/>
                    </a:prstGeom>
                    <a:solidFill>
                      <a:srgbClr val="C1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0" name="Oval 1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2" y="502"/>
                      <a:ext cx="61" cy="61"/>
                    </a:xfrm>
                    <a:prstGeom prst="ellipse">
                      <a:avLst/>
                    </a:prstGeom>
                    <a:solidFill>
                      <a:srgbClr val="C4C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1" name="Oval 1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3" y="503"/>
                      <a:ext cx="60" cy="60"/>
                    </a:xfrm>
                    <a:prstGeom prst="ellipse">
                      <a:avLst/>
                    </a:prstGeom>
                    <a:solidFill>
                      <a:srgbClr val="C6C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2" name="Oval 1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3" y="503"/>
                      <a:ext cx="60" cy="60"/>
                    </a:xfrm>
                    <a:prstGeom prst="ellipse">
                      <a:avLst/>
                    </a:prstGeom>
                    <a:solidFill>
                      <a:srgbClr val="C8C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3" name="Oval 1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4" y="504"/>
                      <a:ext cx="58" cy="58"/>
                    </a:xfrm>
                    <a:prstGeom prst="ellipse">
                      <a:avLst/>
                    </a:prstGeom>
                    <a:solidFill>
                      <a:srgbClr val="CBC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4" name="Oval 1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5" y="505"/>
                      <a:ext cx="56" cy="56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5" name="Oval 1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5" y="505"/>
                      <a:ext cx="56" cy="56"/>
                    </a:xfrm>
                    <a:prstGeom prst="ellipse">
                      <a:avLst/>
                    </a:prstGeom>
                    <a:solidFill>
                      <a:srgbClr val="CFC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6" name="Oval 1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6" y="506"/>
                      <a:ext cx="54" cy="54"/>
                    </a:xfrm>
                    <a:prstGeom prst="ellipse">
                      <a:avLst/>
                    </a:prstGeom>
                    <a:solidFill>
                      <a:srgbClr val="D1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7" name="Oval 1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7" y="507"/>
                      <a:ext cx="52" cy="52"/>
                    </a:xfrm>
                    <a:prstGeom prst="ellipse">
                      <a:avLst/>
                    </a:prstGeom>
                    <a:solidFill>
                      <a:srgbClr val="D3D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8" name="Oval 1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7" y="507"/>
                      <a:ext cx="52" cy="52"/>
                    </a:xfrm>
                    <a:prstGeom prst="ellipse">
                      <a:avLst/>
                    </a:prstGeom>
                    <a:solidFill>
                      <a:srgbClr val="D5D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49" name="Oval 1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8" y="508"/>
                      <a:ext cx="50" cy="50"/>
                    </a:xfrm>
                    <a:prstGeom prst="ellipse">
                      <a:avLst/>
                    </a:prstGeom>
                    <a:solidFill>
                      <a:srgbClr val="D7D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0" name="Oval 1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8" y="508"/>
                      <a:ext cx="50" cy="50"/>
                    </a:xfrm>
                    <a:prstGeom prst="ellipse">
                      <a:avLst/>
                    </a:prstGeom>
                    <a:solidFill>
                      <a:srgbClr val="D9D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1" name="Oval 1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9" y="509"/>
                      <a:ext cx="48" cy="48"/>
                    </a:xfrm>
                    <a:prstGeom prst="ellipse">
                      <a:avLst/>
                    </a:prstGeom>
                    <a:solidFill>
                      <a:srgbClr val="DBD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2" name="Oval 1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0" y="510"/>
                      <a:ext cx="46" cy="46"/>
                    </a:xfrm>
                    <a:prstGeom prst="ellipse">
                      <a:avLst/>
                    </a:prstGeom>
                    <a:solidFill>
                      <a:srgbClr val="DDD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3" name="Oval 1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0" y="510"/>
                      <a:ext cx="46" cy="46"/>
                    </a:xfrm>
                    <a:prstGeom prst="ellipse">
                      <a:avLst/>
                    </a:prstGeom>
                    <a:solidFill>
                      <a:srgbClr val="DED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4" name="Oval 1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1" y="511"/>
                      <a:ext cx="44" cy="44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5" name="Oval 1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2" y="512"/>
                      <a:ext cx="42" cy="42"/>
                    </a:xfrm>
                    <a:prstGeom prst="ellipse">
                      <a:avLst/>
                    </a:prstGeom>
                    <a:solidFill>
                      <a:srgbClr val="E2E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6" name="Oval 1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2" y="512"/>
                      <a:ext cx="42" cy="42"/>
                    </a:xfrm>
                    <a:prstGeom prst="ellipse">
                      <a:avLst/>
                    </a:prstGeom>
                    <a:solidFill>
                      <a:srgbClr val="E3E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7" name="Oval 1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3" y="513"/>
                      <a:ext cx="40" cy="40"/>
                    </a:xfrm>
                    <a:prstGeom prst="ellipse">
                      <a:avLst/>
                    </a:prstGeom>
                    <a:solidFill>
                      <a:srgbClr val="E5E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8" name="Oval 1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3" y="513"/>
                      <a:ext cx="40" cy="40"/>
                    </a:xfrm>
                    <a:prstGeom prst="ellipse">
                      <a:avLst/>
                    </a:prstGeom>
                    <a:solidFill>
                      <a:srgbClr val="E7E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59" name="Oval 1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4" y="514"/>
                      <a:ext cx="38" cy="38"/>
                    </a:xfrm>
                    <a:prstGeom prst="ellipse">
                      <a:avLst/>
                    </a:prstGeom>
                    <a:solidFill>
                      <a:srgbClr val="E8E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0" name="Oval 1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5" y="515"/>
                      <a:ext cx="36" cy="36"/>
                    </a:xfrm>
                    <a:prstGeom prst="ellipse">
                      <a:avLst/>
                    </a:prstGeom>
                    <a:solidFill>
                      <a:srgbClr val="EAE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1" name="Oval 1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5" y="515"/>
                      <a:ext cx="36" cy="36"/>
                    </a:xfrm>
                    <a:prstGeom prst="ellipse">
                      <a:avLst/>
                    </a:prstGeom>
                    <a:solidFill>
                      <a:srgbClr val="EBE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2" name="Oval 1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6" y="516"/>
                      <a:ext cx="34" cy="34"/>
                    </a:xfrm>
                    <a:prstGeom prst="ellipse">
                      <a:avLst/>
                    </a:prstGeom>
                    <a:solidFill>
                      <a:srgbClr val="ECE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3" name="Oval 1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7" y="517"/>
                      <a:ext cx="32" cy="32"/>
                    </a:xfrm>
                    <a:prstGeom prst="ellipse">
                      <a:avLst/>
                    </a:prstGeom>
                    <a:solidFill>
                      <a:srgbClr val="EDE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4" name="Oval 1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7" y="517"/>
                      <a:ext cx="32" cy="32"/>
                    </a:xfrm>
                    <a:prstGeom prst="ellipse">
                      <a:avLst/>
                    </a:prstGeom>
                    <a:solidFill>
                      <a:srgbClr val="EFE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5" name="Oval 1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8" y="518"/>
                      <a:ext cx="30" cy="30"/>
                    </a:xfrm>
                    <a:prstGeom prst="ellipse">
                      <a:avLst/>
                    </a:prstGeom>
                    <a:solidFill>
                      <a:srgbClr val="F0F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6" name="Oval 1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9" y="519"/>
                      <a:ext cx="28" cy="28"/>
                    </a:xfrm>
                    <a:prstGeom prst="ellipse">
                      <a:avLst/>
                    </a:prstGeom>
                    <a:solidFill>
                      <a:srgbClr val="F1F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7" name="Oval 1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9" y="519"/>
                      <a:ext cx="28" cy="28"/>
                    </a:xfrm>
                    <a:prstGeom prst="ellipse">
                      <a:avLst/>
                    </a:prstGeom>
                    <a:solidFill>
                      <a:srgbClr val="F2F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8" name="Oval 1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0" y="520"/>
                      <a:ext cx="26" cy="27"/>
                    </a:xfrm>
                    <a:prstGeom prst="ellipse">
                      <a:avLst/>
                    </a:prstGeom>
                    <a:solidFill>
                      <a:srgbClr val="F3F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69" name="Oval 1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0" y="520"/>
                      <a:ext cx="26" cy="26"/>
                    </a:xfrm>
                    <a:prstGeom prst="ellipse">
                      <a:avLst/>
                    </a:prstGeom>
                    <a:solidFill>
                      <a:srgbClr val="F4F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0" name="Oval 1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1" y="521"/>
                      <a:ext cx="24" cy="24"/>
                    </a:xfrm>
                    <a:prstGeom prst="ellipse">
                      <a:avLst/>
                    </a:prstGeom>
                    <a:solidFill>
                      <a:srgbClr val="F5F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1" name="Oval 1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2" y="522"/>
                      <a:ext cx="22" cy="23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2" name="Oval 1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2" y="522"/>
                      <a:ext cx="22" cy="22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3" name="Oval 1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" y="523"/>
                      <a:ext cx="20" cy="21"/>
                    </a:xfrm>
                    <a:prstGeom prst="ellipse">
                      <a:avLst/>
                    </a:prstGeom>
                    <a:solidFill>
                      <a:srgbClr val="F7F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4" name="Oval 1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4" y="524"/>
                      <a:ext cx="18" cy="19"/>
                    </a:xfrm>
                    <a:prstGeom prst="ellipse">
                      <a:avLst/>
                    </a:prstGeom>
                    <a:solidFill>
                      <a:srgbClr val="F8F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5" name="Oval 1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4" y="524"/>
                      <a:ext cx="18" cy="18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6" name="Oval 1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5" y="525"/>
                      <a:ext cx="16" cy="17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7" name="Oval 1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5" y="525"/>
                      <a:ext cx="16" cy="16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8" name="Oval 1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6" y="526"/>
                      <a:ext cx="14" cy="14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79" name="Oval 1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7" y="527"/>
                      <a:ext cx="13" cy="13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0" name="Oval 1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7" y="527"/>
                      <a:ext cx="12" cy="12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1" name="Oval 1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8" y="528"/>
                      <a:ext cx="11" cy="11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2" name="Oval 1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9" y="529"/>
                      <a:ext cx="9" cy="9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3" name="Oval 1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9" y="529"/>
                      <a:ext cx="8" cy="8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4" name="Oval 1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0" y="530"/>
                      <a:ext cx="7" cy="7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5" name="Oval 1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0" y="530"/>
                      <a:ext cx="6" cy="6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6" name="Oval 1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1" y="531"/>
                      <a:ext cx="4" cy="4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7" name="Oval 1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2" y="532"/>
                      <a:ext cx="3" cy="3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8" name="Oval 1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2" y="532"/>
                      <a:ext cx="2" cy="2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989" name="Oval 1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3" y="533"/>
                      <a:ext cx="1" cy="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892" name="Oval 1658"/>
                  <p:cNvSpPr>
                    <a:spLocks noChangeArrowheads="1"/>
                  </p:cNvSpPr>
                  <p:nvPr/>
                </p:nvSpPr>
                <p:spPr bwMode="auto">
                  <a:xfrm>
                    <a:off x="4233" y="473"/>
                    <a:ext cx="120" cy="120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57" name="Group 1659"/>
                <p:cNvGrpSpPr>
                  <a:grpSpLocks/>
                </p:cNvGrpSpPr>
                <p:nvPr/>
              </p:nvGrpSpPr>
              <p:grpSpPr bwMode="auto">
                <a:xfrm>
                  <a:off x="5014" y="473"/>
                  <a:ext cx="120" cy="120"/>
                  <a:chOff x="5014" y="473"/>
                  <a:chExt cx="120" cy="120"/>
                </a:xfrm>
              </p:grpSpPr>
              <p:grpSp>
                <p:nvGrpSpPr>
                  <p:cNvPr id="21792" name="Group 1660"/>
                  <p:cNvGrpSpPr>
                    <a:grpSpLocks/>
                  </p:cNvGrpSpPr>
                  <p:nvPr/>
                </p:nvGrpSpPr>
                <p:grpSpPr bwMode="auto">
                  <a:xfrm>
                    <a:off x="5014" y="473"/>
                    <a:ext cx="120" cy="120"/>
                    <a:chOff x="5014" y="473"/>
                    <a:chExt cx="120" cy="120"/>
                  </a:xfrm>
                </p:grpSpPr>
                <p:sp>
                  <p:nvSpPr>
                    <p:cNvPr id="21794" name="Oval 1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473"/>
                      <a:ext cx="120" cy="120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5" name="Oval 1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473"/>
                      <a:ext cx="119" cy="119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6" name="Oval 1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5" y="474"/>
                      <a:ext cx="118" cy="118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7" name="Oval 1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5" y="474"/>
                      <a:ext cx="117" cy="117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8" name="Oval 1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6" y="475"/>
                      <a:ext cx="115" cy="115"/>
                    </a:xfrm>
                    <a:prstGeom prst="ellipse">
                      <a:avLst/>
                    </a:prstGeom>
                    <a:solidFill>
                      <a:srgbClr val="78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9" name="Oval 1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7" y="476"/>
                      <a:ext cx="114" cy="114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0" name="Oval 1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7" y="476"/>
                      <a:ext cx="113" cy="113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1" name="Oval 1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7" y="477"/>
                      <a:ext cx="113" cy="112"/>
                    </a:xfrm>
                    <a:prstGeom prst="ellipse">
                      <a:avLst/>
                    </a:prstGeom>
                    <a:solidFill>
                      <a:srgbClr val="7A7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2" name="Oval 1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8" y="478"/>
                      <a:ext cx="111" cy="110"/>
                    </a:xfrm>
                    <a:prstGeom prst="ellipse">
                      <a:avLst/>
                    </a:prstGeom>
                    <a:solidFill>
                      <a:srgbClr val="7B7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3" name="Oval 1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9" y="478"/>
                      <a:ext cx="109" cy="109"/>
                    </a:xfrm>
                    <a:prstGeom prst="ellipse">
                      <a:avLst/>
                    </a:prstGeom>
                    <a:solidFill>
                      <a:srgbClr val="7C7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4" name="Oval 1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9" y="479"/>
                      <a:ext cx="109" cy="108"/>
                    </a:xfrm>
                    <a:prstGeom prst="ellipse">
                      <a:avLst/>
                    </a:prstGeom>
                    <a:solidFill>
                      <a:srgbClr val="7D7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5" name="Oval 1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479"/>
                      <a:ext cx="107" cy="107"/>
                    </a:xfrm>
                    <a:prstGeom prst="ellipse">
                      <a:avLst/>
                    </a:prstGeom>
                    <a:solidFill>
                      <a:srgbClr val="7E7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6" name="Oval 1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480"/>
                      <a:ext cx="105" cy="105"/>
                    </a:xfrm>
                    <a:prstGeom prst="ellipse">
                      <a:avLst/>
                    </a:prstGeom>
                    <a:solidFill>
                      <a:srgbClr val="7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7" name="Oval 1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481"/>
                      <a:ext cx="105" cy="104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8" name="Oval 1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2" y="481"/>
                      <a:ext cx="103" cy="103"/>
                    </a:xfrm>
                    <a:prstGeom prst="ellipse">
                      <a:avLst/>
                    </a:prstGeom>
                    <a:solidFill>
                      <a:srgbClr val="818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09" name="Oval 1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2" y="482"/>
                      <a:ext cx="103" cy="102"/>
                    </a:xfrm>
                    <a:prstGeom prst="ellipse">
                      <a:avLst/>
                    </a:prstGeom>
                    <a:solidFill>
                      <a:srgbClr val="828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0" name="Oval 1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3" y="483"/>
                      <a:ext cx="101" cy="100"/>
                    </a:xfrm>
                    <a:prstGeom prst="ellipse">
                      <a:avLst/>
                    </a:prstGeom>
                    <a:solidFill>
                      <a:srgbClr val="848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1" name="Oval 1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4" y="483"/>
                      <a:ext cx="99" cy="99"/>
                    </a:xfrm>
                    <a:prstGeom prst="ellipse">
                      <a:avLst/>
                    </a:prstGeom>
                    <a:solidFill>
                      <a:srgbClr val="858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2" name="Oval 1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4" y="484"/>
                      <a:ext cx="99" cy="98"/>
                    </a:xfrm>
                    <a:prstGeom prst="ellipse">
                      <a:avLst/>
                    </a:prstGeom>
                    <a:solidFill>
                      <a:srgbClr val="878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3" name="Oval 1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5" y="484"/>
                      <a:ext cx="97" cy="97"/>
                    </a:xfrm>
                    <a:prstGeom prst="ellipse">
                      <a:avLst/>
                    </a:prstGeom>
                    <a:solidFill>
                      <a:srgbClr val="888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4" name="Oval 1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6" y="485"/>
                      <a:ext cx="95" cy="95"/>
                    </a:xfrm>
                    <a:prstGeom prst="ellipse">
                      <a:avLst/>
                    </a:prstGeom>
                    <a:solidFill>
                      <a:srgbClr val="8A8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5" name="Oval 1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6" y="486"/>
                      <a:ext cx="95" cy="94"/>
                    </a:xfrm>
                    <a:prstGeom prst="ellipse">
                      <a:avLst/>
                    </a:prstGeom>
                    <a:solidFill>
                      <a:srgbClr val="8B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6" name="Oval 1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7" y="486"/>
                      <a:ext cx="93" cy="93"/>
                    </a:xfrm>
                    <a:prstGeom prst="ellipse">
                      <a:avLst/>
                    </a:prstGeom>
                    <a:solidFill>
                      <a:srgbClr val="8D8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7" name="Oval 1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7" y="487"/>
                      <a:ext cx="93" cy="92"/>
                    </a:xfrm>
                    <a:prstGeom prst="ellipse">
                      <a:avLst/>
                    </a:prstGeom>
                    <a:solidFill>
                      <a:srgbClr val="8F8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8" name="Oval 1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8" y="488"/>
                      <a:ext cx="91" cy="90"/>
                    </a:xfrm>
                    <a:prstGeom prst="ellipse">
                      <a:avLst/>
                    </a:prstGeom>
                    <a:solidFill>
                      <a:srgbClr val="91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19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488"/>
                      <a:ext cx="89" cy="89"/>
                    </a:xfrm>
                    <a:prstGeom prst="ellipse">
                      <a:avLst/>
                    </a:prstGeom>
                    <a:solidFill>
                      <a:srgbClr val="939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0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489"/>
                      <a:ext cx="89" cy="88"/>
                    </a:xfrm>
                    <a:prstGeom prst="ellipse">
                      <a:avLst/>
                    </a:prstGeom>
                    <a:solidFill>
                      <a:srgbClr val="959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1" name="Oval 1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0" y="490"/>
                      <a:ext cx="87" cy="86"/>
                    </a:xfrm>
                    <a:prstGeom prst="ellipse">
                      <a:avLst/>
                    </a:prstGeom>
                    <a:solidFill>
                      <a:srgbClr val="969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2" name="Oval 1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1" y="490"/>
                      <a:ext cx="85" cy="85"/>
                    </a:xfrm>
                    <a:prstGeom prst="ellipse">
                      <a:avLst/>
                    </a:prstGeom>
                    <a:solidFill>
                      <a:srgbClr val="99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3" name="Oval 1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1" y="491"/>
                      <a:ext cx="85" cy="84"/>
                    </a:xfrm>
                    <a:prstGeom prst="ellipse">
                      <a:avLst/>
                    </a:prstGeom>
                    <a:solidFill>
                      <a:srgbClr val="9B9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4" name="Oval 1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2" y="491"/>
                      <a:ext cx="83" cy="83"/>
                    </a:xfrm>
                    <a:prstGeom prst="ellipse">
                      <a:avLst/>
                    </a:prstGeom>
                    <a:solidFill>
                      <a:srgbClr val="9D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5" name="Oval 1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3" y="492"/>
                      <a:ext cx="81" cy="81"/>
                    </a:xfrm>
                    <a:prstGeom prst="ellipse">
                      <a:avLst/>
                    </a:prstGeom>
                    <a:solidFill>
                      <a:srgbClr val="9F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6" name="Oval 1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3" y="493"/>
                      <a:ext cx="81" cy="80"/>
                    </a:xfrm>
                    <a:prstGeom prst="ellipse">
                      <a:avLst/>
                    </a:prstGeom>
                    <a:solidFill>
                      <a:srgbClr val="A1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7" name="Oval 1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4" y="493"/>
                      <a:ext cx="79" cy="79"/>
                    </a:xfrm>
                    <a:prstGeom prst="ellipse">
                      <a:avLst/>
                    </a:prstGeom>
                    <a:solidFill>
                      <a:srgbClr val="A3A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8" name="Oval 1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4" y="494"/>
                      <a:ext cx="79" cy="78"/>
                    </a:xfrm>
                    <a:prstGeom prst="ellipse">
                      <a:avLst/>
                    </a:prstGeom>
                    <a:solidFill>
                      <a:srgbClr val="A6A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29" name="Oval 1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5" y="495"/>
                      <a:ext cx="77" cy="76"/>
                    </a:xfrm>
                    <a:prstGeom prst="ellipse">
                      <a:avLst/>
                    </a:prstGeom>
                    <a:solidFill>
                      <a:srgbClr val="A8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0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6" y="495"/>
                      <a:ext cx="75" cy="75"/>
                    </a:xfrm>
                    <a:prstGeom prst="ellipse">
                      <a:avLst/>
                    </a:prstGeom>
                    <a:solidFill>
                      <a:srgbClr val="AAA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1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6" y="496"/>
                      <a:ext cx="75" cy="74"/>
                    </a:xfrm>
                    <a:prstGeom prst="ellipse">
                      <a:avLst/>
                    </a:prstGeom>
                    <a:solidFill>
                      <a:srgbClr val="ADA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2" name="Oval 1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7" y="496"/>
                      <a:ext cx="73" cy="73"/>
                    </a:xfrm>
                    <a:prstGeom prst="ellipse">
                      <a:avLst/>
                    </a:prstGeom>
                    <a:solidFill>
                      <a:srgbClr val="AFA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3" name="Oval 1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8" y="497"/>
                      <a:ext cx="71" cy="71"/>
                    </a:xfrm>
                    <a:prstGeom prst="ellipse">
                      <a:avLst/>
                    </a:prstGeom>
                    <a:solidFill>
                      <a:srgbClr val="B1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4" name="Oval 1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8" y="498"/>
                      <a:ext cx="71" cy="70"/>
                    </a:xfrm>
                    <a:prstGeom prst="ellipse">
                      <a:avLst/>
                    </a:prstGeom>
                    <a:solidFill>
                      <a:srgbClr val="B4B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5" name="Oval 1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9" y="498"/>
                      <a:ext cx="69" cy="69"/>
                    </a:xfrm>
                    <a:prstGeom prst="ellipse">
                      <a:avLst/>
                    </a:prstGeom>
                    <a:solidFill>
                      <a:srgbClr val="B6B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6" name="Oval 1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9" y="499"/>
                      <a:ext cx="69" cy="68"/>
                    </a:xfrm>
                    <a:prstGeom prst="ellipse">
                      <a:avLst/>
                    </a:prstGeom>
                    <a:solidFill>
                      <a:srgbClr val="B8B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7" name="Oval 1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500"/>
                      <a:ext cx="67" cy="66"/>
                    </a:xfrm>
                    <a:prstGeom prst="ellipse">
                      <a:avLst/>
                    </a:prstGeom>
                    <a:solidFill>
                      <a:srgbClr val="BBB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8" name="Oval 1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1" y="500"/>
                      <a:ext cx="65" cy="65"/>
                    </a:xfrm>
                    <a:prstGeom prst="ellipse">
                      <a:avLst/>
                    </a:prstGeom>
                    <a:solidFill>
                      <a:srgbClr val="BDB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39" name="Oval 1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1" y="501"/>
                      <a:ext cx="65" cy="64"/>
                    </a:xfrm>
                    <a:prstGeom prst="ellipse">
                      <a:avLst/>
                    </a:prstGeom>
                    <a:solidFill>
                      <a:srgbClr val="BFB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0" name="Oval 1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2" y="501"/>
                      <a:ext cx="63" cy="63"/>
                    </a:xfrm>
                    <a:prstGeom prst="ellipse">
                      <a:avLst/>
                    </a:prstGeom>
                    <a:solidFill>
                      <a:srgbClr val="C1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1" name="Oval 1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3" y="502"/>
                      <a:ext cx="61" cy="61"/>
                    </a:xfrm>
                    <a:prstGeom prst="ellipse">
                      <a:avLst/>
                    </a:prstGeom>
                    <a:solidFill>
                      <a:srgbClr val="C4C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2" name="Oval 1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3" y="503"/>
                      <a:ext cx="61" cy="60"/>
                    </a:xfrm>
                    <a:prstGeom prst="ellipse">
                      <a:avLst/>
                    </a:prstGeom>
                    <a:solidFill>
                      <a:srgbClr val="C6C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3" name="Oval 1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503"/>
                      <a:ext cx="60" cy="60"/>
                    </a:xfrm>
                    <a:prstGeom prst="ellipse">
                      <a:avLst/>
                    </a:prstGeom>
                    <a:solidFill>
                      <a:srgbClr val="C8C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4" name="Oval 1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5" y="504"/>
                      <a:ext cx="58" cy="58"/>
                    </a:xfrm>
                    <a:prstGeom prst="ellipse">
                      <a:avLst/>
                    </a:prstGeom>
                    <a:solidFill>
                      <a:srgbClr val="CBC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5" name="Oval 1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5" y="505"/>
                      <a:ext cx="57" cy="56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6" name="Oval 1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6" y="505"/>
                      <a:ext cx="56" cy="56"/>
                    </a:xfrm>
                    <a:prstGeom prst="ellipse">
                      <a:avLst/>
                    </a:prstGeom>
                    <a:solidFill>
                      <a:srgbClr val="CFC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7" name="Oval 1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6" y="506"/>
                      <a:ext cx="55" cy="54"/>
                    </a:xfrm>
                    <a:prstGeom prst="ellipse">
                      <a:avLst/>
                    </a:prstGeom>
                    <a:solidFill>
                      <a:srgbClr val="D1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8" name="Oval 1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7" y="507"/>
                      <a:ext cx="53" cy="52"/>
                    </a:xfrm>
                    <a:prstGeom prst="ellipse">
                      <a:avLst/>
                    </a:prstGeom>
                    <a:solidFill>
                      <a:srgbClr val="D3D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49" name="Oval 1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8" y="507"/>
                      <a:ext cx="52" cy="52"/>
                    </a:xfrm>
                    <a:prstGeom prst="ellipse">
                      <a:avLst/>
                    </a:prstGeom>
                    <a:solidFill>
                      <a:srgbClr val="D5D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0" name="Oval 1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8" y="508"/>
                      <a:ext cx="51" cy="50"/>
                    </a:xfrm>
                    <a:prstGeom prst="ellipse">
                      <a:avLst/>
                    </a:prstGeom>
                    <a:solidFill>
                      <a:srgbClr val="D7D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1" name="Oval 1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9" y="508"/>
                      <a:ext cx="50" cy="50"/>
                    </a:xfrm>
                    <a:prstGeom prst="ellipse">
                      <a:avLst/>
                    </a:prstGeom>
                    <a:solidFill>
                      <a:srgbClr val="D9D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2" name="Oval 1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0" y="509"/>
                      <a:ext cx="48" cy="48"/>
                    </a:xfrm>
                    <a:prstGeom prst="ellipse">
                      <a:avLst/>
                    </a:prstGeom>
                    <a:solidFill>
                      <a:srgbClr val="DBD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3" name="Oval 1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0" y="510"/>
                      <a:ext cx="47" cy="46"/>
                    </a:xfrm>
                    <a:prstGeom prst="ellipse">
                      <a:avLst/>
                    </a:prstGeom>
                    <a:solidFill>
                      <a:srgbClr val="DDD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4" name="Oval 1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1" y="510"/>
                      <a:ext cx="46" cy="46"/>
                    </a:xfrm>
                    <a:prstGeom prst="ellipse">
                      <a:avLst/>
                    </a:prstGeom>
                    <a:solidFill>
                      <a:srgbClr val="DED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5" name="Oval 1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1" y="511"/>
                      <a:ext cx="45" cy="44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6" name="Oval 1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2" y="512"/>
                      <a:ext cx="43" cy="42"/>
                    </a:xfrm>
                    <a:prstGeom prst="ellipse">
                      <a:avLst/>
                    </a:prstGeom>
                    <a:solidFill>
                      <a:srgbClr val="E2E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7" name="Oval 1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3" y="512"/>
                      <a:ext cx="42" cy="42"/>
                    </a:xfrm>
                    <a:prstGeom prst="ellipse">
                      <a:avLst/>
                    </a:prstGeom>
                    <a:solidFill>
                      <a:srgbClr val="E3E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8" name="Oval 1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3" y="513"/>
                      <a:ext cx="41" cy="40"/>
                    </a:xfrm>
                    <a:prstGeom prst="ellipse">
                      <a:avLst/>
                    </a:prstGeom>
                    <a:solidFill>
                      <a:srgbClr val="E5E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59" name="Oval 1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4" y="513"/>
                      <a:ext cx="40" cy="40"/>
                    </a:xfrm>
                    <a:prstGeom prst="ellipse">
                      <a:avLst/>
                    </a:prstGeom>
                    <a:solidFill>
                      <a:srgbClr val="E7E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0" name="Oval 1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5" y="514"/>
                      <a:ext cx="38" cy="38"/>
                    </a:xfrm>
                    <a:prstGeom prst="ellipse">
                      <a:avLst/>
                    </a:prstGeom>
                    <a:solidFill>
                      <a:srgbClr val="E8E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1" name="Oval 1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5" y="515"/>
                      <a:ext cx="37" cy="36"/>
                    </a:xfrm>
                    <a:prstGeom prst="ellipse">
                      <a:avLst/>
                    </a:prstGeom>
                    <a:solidFill>
                      <a:srgbClr val="EAE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2" name="Oval 1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6" y="515"/>
                      <a:ext cx="36" cy="36"/>
                    </a:xfrm>
                    <a:prstGeom prst="ellipse">
                      <a:avLst/>
                    </a:prstGeom>
                    <a:solidFill>
                      <a:srgbClr val="EBE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3" name="Oval 1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6" y="516"/>
                      <a:ext cx="35" cy="34"/>
                    </a:xfrm>
                    <a:prstGeom prst="ellipse">
                      <a:avLst/>
                    </a:prstGeom>
                    <a:solidFill>
                      <a:srgbClr val="ECE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4" name="Oval 1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" y="517"/>
                      <a:ext cx="33" cy="32"/>
                    </a:xfrm>
                    <a:prstGeom prst="ellipse">
                      <a:avLst/>
                    </a:prstGeom>
                    <a:solidFill>
                      <a:srgbClr val="EDE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5" name="Oval 1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8" y="517"/>
                      <a:ext cx="32" cy="32"/>
                    </a:xfrm>
                    <a:prstGeom prst="ellipse">
                      <a:avLst/>
                    </a:prstGeom>
                    <a:solidFill>
                      <a:srgbClr val="EFE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6" name="Oval 1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8" y="518"/>
                      <a:ext cx="31" cy="30"/>
                    </a:xfrm>
                    <a:prstGeom prst="ellipse">
                      <a:avLst/>
                    </a:prstGeom>
                    <a:solidFill>
                      <a:srgbClr val="F0F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7" name="Oval 1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9" y="519"/>
                      <a:ext cx="29" cy="28"/>
                    </a:xfrm>
                    <a:prstGeom prst="ellipse">
                      <a:avLst/>
                    </a:prstGeom>
                    <a:solidFill>
                      <a:srgbClr val="F1F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8" name="Oval 1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0" y="519"/>
                      <a:ext cx="28" cy="28"/>
                    </a:xfrm>
                    <a:prstGeom prst="ellipse">
                      <a:avLst/>
                    </a:prstGeom>
                    <a:solidFill>
                      <a:srgbClr val="F2F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69" name="Oval 1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0" y="520"/>
                      <a:ext cx="27" cy="27"/>
                    </a:xfrm>
                    <a:prstGeom prst="ellipse">
                      <a:avLst/>
                    </a:prstGeom>
                    <a:solidFill>
                      <a:srgbClr val="F3F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0" name="Oval 1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1" y="520"/>
                      <a:ext cx="26" cy="26"/>
                    </a:xfrm>
                    <a:prstGeom prst="ellipse">
                      <a:avLst/>
                    </a:prstGeom>
                    <a:solidFill>
                      <a:srgbClr val="F4F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1" name="Oval 1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2" y="521"/>
                      <a:ext cx="24" cy="24"/>
                    </a:xfrm>
                    <a:prstGeom prst="ellipse">
                      <a:avLst/>
                    </a:prstGeom>
                    <a:solidFill>
                      <a:srgbClr val="F5F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2" name="Oval 1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2" y="522"/>
                      <a:ext cx="23" cy="23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3" name="Oval 1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3" y="522"/>
                      <a:ext cx="22" cy="22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4" name="Oval 1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3" y="523"/>
                      <a:ext cx="21" cy="21"/>
                    </a:xfrm>
                    <a:prstGeom prst="ellipse">
                      <a:avLst/>
                    </a:prstGeom>
                    <a:solidFill>
                      <a:srgbClr val="F7F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5" name="Oval 1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4" y="524"/>
                      <a:ext cx="19" cy="19"/>
                    </a:xfrm>
                    <a:prstGeom prst="ellipse">
                      <a:avLst/>
                    </a:prstGeom>
                    <a:solidFill>
                      <a:srgbClr val="F8F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6" name="Oval 1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5" y="524"/>
                      <a:ext cx="18" cy="18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7" name="Oval 1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5" y="525"/>
                      <a:ext cx="17" cy="17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8" name="Oval 1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6" y="525"/>
                      <a:ext cx="16" cy="16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79" name="Oval 1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7" y="526"/>
                      <a:ext cx="14" cy="14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0" name="Oval 1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7" y="527"/>
                      <a:ext cx="13" cy="13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1" name="Oval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8" y="527"/>
                      <a:ext cx="12" cy="12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2" name="Oval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8" y="528"/>
                      <a:ext cx="11" cy="11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3" name="Oval 1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9" y="529"/>
                      <a:ext cx="9" cy="9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4" name="Oval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" y="529"/>
                      <a:ext cx="8" cy="8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5" name="Oval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" y="530"/>
                      <a:ext cx="7" cy="7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6" name="Oval 1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1" y="530"/>
                      <a:ext cx="6" cy="6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7" name="Oval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2" y="531"/>
                      <a:ext cx="4" cy="4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8" name="Oval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2" y="532"/>
                      <a:ext cx="3" cy="3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89" name="Oval 1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3" y="532"/>
                      <a:ext cx="2" cy="2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890" name="Oval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3" y="533"/>
                      <a:ext cx="1" cy="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793" name="Oval 1758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473"/>
                    <a:ext cx="120" cy="120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58" name="Group 1759"/>
                <p:cNvGrpSpPr>
                  <a:grpSpLocks/>
                </p:cNvGrpSpPr>
                <p:nvPr/>
              </p:nvGrpSpPr>
              <p:grpSpPr bwMode="auto">
                <a:xfrm>
                  <a:off x="2672" y="473"/>
                  <a:ext cx="120" cy="120"/>
                  <a:chOff x="2672" y="473"/>
                  <a:chExt cx="120" cy="120"/>
                </a:xfrm>
              </p:grpSpPr>
              <p:grpSp>
                <p:nvGrpSpPr>
                  <p:cNvPr id="21693" name="Group 1760"/>
                  <p:cNvGrpSpPr>
                    <a:grpSpLocks/>
                  </p:cNvGrpSpPr>
                  <p:nvPr/>
                </p:nvGrpSpPr>
                <p:grpSpPr bwMode="auto">
                  <a:xfrm>
                    <a:off x="2672" y="473"/>
                    <a:ext cx="120" cy="120"/>
                    <a:chOff x="2672" y="473"/>
                    <a:chExt cx="120" cy="120"/>
                  </a:xfrm>
                </p:grpSpPr>
                <p:sp>
                  <p:nvSpPr>
                    <p:cNvPr id="21695" name="Oval 1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2" y="473"/>
                      <a:ext cx="120" cy="120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6" name="Oval 1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2" y="473"/>
                      <a:ext cx="119" cy="119"/>
                    </a:xfrm>
                    <a:prstGeom prst="ellipse">
                      <a:avLst/>
                    </a:prstGeom>
                    <a:solidFill>
                      <a:srgbClr val="767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7" name="Oval 1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2" y="474"/>
                      <a:ext cx="118" cy="118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8" name="Oval 1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3" y="474"/>
                      <a:ext cx="117" cy="117"/>
                    </a:xfrm>
                    <a:prstGeom prst="ellipse">
                      <a:avLst/>
                    </a:prstGeom>
                    <a:solidFill>
                      <a:srgbClr val="777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9" name="Oval 1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4" y="475"/>
                      <a:ext cx="115" cy="115"/>
                    </a:xfrm>
                    <a:prstGeom prst="ellipse">
                      <a:avLst/>
                    </a:prstGeom>
                    <a:solidFill>
                      <a:srgbClr val="78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0" name="Oval 1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4" y="476"/>
                      <a:ext cx="114" cy="114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1" name="Oval 1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5" y="476"/>
                      <a:ext cx="113" cy="113"/>
                    </a:xfrm>
                    <a:prstGeom prst="ellipse">
                      <a:avLst/>
                    </a:prstGeom>
                    <a:solidFill>
                      <a:srgbClr val="797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2" name="Oval 1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5" y="477"/>
                      <a:ext cx="112" cy="112"/>
                    </a:xfrm>
                    <a:prstGeom prst="ellipse">
                      <a:avLst/>
                    </a:prstGeom>
                    <a:solidFill>
                      <a:srgbClr val="7A7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3" name="Oval 1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478"/>
                      <a:ext cx="110" cy="110"/>
                    </a:xfrm>
                    <a:prstGeom prst="ellipse">
                      <a:avLst/>
                    </a:prstGeom>
                    <a:solidFill>
                      <a:srgbClr val="7B7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4" name="Oval 1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7" y="478"/>
                      <a:ext cx="109" cy="109"/>
                    </a:xfrm>
                    <a:prstGeom prst="ellipse">
                      <a:avLst/>
                    </a:prstGeom>
                    <a:solidFill>
                      <a:srgbClr val="7C7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5" name="Oval 1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7" y="479"/>
                      <a:ext cx="108" cy="108"/>
                    </a:xfrm>
                    <a:prstGeom prst="ellipse">
                      <a:avLst/>
                    </a:prstGeom>
                    <a:solidFill>
                      <a:srgbClr val="7D7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6" name="Oval 1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8" y="479"/>
                      <a:ext cx="107" cy="107"/>
                    </a:xfrm>
                    <a:prstGeom prst="ellipse">
                      <a:avLst/>
                    </a:prstGeom>
                    <a:solidFill>
                      <a:srgbClr val="7E7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7" name="Oval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9" y="480"/>
                      <a:ext cx="105" cy="105"/>
                    </a:xfrm>
                    <a:prstGeom prst="ellipse">
                      <a:avLst/>
                    </a:prstGeom>
                    <a:solidFill>
                      <a:srgbClr val="7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8" name="Oval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9" y="481"/>
                      <a:ext cx="104" cy="104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09" name="Oval 1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0" y="481"/>
                      <a:ext cx="103" cy="103"/>
                    </a:xfrm>
                    <a:prstGeom prst="ellipse">
                      <a:avLst/>
                    </a:prstGeom>
                    <a:solidFill>
                      <a:srgbClr val="818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0" name="Oval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0" y="482"/>
                      <a:ext cx="102" cy="102"/>
                    </a:xfrm>
                    <a:prstGeom prst="ellipse">
                      <a:avLst/>
                    </a:prstGeom>
                    <a:solidFill>
                      <a:srgbClr val="828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1" name="Oval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1" y="483"/>
                      <a:ext cx="100" cy="100"/>
                    </a:xfrm>
                    <a:prstGeom prst="ellipse">
                      <a:avLst/>
                    </a:prstGeom>
                    <a:solidFill>
                      <a:srgbClr val="848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2" name="Oval 1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483"/>
                      <a:ext cx="99" cy="99"/>
                    </a:xfrm>
                    <a:prstGeom prst="ellipse">
                      <a:avLst/>
                    </a:prstGeom>
                    <a:solidFill>
                      <a:srgbClr val="858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3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484"/>
                      <a:ext cx="98" cy="98"/>
                    </a:xfrm>
                    <a:prstGeom prst="ellipse">
                      <a:avLst/>
                    </a:prstGeom>
                    <a:solidFill>
                      <a:srgbClr val="878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4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3" y="484"/>
                      <a:ext cx="97" cy="97"/>
                    </a:xfrm>
                    <a:prstGeom prst="ellipse">
                      <a:avLst/>
                    </a:prstGeom>
                    <a:solidFill>
                      <a:srgbClr val="888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5" name="Oval 1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4" y="485"/>
                      <a:ext cx="95" cy="95"/>
                    </a:xfrm>
                    <a:prstGeom prst="ellipse">
                      <a:avLst/>
                    </a:prstGeom>
                    <a:solidFill>
                      <a:srgbClr val="8A8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6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4" y="486"/>
                      <a:ext cx="94" cy="94"/>
                    </a:xfrm>
                    <a:prstGeom prst="ellipse">
                      <a:avLst/>
                    </a:prstGeom>
                    <a:solidFill>
                      <a:srgbClr val="8B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7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5" y="486"/>
                      <a:ext cx="93" cy="93"/>
                    </a:xfrm>
                    <a:prstGeom prst="ellipse">
                      <a:avLst/>
                    </a:prstGeom>
                    <a:solidFill>
                      <a:srgbClr val="8D8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8" name="Oval 1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5" y="487"/>
                      <a:ext cx="92" cy="92"/>
                    </a:xfrm>
                    <a:prstGeom prst="ellipse">
                      <a:avLst/>
                    </a:prstGeom>
                    <a:solidFill>
                      <a:srgbClr val="8F8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19" name="Oval 1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6" y="488"/>
                      <a:ext cx="90" cy="90"/>
                    </a:xfrm>
                    <a:prstGeom prst="ellipse">
                      <a:avLst/>
                    </a:prstGeom>
                    <a:solidFill>
                      <a:srgbClr val="91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0" name="Oval 1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7" y="488"/>
                      <a:ext cx="89" cy="89"/>
                    </a:xfrm>
                    <a:prstGeom prst="ellipse">
                      <a:avLst/>
                    </a:prstGeom>
                    <a:solidFill>
                      <a:srgbClr val="939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1" name="Oval 1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7" y="489"/>
                      <a:ext cx="88" cy="88"/>
                    </a:xfrm>
                    <a:prstGeom prst="ellipse">
                      <a:avLst/>
                    </a:prstGeom>
                    <a:solidFill>
                      <a:srgbClr val="959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2" name="Oval 1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490"/>
                      <a:ext cx="86" cy="86"/>
                    </a:xfrm>
                    <a:prstGeom prst="ellipse">
                      <a:avLst/>
                    </a:prstGeom>
                    <a:solidFill>
                      <a:srgbClr val="969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3" name="Oval 1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9" y="490"/>
                      <a:ext cx="85" cy="85"/>
                    </a:xfrm>
                    <a:prstGeom prst="ellipse">
                      <a:avLst/>
                    </a:prstGeom>
                    <a:solidFill>
                      <a:srgbClr val="99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4" name="Oval 1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9" y="491"/>
                      <a:ext cx="84" cy="84"/>
                    </a:xfrm>
                    <a:prstGeom prst="ellipse">
                      <a:avLst/>
                    </a:prstGeom>
                    <a:solidFill>
                      <a:srgbClr val="9B9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5" name="Oval 1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0" y="491"/>
                      <a:ext cx="83" cy="83"/>
                    </a:xfrm>
                    <a:prstGeom prst="ellipse">
                      <a:avLst/>
                    </a:prstGeom>
                    <a:solidFill>
                      <a:srgbClr val="9D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6" name="Oval 1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1" y="492"/>
                      <a:ext cx="81" cy="81"/>
                    </a:xfrm>
                    <a:prstGeom prst="ellipse">
                      <a:avLst/>
                    </a:prstGeom>
                    <a:solidFill>
                      <a:srgbClr val="9F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7" name="Oval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1" y="493"/>
                      <a:ext cx="80" cy="80"/>
                    </a:xfrm>
                    <a:prstGeom prst="ellipse">
                      <a:avLst/>
                    </a:prstGeom>
                    <a:solidFill>
                      <a:srgbClr val="A1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8" name="Oval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2" y="493"/>
                      <a:ext cx="79" cy="79"/>
                    </a:xfrm>
                    <a:prstGeom prst="ellipse">
                      <a:avLst/>
                    </a:prstGeom>
                    <a:solidFill>
                      <a:srgbClr val="A3A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29" name="Oval 1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2" y="494"/>
                      <a:ext cx="78" cy="78"/>
                    </a:xfrm>
                    <a:prstGeom prst="ellipse">
                      <a:avLst/>
                    </a:prstGeom>
                    <a:solidFill>
                      <a:srgbClr val="A6A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0" name="Oval 1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3" y="495"/>
                      <a:ext cx="76" cy="76"/>
                    </a:xfrm>
                    <a:prstGeom prst="ellipse">
                      <a:avLst/>
                    </a:prstGeom>
                    <a:solidFill>
                      <a:srgbClr val="A8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1" name="Oval 1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4" y="495"/>
                      <a:ext cx="75" cy="75"/>
                    </a:xfrm>
                    <a:prstGeom prst="ellipse">
                      <a:avLst/>
                    </a:prstGeom>
                    <a:solidFill>
                      <a:srgbClr val="AAA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2" name="Oval 1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4" y="496"/>
                      <a:ext cx="74" cy="74"/>
                    </a:xfrm>
                    <a:prstGeom prst="ellipse">
                      <a:avLst/>
                    </a:prstGeom>
                    <a:solidFill>
                      <a:srgbClr val="ADA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3" name="Oval 1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5" y="496"/>
                      <a:ext cx="73" cy="73"/>
                    </a:xfrm>
                    <a:prstGeom prst="ellipse">
                      <a:avLst/>
                    </a:prstGeom>
                    <a:solidFill>
                      <a:srgbClr val="AFA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4" name="Oval 1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6" y="497"/>
                      <a:ext cx="71" cy="71"/>
                    </a:xfrm>
                    <a:prstGeom prst="ellipse">
                      <a:avLst/>
                    </a:prstGeom>
                    <a:solidFill>
                      <a:srgbClr val="B1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5" name="Oval 1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6" y="498"/>
                      <a:ext cx="70" cy="70"/>
                    </a:xfrm>
                    <a:prstGeom prst="ellipse">
                      <a:avLst/>
                    </a:prstGeom>
                    <a:solidFill>
                      <a:srgbClr val="B4B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6" name="Oval 1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7" y="498"/>
                      <a:ext cx="69" cy="69"/>
                    </a:xfrm>
                    <a:prstGeom prst="ellipse">
                      <a:avLst/>
                    </a:prstGeom>
                    <a:solidFill>
                      <a:srgbClr val="B6B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7" name="Oval 18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7" y="499"/>
                      <a:ext cx="68" cy="68"/>
                    </a:xfrm>
                    <a:prstGeom prst="ellipse">
                      <a:avLst/>
                    </a:prstGeom>
                    <a:solidFill>
                      <a:srgbClr val="B8B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8" name="Oval 1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8" y="500"/>
                      <a:ext cx="66" cy="66"/>
                    </a:xfrm>
                    <a:prstGeom prst="ellipse">
                      <a:avLst/>
                    </a:prstGeom>
                    <a:solidFill>
                      <a:srgbClr val="BBB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39" name="Oval 1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500"/>
                      <a:ext cx="65" cy="65"/>
                    </a:xfrm>
                    <a:prstGeom prst="ellipse">
                      <a:avLst/>
                    </a:prstGeom>
                    <a:solidFill>
                      <a:srgbClr val="BDB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0" name="Oval 1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501"/>
                      <a:ext cx="64" cy="64"/>
                    </a:xfrm>
                    <a:prstGeom prst="ellipse">
                      <a:avLst/>
                    </a:prstGeom>
                    <a:solidFill>
                      <a:srgbClr val="BFB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1" name="Oval 1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501"/>
                      <a:ext cx="63" cy="63"/>
                    </a:xfrm>
                    <a:prstGeom prst="ellipse">
                      <a:avLst/>
                    </a:prstGeom>
                    <a:solidFill>
                      <a:srgbClr val="C1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2" name="Oval 1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1" y="502"/>
                      <a:ext cx="61" cy="61"/>
                    </a:xfrm>
                    <a:prstGeom prst="ellipse">
                      <a:avLst/>
                    </a:prstGeom>
                    <a:solidFill>
                      <a:srgbClr val="C4C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3" name="Oval 18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1" y="503"/>
                      <a:ext cx="60" cy="60"/>
                    </a:xfrm>
                    <a:prstGeom prst="ellipse">
                      <a:avLst/>
                    </a:prstGeom>
                    <a:solidFill>
                      <a:srgbClr val="C6C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4" name="Oval 1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2" y="503"/>
                      <a:ext cx="59" cy="60"/>
                    </a:xfrm>
                    <a:prstGeom prst="ellipse">
                      <a:avLst/>
                    </a:prstGeom>
                    <a:solidFill>
                      <a:srgbClr val="C8C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5" name="Oval 1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3" y="504"/>
                      <a:ext cx="57" cy="58"/>
                    </a:xfrm>
                    <a:prstGeom prst="ellipse">
                      <a:avLst/>
                    </a:prstGeom>
                    <a:solidFill>
                      <a:srgbClr val="CBC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6" name="Oval 1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3" y="505"/>
                      <a:ext cx="57" cy="56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7" name="Oval 1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4" y="505"/>
                      <a:ext cx="55" cy="56"/>
                    </a:xfrm>
                    <a:prstGeom prst="ellipse">
                      <a:avLst/>
                    </a:prstGeom>
                    <a:solidFill>
                      <a:srgbClr val="CFC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8" name="Oval 18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4" y="506"/>
                      <a:ext cx="55" cy="54"/>
                    </a:xfrm>
                    <a:prstGeom prst="ellipse">
                      <a:avLst/>
                    </a:prstGeom>
                    <a:solidFill>
                      <a:srgbClr val="D1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49" name="Oval 1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5" y="507"/>
                      <a:ext cx="53" cy="52"/>
                    </a:xfrm>
                    <a:prstGeom prst="ellipse">
                      <a:avLst/>
                    </a:prstGeom>
                    <a:solidFill>
                      <a:srgbClr val="D3D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0" name="Oval 18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6" y="507"/>
                      <a:ext cx="51" cy="52"/>
                    </a:xfrm>
                    <a:prstGeom prst="ellipse">
                      <a:avLst/>
                    </a:prstGeom>
                    <a:solidFill>
                      <a:srgbClr val="D5D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1" name="Oval 18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6" y="508"/>
                      <a:ext cx="51" cy="50"/>
                    </a:xfrm>
                    <a:prstGeom prst="ellipse">
                      <a:avLst/>
                    </a:prstGeom>
                    <a:solidFill>
                      <a:srgbClr val="D7D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2" name="Oval 18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7" y="508"/>
                      <a:ext cx="49" cy="50"/>
                    </a:xfrm>
                    <a:prstGeom prst="ellipse">
                      <a:avLst/>
                    </a:prstGeom>
                    <a:solidFill>
                      <a:srgbClr val="D9D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3" name="Oval 18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8" y="509"/>
                      <a:ext cx="47" cy="48"/>
                    </a:xfrm>
                    <a:prstGeom prst="ellipse">
                      <a:avLst/>
                    </a:prstGeom>
                    <a:solidFill>
                      <a:srgbClr val="DBD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4" name="Oval 18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8" y="510"/>
                      <a:ext cx="47" cy="46"/>
                    </a:xfrm>
                    <a:prstGeom prst="ellipse">
                      <a:avLst/>
                    </a:prstGeom>
                    <a:solidFill>
                      <a:srgbClr val="DDD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5" name="Oval 18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9" y="510"/>
                      <a:ext cx="45" cy="46"/>
                    </a:xfrm>
                    <a:prstGeom prst="ellipse">
                      <a:avLst/>
                    </a:prstGeom>
                    <a:solidFill>
                      <a:srgbClr val="DED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6" name="Oval 18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9" y="511"/>
                      <a:ext cx="45" cy="44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7" name="Oval 18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0" y="512"/>
                      <a:ext cx="43" cy="42"/>
                    </a:xfrm>
                    <a:prstGeom prst="ellipse">
                      <a:avLst/>
                    </a:prstGeom>
                    <a:solidFill>
                      <a:srgbClr val="E2E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8" name="Oval 1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1" y="512"/>
                      <a:ext cx="41" cy="42"/>
                    </a:xfrm>
                    <a:prstGeom prst="ellipse">
                      <a:avLst/>
                    </a:prstGeom>
                    <a:solidFill>
                      <a:srgbClr val="E3E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59" name="Oval 18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1" y="513"/>
                      <a:ext cx="41" cy="40"/>
                    </a:xfrm>
                    <a:prstGeom prst="ellipse">
                      <a:avLst/>
                    </a:prstGeom>
                    <a:solidFill>
                      <a:srgbClr val="E5E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0" name="Oval 1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2" y="513"/>
                      <a:ext cx="39" cy="40"/>
                    </a:xfrm>
                    <a:prstGeom prst="ellipse">
                      <a:avLst/>
                    </a:prstGeom>
                    <a:solidFill>
                      <a:srgbClr val="E7E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1" name="Oval 18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3" y="514"/>
                      <a:ext cx="37" cy="38"/>
                    </a:xfrm>
                    <a:prstGeom prst="ellipse">
                      <a:avLst/>
                    </a:prstGeom>
                    <a:solidFill>
                      <a:srgbClr val="E8E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2" name="Oval 1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3" y="515"/>
                      <a:ext cx="37" cy="36"/>
                    </a:xfrm>
                    <a:prstGeom prst="ellipse">
                      <a:avLst/>
                    </a:prstGeom>
                    <a:solidFill>
                      <a:srgbClr val="EAE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3" name="Oval 1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4" y="515"/>
                      <a:ext cx="36" cy="36"/>
                    </a:xfrm>
                    <a:prstGeom prst="ellipse">
                      <a:avLst/>
                    </a:prstGeom>
                    <a:solidFill>
                      <a:srgbClr val="EBE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4" name="Oval 1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4" y="516"/>
                      <a:ext cx="35" cy="34"/>
                    </a:xfrm>
                    <a:prstGeom prst="ellipse">
                      <a:avLst/>
                    </a:prstGeom>
                    <a:solidFill>
                      <a:srgbClr val="ECE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5" name="Oval 18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5" y="517"/>
                      <a:ext cx="33" cy="32"/>
                    </a:xfrm>
                    <a:prstGeom prst="ellipse">
                      <a:avLst/>
                    </a:prstGeom>
                    <a:solidFill>
                      <a:srgbClr val="EDE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6" name="Oval 1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6" y="517"/>
                      <a:ext cx="32" cy="32"/>
                    </a:xfrm>
                    <a:prstGeom prst="ellipse">
                      <a:avLst/>
                    </a:prstGeom>
                    <a:solidFill>
                      <a:srgbClr val="EFE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7" name="Oval 1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6" y="518"/>
                      <a:ext cx="31" cy="30"/>
                    </a:xfrm>
                    <a:prstGeom prst="ellipse">
                      <a:avLst/>
                    </a:prstGeom>
                    <a:solidFill>
                      <a:srgbClr val="F0F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8" name="Oval 18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7" y="519"/>
                      <a:ext cx="29" cy="28"/>
                    </a:xfrm>
                    <a:prstGeom prst="ellipse">
                      <a:avLst/>
                    </a:prstGeom>
                    <a:solidFill>
                      <a:srgbClr val="F1F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69" name="Oval 1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8" y="519"/>
                      <a:ext cx="28" cy="28"/>
                    </a:xfrm>
                    <a:prstGeom prst="ellipse">
                      <a:avLst/>
                    </a:prstGeom>
                    <a:solidFill>
                      <a:srgbClr val="F2F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0" name="Oval 1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8" y="520"/>
                      <a:ext cx="27" cy="27"/>
                    </a:xfrm>
                    <a:prstGeom prst="ellipse">
                      <a:avLst/>
                    </a:prstGeom>
                    <a:solidFill>
                      <a:srgbClr val="F3F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1" name="Oval 18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9" y="520"/>
                      <a:ext cx="26" cy="26"/>
                    </a:xfrm>
                    <a:prstGeom prst="ellipse">
                      <a:avLst/>
                    </a:prstGeom>
                    <a:solidFill>
                      <a:srgbClr val="F4F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2" name="Oval 1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0" y="521"/>
                      <a:ext cx="24" cy="24"/>
                    </a:xfrm>
                    <a:prstGeom prst="ellipse">
                      <a:avLst/>
                    </a:prstGeom>
                    <a:solidFill>
                      <a:srgbClr val="F5F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3" name="Oval 1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0" y="522"/>
                      <a:ext cx="23" cy="23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4" name="Oval 1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1" y="522"/>
                      <a:ext cx="22" cy="22"/>
                    </a:xfrm>
                    <a:prstGeom prst="ellipse">
                      <a:avLst/>
                    </a:prstGeom>
                    <a:solidFill>
                      <a:srgbClr val="F6F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5" name="Oval 18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1" y="523"/>
                      <a:ext cx="21" cy="21"/>
                    </a:xfrm>
                    <a:prstGeom prst="ellipse">
                      <a:avLst/>
                    </a:prstGeom>
                    <a:solidFill>
                      <a:srgbClr val="F7F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6" name="Oval 1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2" y="524"/>
                      <a:ext cx="19" cy="19"/>
                    </a:xfrm>
                    <a:prstGeom prst="ellipse">
                      <a:avLst/>
                    </a:prstGeom>
                    <a:solidFill>
                      <a:srgbClr val="F8F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7" name="Oval 1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3" y="524"/>
                      <a:ext cx="18" cy="18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8" name="Oval 1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3" y="525"/>
                      <a:ext cx="17" cy="17"/>
                    </a:xfrm>
                    <a:prstGeom prst="ellipse">
                      <a:avLst/>
                    </a:prstGeom>
                    <a:solidFill>
                      <a:srgbClr val="F9F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79" name="Oval 18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4" y="525"/>
                      <a:ext cx="16" cy="16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0" name="Oval 1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5" y="526"/>
                      <a:ext cx="14" cy="14"/>
                    </a:xfrm>
                    <a:prstGeom prst="ellipse">
                      <a:avLst/>
                    </a:prstGeom>
                    <a:solidFill>
                      <a:srgbClr val="FAF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1" name="Oval 1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5" y="527"/>
                      <a:ext cx="13" cy="13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2" name="Oval 1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" y="527"/>
                      <a:ext cx="12" cy="12"/>
                    </a:xfrm>
                    <a:prstGeom prst="ellipse">
                      <a:avLst/>
                    </a:prstGeom>
                    <a:solidFill>
                      <a:srgbClr val="FBF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3" name="Oval 1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" y="528"/>
                      <a:ext cx="11" cy="11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4" name="Oval 1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7" y="529"/>
                      <a:ext cx="9" cy="9"/>
                    </a:xfrm>
                    <a:prstGeom prst="ellipse">
                      <a:avLst/>
                    </a:prstGeom>
                    <a:solidFill>
                      <a:srgbClr val="FCF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5" name="Oval 18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8" y="529"/>
                      <a:ext cx="8" cy="8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6" name="Oval 18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8" y="530"/>
                      <a:ext cx="7" cy="7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7" name="Oval 1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9" y="530"/>
                      <a:ext cx="6" cy="6"/>
                    </a:xfrm>
                    <a:prstGeom prst="ellipse">
                      <a:avLst/>
                    </a:prstGeom>
                    <a:solidFill>
                      <a:srgbClr val="FDF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8" name="Oval 1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0" y="531"/>
                      <a:ext cx="4" cy="4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89" name="Oval 18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0" y="532"/>
                      <a:ext cx="3" cy="3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0" name="Oval 1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1" y="532"/>
                      <a:ext cx="2" cy="2"/>
                    </a:xfrm>
                    <a:prstGeom prst="ellipse">
                      <a:avLst/>
                    </a:prstGeom>
                    <a:solidFill>
                      <a:srgbClr val="FEF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791" name="Oval 18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1" y="533"/>
                      <a:ext cx="1" cy="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694" name="Oval 1858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473"/>
                    <a:ext cx="120" cy="120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59" name="Group 1859"/>
                <p:cNvGrpSpPr>
                  <a:grpSpLocks/>
                </p:cNvGrpSpPr>
                <p:nvPr/>
              </p:nvGrpSpPr>
              <p:grpSpPr bwMode="auto">
                <a:xfrm>
                  <a:off x="3853" y="493"/>
                  <a:ext cx="92" cy="92"/>
                  <a:chOff x="3853" y="493"/>
                  <a:chExt cx="92" cy="92"/>
                </a:xfrm>
              </p:grpSpPr>
              <p:grpSp>
                <p:nvGrpSpPr>
                  <p:cNvPr id="21627" name="Group 1860"/>
                  <p:cNvGrpSpPr>
                    <a:grpSpLocks/>
                  </p:cNvGrpSpPr>
                  <p:nvPr/>
                </p:nvGrpSpPr>
                <p:grpSpPr bwMode="auto">
                  <a:xfrm>
                    <a:off x="3853" y="493"/>
                    <a:ext cx="92" cy="92"/>
                    <a:chOff x="3853" y="493"/>
                    <a:chExt cx="92" cy="92"/>
                  </a:xfrm>
                </p:grpSpPr>
                <p:sp>
                  <p:nvSpPr>
                    <p:cNvPr id="21629" name="Oval 1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3" y="493"/>
                      <a:ext cx="92" cy="92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0" name="Oval 1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3" y="493"/>
                      <a:ext cx="91" cy="91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1" name="Oval 1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3" y="494"/>
                      <a:ext cx="90" cy="90"/>
                    </a:xfrm>
                    <a:prstGeom prst="ellipse">
                      <a:avLst/>
                    </a:prstGeom>
                    <a:solidFill>
                      <a:srgbClr val="0000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2" name="Oval 18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495"/>
                      <a:ext cx="89" cy="88"/>
                    </a:xfrm>
                    <a:prstGeom prst="ellipse">
                      <a:avLst/>
                    </a:prstGeom>
                    <a:solidFill>
                      <a:srgbClr val="0000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3" name="Oval 18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495"/>
                      <a:ext cx="87" cy="87"/>
                    </a:xfrm>
                    <a:prstGeom prst="ellipse">
                      <a:avLst/>
                    </a:prstGeom>
                    <a:solidFill>
                      <a:srgbClr val="00007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4" name="Oval 1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496"/>
                      <a:ext cx="85" cy="85"/>
                    </a:xfrm>
                    <a:prstGeom prst="ellipse">
                      <a:avLst/>
                    </a:prstGeom>
                    <a:solidFill>
                      <a:srgbClr val="0000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5" name="Oval 1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497"/>
                      <a:ext cx="85" cy="84"/>
                    </a:xfrm>
                    <a:prstGeom prst="ellipse">
                      <a:avLst/>
                    </a:prstGeom>
                    <a:solidFill>
                      <a:srgbClr val="0000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6" name="Oval 18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7" y="498"/>
                      <a:ext cx="83" cy="82"/>
                    </a:xfrm>
                    <a:prstGeom prst="ellipse">
                      <a:avLst/>
                    </a:prstGeom>
                    <a:solidFill>
                      <a:srgbClr val="00007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7" name="Oval 1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8" y="498"/>
                      <a:ext cx="81" cy="81"/>
                    </a:xfrm>
                    <a:prstGeom prst="ellipse">
                      <a:avLst/>
                    </a:prstGeom>
                    <a:solidFill>
                      <a:srgbClr val="0000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8" name="Oval 1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499"/>
                      <a:ext cx="79" cy="79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39" name="Oval 18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500"/>
                      <a:ext cx="79" cy="78"/>
                    </a:xfrm>
                    <a:prstGeom prst="ellipse">
                      <a:avLst/>
                    </a:prstGeom>
                    <a:solidFill>
                      <a:srgbClr val="0000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0" name="Oval 1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500"/>
                      <a:ext cx="77" cy="77"/>
                    </a:xfrm>
                    <a:prstGeom prst="ellipse">
                      <a:avLst/>
                    </a:prstGeom>
                    <a:solidFill>
                      <a:srgbClr val="0000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1" name="Oval 1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501"/>
                      <a:ext cx="75" cy="75"/>
                    </a:xfrm>
                    <a:prstGeom prst="ellipse">
                      <a:avLst/>
                    </a:prstGeom>
                    <a:solidFill>
                      <a:srgbClr val="0000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2" name="Oval 1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502"/>
                      <a:ext cx="75" cy="74"/>
                    </a:xfrm>
                    <a:prstGeom prst="ellipse">
                      <a:avLst/>
                    </a:prstGeom>
                    <a:solidFill>
                      <a:srgbClr val="0000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3" name="Oval 18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2" y="503"/>
                      <a:ext cx="73" cy="72"/>
                    </a:xfrm>
                    <a:prstGeom prst="ellipse">
                      <a:avLst/>
                    </a:prstGeom>
                    <a:solidFill>
                      <a:srgbClr val="0000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4" name="Oval 1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3" y="503"/>
                      <a:ext cx="71" cy="71"/>
                    </a:xfrm>
                    <a:prstGeom prst="ellipse">
                      <a:avLst/>
                    </a:prstGeom>
                    <a:solidFill>
                      <a:srgbClr val="00008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5" name="Oval 18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504"/>
                      <a:ext cx="69" cy="69"/>
                    </a:xfrm>
                    <a:prstGeom prst="ellipse">
                      <a:avLst/>
                    </a:prstGeom>
                    <a:solidFill>
                      <a:srgbClr val="0000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6" name="Oval 18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505"/>
                      <a:ext cx="69" cy="68"/>
                    </a:xfrm>
                    <a:prstGeom prst="ellipse">
                      <a:avLst/>
                    </a:prstGeom>
                    <a:solidFill>
                      <a:srgbClr val="0000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7" name="Oval 18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5" y="506"/>
                      <a:ext cx="67" cy="66"/>
                    </a:xfrm>
                    <a:prstGeom prst="ellipse">
                      <a:avLst/>
                    </a:prstGeom>
                    <a:solidFill>
                      <a:srgbClr val="0000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8" name="Oval 1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6" y="506"/>
                      <a:ext cx="65" cy="65"/>
                    </a:xfrm>
                    <a:prstGeom prst="ellipse">
                      <a:avLst/>
                    </a:pr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49" name="Oval 18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507"/>
                      <a:ext cx="63" cy="63"/>
                    </a:xfrm>
                    <a:prstGeom prst="ellipse">
                      <a:avLst/>
                    </a:prstGeom>
                    <a:solidFill>
                      <a:srgbClr val="0000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0" name="Oval 18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508"/>
                      <a:ext cx="63" cy="62"/>
                    </a:xfrm>
                    <a:prstGeom prst="ellipse">
                      <a:avLst/>
                    </a:prstGeom>
                    <a:solidFill>
                      <a:srgbClr val="000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1" name="Oval 18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8" y="508"/>
                      <a:ext cx="61" cy="61"/>
                    </a:xfrm>
                    <a:prstGeom prst="ellipse">
                      <a:avLst/>
                    </a:prstGeom>
                    <a:solidFill>
                      <a:srgbClr val="0000A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2" name="Oval 18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509"/>
                      <a:ext cx="59" cy="59"/>
                    </a:xfrm>
                    <a:prstGeom prst="ellipse">
                      <a:avLst/>
                    </a:prstGeom>
                    <a:solidFill>
                      <a:srgbClr val="0000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3" name="Oval 18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510"/>
                      <a:ext cx="59" cy="58"/>
                    </a:xfrm>
                    <a:prstGeom prst="ellipse">
                      <a:avLst/>
                    </a:prstGeom>
                    <a:solidFill>
                      <a:srgbClr val="0000A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4" name="Oval 18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0" y="511"/>
                      <a:ext cx="57" cy="56"/>
                    </a:xfrm>
                    <a:prstGeom prst="ellipse">
                      <a:avLst/>
                    </a:prstGeom>
                    <a:solidFill>
                      <a:srgbClr val="0000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5" name="Oval 1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1" y="511"/>
                      <a:ext cx="55" cy="55"/>
                    </a:xfrm>
                    <a:prstGeom prst="ellipse">
                      <a:avLst/>
                    </a:prstGeom>
                    <a:solidFill>
                      <a:srgbClr val="0000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6" name="Oval 18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2" y="512"/>
                      <a:ext cx="53" cy="53"/>
                    </a:xfrm>
                    <a:prstGeom prst="ellipse">
                      <a:avLst/>
                    </a:prstGeom>
                    <a:solidFill>
                      <a:srgbClr val="0000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7" name="Oval 1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2" y="513"/>
                      <a:ext cx="53" cy="52"/>
                    </a:xfrm>
                    <a:prstGeom prst="ellipse">
                      <a:avLst/>
                    </a:prstGeom>
                    <a:solidFill>
                      <a:srgbClr val="0000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8" name="Oval 1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514"/>
                      <a:ext cx="51" cy="50"/>
                    </a:xfrm>
                    <a:prstGeom prst="ellipse">
                      <a:avLst/>
                    </a:prstGeom>
                    <a:solidFill>
                      <a:srgbClr val="0000B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59" name="Oval 1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4" y="514"/>
                      <a:ext cx="49" cy="49"/>
                    </a:xfrm>
                    <a:prstGeom prst="ellipse">
                      <a:avLst/>
                    </a:prstGeom>
                    <a:solidFill>
                      <a:srgbClr val="0000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0" name="Oval 18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5" y="515"/>
                      <a:ext cx="47" cy="47"/>
                    </a:xfrm>
                    <a:prstGeom prst="ellipse">
                      <a:avLst/>
                    </a:prstGeom>
                    <a:solidFill>
                      <a:srgbClr val="0000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1" name="Oval 18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5" y="516"/>
                      <a:ext cx="47" cy="46"/>
                    </a:xfrm>
                    <a:prstGeom prst="ellipse">
                      <a:avLst/>
                    </a:prstGeom>
                    <a:solidFill>
                      <a:srgbClr val="0000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2" name="Oval 18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516"/>
                      <a:ext cx="46" cy="46"/>
                    </a:xfrm>
                    <a:prstGeom prst="ellipse">
                      <a:avLst/>
                    </a:prstGeom>
                    <a:solidFill>
                      <a:srgbClr val="0000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3" name="Oval 1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517"/>
                      <a:ext cx="44" cy="44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4" name="Oval 18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518"/>
                      <a:ext cx="43" cy="42"/>
                    </a:xfrm>
                    <a:prstGeom prst="ellipse">
                      <a:avLst/>
                    </a:prstGeom>
                    <a:solidFill>
                      <a:srgbClr val="0000D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5" name="Oval 18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519"/>
                      <a:ext cx="41" cy="40"/>
                    </a:xfrm>
                    <a:prstGeom prst="ellipse">
                      <a:avLst/>
                    </a:prstGeom>
                    <a:solidFill>
                      <a:srgbClr val="0000D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6" name="Oval 18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519"/>
                      <a:ext cx="40" cy="40"/>
                    </a:xfrm>
                    <a:prstGeom prst="ellipse">
                      <a:avLst/>
                    </a:prstGeom>
                    <a:solidFill>
                      <a:srgbClr val="0000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7" name="Oval 18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0" y="520"/>
                      <a:ext cx="38" cy="38"/>
                    </a:xfrm>
                    <a:prstGeom prst="ellipse">
                      <a:avLst/>
                    </a:prstGeom>
                    <a:solidFill>
                      <a:srgbClr val="0000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8" name="Oval 19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0" y="521"/>
                      <a:ext cx="37" cy="36"/>
                    </a:xfrm>
                    <a:prstGeom prst="ellipse">
                      <a:avLst/>
                    </a:prstGeom>
                    <a:solidFill>
                      <a:srgbClr val="0000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69" name="Oval 19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522"/>
                      <a:ext cx="35" cy="34"/>
                    </a:xfrm>
                    <a:prstGeom prst="ellipse">
                      <a:avLst/>
                    </a:prstGeom>
                    <a:solidFill>
                      <a:srgbClr val="0000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0" name="Oval 19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522"/>
                      <a:ext cx="34" cy="34"/>
                    </a:xfrm>
                    <a:prstGeom prst="ellipse">
                      <a:avLst/>
                    </a:prstGeom>
                    <a:solidFill>
                      <a:srgbClr val="0000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1" name="Oval 1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523"/>
                      <a:ext cx="32" cy="32"/>
                    </a:xfrm>
                    <a:prstGeom prst="ellipse">
                      <a:avLst/>
                    </a:prstGeom>
                    <a:solidFill>
                      <a:srgbClr val="0000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2" name="Oval 1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524"/>
                      <a:ext cx="31" cy="30"/>
                    </a:xfrm>
                    <a:prstGeom prst="ellipse">
                      <a:avLst/>
                    </a:prstGeom>
                    <a:solidFill>
                      <a:srgbClr val="0000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3" name="Oval 19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4" y="524"/>
                      <a:ext cx="30" cy="30"/>
                    </a:xfrm>
                    <a:prstGeom prst="ellipse">
                      <a:avLst/>
                    </a:prstGeom>
                    <a:solidFill>
                      <a:srgbClr val="0000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4" name="Oval 1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525"/>
                      <a:ext cx="28" cy="28"/>
                    </a:xfrm>
                    <a:prstGeom prst="ellipse">
                      <a:avLst/>
                    </a:prstGeom>
                    <a:solidFill>
                      <a:srgbClr val="0000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5" name="Oval 1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526"/>
                      <a:ext cx="27" cy="26"/>
                    </a:xfrm>
                    <a:prstGeom prst="ellipse">
                      <a:avLst/>
                    </a:prstGeom>
                    <a:solidFill>
                      <a:srgbClr val="0000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6" name="Oval 19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6" y="527"/>
                      <a:ext cx="25" cy="24"/>
                    </a:xfrm>
                    <a:prstGeom prst="ellipse">
                      <a:avLst/>
                    </a:prstGeom>
                    <a:solidFill>
                      <a:srgbClr val="0000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7" name="Oval 1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7" y="527"/>
                      <a:ext cx="24" cy="24"/>
                    </a:xfrm>
                    <a:prstGeom prst="ellipse">
                      <a:avLst/>
                    </a:prstGeom>
                    <a:solidFill>
                      <a:srgbClr val="000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8" name="Oval 1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528"/>
                      <a:ext cx="22" cy="22"/>
                    </a:xfrm>
                    <a:prstGeom prst="ellipse">
                      <a:avLst/>
                    </a:prstGeom>
                    <a:solidFill>
                      <a:srgbClr val="0000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79" name="Oval 19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529"/>
                      <a:ext cx="21" cy="20"/>
                    </a:xfrm>
                    <a:prstGeom prst="ellipse">
                      <a:avLst/>
                    </a:prstGeom>
                    <a:solidFill>
                      <a:srgbClr val="0000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0" name="Oval 19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530"/>
                      <a:ext cx="19" cy="18"/>
                    </a:xfrm>
                    <a:prstGeom prst="ellipse">
                      <a:avLst/>
                    </a:prstGeom>
                    <a:solidFill>
                      <a:srgbClr val="0000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1" name="Oval 19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530"/>
                      <a:ext cx="18" cy="18"/>
                    </a:xfrm>
                    <a:prstGeom prst="ellipse">
                      <a:avLst/>
                    </a:prstGeom>
                    <a:solidFill>
                      <a:srgbClr val="0000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2" name="Oval 1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1" y="531"/>
                      <a:ext cx="16" cy="16"/>
                    </a:xfrm>
                    <a:prstGeom prst="ellipse">
                      <a:avLst/>
                    </a:prstGeom>
                    <a:solidFill>
                      <a:srgbClr val="0000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3" name="Oval 19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1" y="532"/>
                      <a:ext cx="15" cy="15"/>
                    </a:xfrm>
                    <a:prstGeom prst="ellipse">
                      <a:avLst/>
                    </a:prstGeom>
                    <a:solidFill>
                      <a:srgbClr val="0000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4" name="Oval 19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2" y="532"/>
                      <a:ext cx="14" cy="14"/>
                    </a:xfrm>
                    <a:prstGeom prst="ellipse">
                      <a:avLst/>
                    </a:prstGeom>
                    <a:solidFill>
                      <a:srgbClr val="0000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5" name="Oval 19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533"/>
                      <a:ext cx="12" cy="12"/>
                    </a:xfrm>
                    <a:prstGeom prst="ellipse">
                      <a:avLst/>
                    </a:prstGeom>
                    <a:solidFill>
                      <a:srgbClr val="000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6" name="Oval 19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534"/>
                      <a:ext cx="11" cy="11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7" name="Oval 1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4" y="535"/>
                      <a:ext cx="9" cy="9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8" name="Oval 1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5" y="535"/>
                      <a:ext cx="8" cy="8"/>
                    </a:xfrm>
                    <a:prstGeom prst="ellipse">
                      <a:avLst/>
                    </a:prstGeom>
                    <a:solidFill>
                      <a:srgbClr val="0000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89" name="Oval 19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536"/>
                      <a:ext cx="6" cy="6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0" name="Oval 19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537"/>
                      <a:ext cx="5" cy="5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1" name="Oval 19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538"/>
                      <a:ext cx="3" cy="3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92" name="Oval 19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8" y="538"/>
                      <a:ext cx="2" cy="2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628" name="Oval 1925"/>
                  <p:cNvSpPr>
                    <a:spLocks noChangeArrowheads="1"/>
                  </p:cNvSpPr>
                  <p:nvPr/>
                </p:nvSpPr>
                <p:spPr bwMode="auto">
                  <a:xfrm>
                    <a:off x="3853" y="493"/>
                    <a:ext cx="92" cy="92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1560" name="Group 1926"/>
                <p:cNvGrpSpPr>
                  <a:grpSpLocks/>
                </p:cNvGrpSpPr>
                <p:nvPr/>
              </p:nvGrpSpPr>
              <p:grpSpPr bwMode="auto">
                <a:xfrm>
                  <a:off x="4645" y="496"/>
                  <a:ext cx="92" cy="92"/>
                  <a:chOff x="4645" y="496"/>
                  <a:chExt cx="92" cy="92"/>
                </a:xfrm>
              </p:grpSpPr>
              <p:grpSp>
                <p:nvGrpSpPr>
                  <p:cNvPr id="21561" name="Group 1927"/>
                  <p:cNvGrpSpPr>
                    <a:grpSpLocks/>
                  </p:cNvGrpSpPr>
                  <p:nvPr/>
                </p:nvGrpSpPr>
                <p:grpSpPr bwMode="auto">
                  <a:xfrm>
                    <a:off x="4645" y="496"/>
                    <a:ext cx="92" cy="92"/>
                    <a:chOff x="4645" y="496"/>
                    <a:chExt cx="92" cy="92"/>
                  </a:xfrm>
                </p:grpSpPr>
                <p:sp>
                  <p:nvSpPr>
                    <p:cNvPr id="21563" name="Oval 19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5" y="496"/>
                      <a:ext cx="92" cy="92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4" name="Oval 19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5" y="496"/>
                      <a:ext cx="91" cy="91"/>
                    </a:xfrm>
                    <a:prstGeom prst="ellipse">
                      <a:avLst/>
                    </a:prstGeom>
                    <a:solidFill>
                      <a:srgbClr val="00007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5" name="Oval 1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5" y="497"/>
                      <a:ext cx="90" cy="90"/>
                    </a:xfrm>
                    <a:prstGeom prst="ellipse">
                      <a:avLst/>
                    </a:prstGeom>
                    <a:solidFill>
                      <a:srgbClr val="0000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6" name="Oval 1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6" y="498"/>
                      <a:ext cx="88" cy="88"/>
                    </a:xfrm>
                    <a:prstGeom prst="ellipse">
                      <a:avLst/>
                    </a:prstGeom>
                    <a:solidFill>
                      <a:srgbClr val="0000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7" name="Oval 19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7" y="498"/>
                      <a:ext cx="87" cy="87"/>
                    </a:xfrm>
                    <a:prstGeom prst="ellipse">
                      <a:avLst/>
                    </a:prstGeom>
                    <a:solidFill>
                      <a:srgbClr val="00007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8" name="Oval 19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499"/>
                      <a:ext cx="85" cy="85"/>
                    </a:xfrm>
                    <a:prstGeom prst="ellipse">
                      <a:avLst/>
                    </a:prstGeom>
                    <a:solidFill>
                      <a:srgbClr val="0000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69" name="Oval 19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500"/>
                      <a:ext cx="84" cy="84"/>
                    </a:xfrm>
                    <a:prstGeom prst="ellipse">
                      <a:avLst/>
                    </a:prstGeom>
                    <a:solidFill>
                      <a:srgbClr val="0000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0" name="Oval 19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501"/>
                      <a:ext cx="82" cy="82"/>
                    </a:xfrm>
                    <a:prstGeom prst="ellipse">
                      <a:avLst/>
                    </a:prstGeom>
                    <a:solidFill>
                      <a:srgbClr val="00007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1" name="Oval 19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0" y="501"/>
                      <a:ext cx="81" cy="81"/>
                    </a:xfrm>
                    <a:prstGeom prst="ellipse">
                      <a:avLst/>
                    </a:prstGeom>
                    <a:solidFill>
                      <a:srgbClr val="0000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2" name="Oval 1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1" y="502"/>
                      <a:ext cx="79" cy="79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3" name="Oval 19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1" y="503"/>
                      <a:ext cx="78" cy="78"/>
                    </a:xfrm>
                    <a:prstGeom prst="ellipse">
                      <a:avLst/>
                    </a:prstGeom>
                    <a:solidFill>
                      <a:srgbClr val="0000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4" name="Oval 1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2" y="503"/>
                      <a:ext cx="77" cy="77"/>
                    </a:xfrm>
                    <a:prstGeom prst="ellipse">
                      <a:avLst/>
                    </a:prstGeom>
                    <a:solidFill>
                      <a:srgbClr val="0000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5" name="Oval 1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3" y="504"/>
                      <a:ext cx="75" cy="75"/>
                    </a:xfrm>
                    <a:prstGeom prst="ellipse">
                      <a:avLst/>
                    </a:prstGeom>
                    <a:solidFill>
                      <a:srgbClr val="0000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6" name="Oval 19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3" y="505"/>
                      <a:ext cx="74" cy="74"/>
                    </a:xfrm>
                    <a:prstGeom prst="ellipse">
                      <a:avLst/>
                    </a:prstGeom>
                    <a:solidFill>
                      <a:srgbClr val="0000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7" name="Oval 1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4" y="506"/>
                      <a:ext cx="72" cy="72"/>
                    </a:xfrm>
                    <a:prstGeom prst="ellipse">
                      <a:avLst/>
                    </a:prstGeom>
                    <a:solidFill>
                      <a:srgbClr val="0000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8" name="Oval 1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5" y="506"/>
                      <a:ext cx="71" cy="71"/>
                    </a:xfrm>
                    <a:prstGeom prst="ellipse">
                      <a:avLst/>
                    </a:prstGeom>
                    <a:solidFill>
                      <a:srgbClr val="00008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79" name="Oval 1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507"/>
                      <a:ext cx="69" cy="69"/>
                    </a:xfrm>
                    <a:prstGeom prst="ellipse">
                      <a:avLst/>
                    </a:prstGeom>
                    <a:solidFill>
                      <a:srgbClr val="0000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0" name="Oval 1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508"/>
                      <a:ext cx="68" cy="68"/>
                    </a:xfrm>
                    <a:prstGeom prst="ellipse">
                      <a:avLst/>
                    </a:prstGeom>
                    <a:solidFill>
                      <a:srgbClr val="0000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1" name="Oval 1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509"/>
                      <a:ext cx="66" cy="66"/>
                    </a:xfrm>
                    <a:prstGeom prst="ellipse">
                      <a:avLst/>
                    </a:prstGeom>
                    <a:solidFill>
                      <a:srgbClr val="0000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2" name="Oval 1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8" y="509"/>
                      <a:ext cx="65" cy="65"/>
                    </a:xfrm>
                    <a:prstGeom prst="ellipse">
                      <a:avLst/>
                    </a:pr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3" name="Oval 1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9" y="510"/>
                      <a:ext cx="63" cy="63"/>
                    </a:xfrm>
                    <a:prstGeom prst="ellipse">
                      <a:avLst/>
                    </a:prstGeom>
                    <a:solidFill>
                      <a:srgbClr val="0000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4" name="Oval 1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9" y="511"/>
                      <a:ext cx="62" cy="62"/>
                    </a:xfrm>
                    <a:prstGeom prst="ellipse">
                      <a:avLst/>
                    </a:prstGeom>
                    <a:solidFill>
                      <a:srgbClr val="000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5" name="Oval 19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9" y="511"/>
                      <a:ext cx="62" cy="61"/>
                    </a:xfrm>
                    <a:prstGeom prst="ellipse">
                      <a:avLst/>
                    </a:prstGeom>
                    <a:solidFill>
                      <a:srgbClr val="0000A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6" name="Oval 1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0" y="512"/>
                      <a:ext cx="60" cy="59"/>
                    </a:xfrm>
                    <a:prstGeom prst="ellipse">
                      <a:avLst/>
                    </a:prstGeom>
                    <a:solidFill>
                      <a:srgbClr val="0000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7" name="Oval 19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1" y="513"/>
                      <a:ext cx="58" cy="58"/>
                    </a:xfrm>
                    <a:prstGeom prst="ellipse">
                      <a:avLst/>
                    </a:prstGeom>
                    <a:solidFill>
                      <a:srgbClr val="0000A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8" name="Oval 19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2" y="514"/>
                      <a:ext cx="56" cy="56"/>
                    </a:xfrm>
                    <a:prstGeom prst="ellipse">
                      <a:avLst/>
                    </a:prstGeom>
                    <a:solidFill>
                      <a:srgbClr val="0000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89" name="Oval 1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2" y="514"/>
                      <a:ext cx="56" cy="55"/>
                    </a:xfrm>
                    <a:prstGeom prst="ellipse">
                      <a:avLst/>
                    </a:prstGeom>
                    <a:solidFill>
                      <a:srgbClr val="0000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0" name="Oval 19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3" y="515"/>
                      <a:ext cx="54" cy="53"/>
                    </a:xfrm>
                    <a:prstGeom prst="ellipse">
                      <a:avLst/>
                    </a:prstGeom>
                    <a:solidFill>
                      <a:srgbClr val="0000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1" name="Oval 19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4" y="516"/>
                      <a:ext cx="52" cy="52"/>
                    </a:xfrm>
                    <a:prstGeom prst="ellipse">
                      <a:avLst/>
                    </a:prstGeom>
                    <a:solidFill>
                      <a:srgbClr val="0000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2" name="Oval 1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5" y="517"/>
                      <a:ext cx="50" cy="50"/>
                    </a:xfrm>
                    <a:prstGeom prst="ellipse">
                      <a:avLst/>
                    </a:prstGeom>
                    <a:solidFill>
                      <a:srgbClr val="0000B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3" name="Oval 1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5" y="517"/>
                      <a:ext cx="50" cy="49"/>
                    </a:xfrm>
                    <a:prstGeom prst="ellipse">
                      <a:avLst/>
                    </a:prstGeom>
                    <a:solidFill>
                      <a:srgbClr val="0000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4" name="Oval 1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6" y="518"/>
                      <a:ext cx="48" cy="47"/>
                    </a:xfrm>
                    <a:prstGeom prst="ellipse">
                      <a:avLst/>
                    </a:prstGeom>
                    <a:solidFill>
                      <a:srgbClr val="0000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5" name="Oval 1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7" y="519"/>
                      <a:ext cx="46" cy="46"/>
                    </a:xfrm>
                    <a:prstGeom prst="ellipse">
                      <a:avLst/>
                    </a:prstGeom>
                    <a:solidFill>
                      <a:srgbClr val="0000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6" name="Oval 1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7" y="519"/>
                      <a:ext cx="46" cy="46"/>
                    </a:xfrm>
                    <a:prstGeom prst="ellipse">
                      <a:avLst/>
                    </a:prstGeom>
                    <a:solidFill>
                      <a:srgbClr val="0000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7" name="Oval 1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8" y="520"/>
                      <a:ext cx="44" cy="44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8" name="Oval 19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9" y="521"/>
                      <a:ext cx="43" cy="42"/>
                    </a:xfrm>
                    <a:prstGeom prst="ellipse">
                      <a:avLst/>
                    </a:prstGeom>
                    <a:solidFill>
                      <a:srgbClr val="0000D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599" name="Oval 19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0" y="522"/>
                      <a:ext cx="41" cy="40"/>
                    </a:xfrm>
                    <a:prstGeom prst="ellipse">
                      <a:avLst/>
                    </a:prstGeom>
                    <a:solidFill>
                      <a:srgbClr val="0000D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0" name="Oval 1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0" y="522"/>
                      <a:ext cx="40" cy="40"/>
                    </a:xfrm>
                    <a:prstGeom prst="ellipse">
                      <a:avLst/>
                    </a:prstGeom>
                    <a:solidFill>
                      <a:srgbClr val="0000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1" name="Oval 1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1" y="523"/>
                      <a:ext cx="38" cy="38"/>
                    </a:xfrm>
                    <a:prstGeom prst="ellipse">
                      <a:avLst/>
                    </a:prstGeom>
                    <a:solidFill>
                      <a:srgbClr val="0000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2" name="Oval 1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2" y="524"/>
                      <a:ext cx="37" cy="36"/>
                    </a:xfrm>
                    <a:prstGeom prst="ellipse">
                      <a:avLst/>
                    </a:prstGeom>
                    <a:solidFill>
                      <a:srgbClr val="0000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3" name="Oval 19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3" y="525"/>
                      <a:ext cx="35" cy="34"/>
                    </a:xfrm>
                    <a:prstGeom prst="ellipse">
                      <a:avLst/>
                    </a:prstGeom>
                    <a:solidFill>
                      <a:srgbClr val="0000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4" name="Oval 19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3" y="525"/>
                      <a:ext cx="34" cy="34"/>
                    </a:xfrm>
                    <a:prstGeom prst="ellipse">
                      <a:avLst/>
                    </a:prstGeom>
                    <a:solidFill>
                      <a:srgbClr val="0000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5" name="Oval 1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4" y="526"/>
                      <a:ext cx="32" cy="32"/>
                    </a:xfrm>
                    <a:prstGeom prst="ellipse">
                      <a:avLst/>
                    </a:prstGeom>
                    <a:solidFill>
                      <a:srgbClr val="0000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6" name="Oval 1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5" y="527"/>
                      <a:ext cx="31" cy="30"/>
                    </a:xfrm>
                    <a:prstGeom prst="ellipse">
                      <a:avLst/>
                    </a:prstGeom>
                    <a:solidFill>
                      <a:srgbClr val="0000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7" name="Oval 1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5" y="527"/>
                      <a:ext cx="30" cy="30"/>
                    </a:xfrm>
                    <a:prstGeom prst="ellipse">
                      <a:avLst/>
                    </a:prstGeom>
                    <a:solidFill>
                      <a:srgbClr val="0000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8" name="Oval 1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528"/>
                      <a:ext cx="28" cy="28"/>
                    </a:xfrm>
                    <a:prstGeom prst="ellipse">
                      <a:avLst/>
                    </a:prstGeom>
                    <a:solidFill>
                      <a:srgbClr val="0000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09" name="Oval 1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7" y="529"/>
                      <a:ext cx="27" cy="26"/>
                    </a:xfrm>
                    <a:prstGeom prst="ellipse">
                      <a:avLst/>
                    </a:prstGeom>
                    <a:solidFill>
                      <a:srgbClr val="0000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0" name="Oval 19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8" y="530"/>
                      <a:ext cx="25" cy="24"/>
                    </a:xfrm>
                    <a:prstGeom prst="ellipse">
                      <a:avLst/>
                    </a:prstGeom>
                    <a:solidFill>
                      <a:srgbClr val="0000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1" name="Oval 1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8" y="530"/>
                      <a:ext cx="24" cy="24"/>
                    </a:xfrm>
                    <a:prstGeom prst="ellipse">
                      <a:avLst/>
                    </a:prstGeom>
                    <a:solidFill>
                      <a:srgbClr val="000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2" name="Oval 1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9" y="531"/>
                      <a:ext cx="22" cy="22"/>
                    </a:xfrm>
                    <a:prstGeom prst="ellipse">
                      <a:avLst/>
                    </a:prstGeom>
                    <a:solidFill>
                      <a:srgbClr val="0000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3" name="Oval 19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532"/>
                      <a:ext cx="21" cy="20"/>
                    </a:xfrm>
                    <a:prstGeom prst="ellipse">
                      <a:avLst/>
                    </a:prstGeom>
                    <a:solidFill>
                      <a:srgbClr val="0000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4" name="Oval 1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1" y="533"/>
                      <a:ext cx="19" cy="18"/>
                    </a:xfrm>
                    <a:prstGeom prst="ellipse">
                      <a:avLst/>
                    </a:prstGeom>
                    <a:solidFill>
                      <a:srgbClr val="0000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5" name="Oval 1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1" y="533"/>
                      <a:ext cx="18" cy="18"/>
                    </a:xfrm>
                    <a:prstGeom prst="ellipse">
                      <a:avLst/>
                    </a:prstGeom>
                    <a:solidFill>
                      <a:srgbClr val="0000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6" name="Oval 1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2" y="534"/>
                      <a:ext cx="16" cy="16"/>
                    </a:xfrm>
                    <a:prstGeom prst="ellipse">
                      <a:avLst/>
                    </a:prstGeom>
                    <a:solidFill>
                      <a:srgbClr val="0000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7" name="Oval 1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" y="535"/>
                      <a:ext cx="15" cy="14"/>
                    </a:xfrm>
                    <a:prstGeom prst="ellipse">
                      <a:avLst/>
                    </a:prstGeom>
                    <a:solidFill>
                      <a:srgbClr val="0000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8" name="Oval 19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" y="535"/>
                      <a:ext cx="14" cy="14"/>
                    </a:xfrm>
                    <a:prstGeom prst="ellipse">
                      <a:avLst/>
                    </a:prstGeom>
                    <a:solidFill>
                      <a:srgbClr val="0000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19" name="Oval 1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4" y="536"/>
                      <a:ext cx="12" cy="12"/>
                    </a:xfrm>
                    <a:prstGeom prst="ellipse">
                      <a:avLst/>
                    </a:prstGeom>
                    <a:solidFill>
                      <a:srgbClr val="000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0" name="Oval 1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5" y="537"/>
                      <a:ext cx="11" cy="10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1" name="Oval 19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6" y="538"/>
                      <a:ext cx="9" cy="9"/>
                    </a:xfrm>
                    <a:prstGeom prst="ellipse">
                      <a:avLst/>
                    </a:prstGeom>
                    <a:solidFill>
                      <a:srgbClr val="0000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2" name="Oval 1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6" y="538"/>
                      <a:ext cx="8" cy="8"/>
                    </a:xfrm>
                    <a:prstGeom prst="ellipse">
                      <a:avLst/>
                    </a:prstGeom>
                    <a:solidFill>
                      <a:srgbClr val="0000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3" name="Oval 1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539"/>
                      <a:ext cx="6" cy="6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4" name="Oval 1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8" y="540"/>
                      <a:ext cx="5" cy="5"/>
                    </a:xfrm>
                    <a:prstGeom prst="ellipse">
                      <a:avLst/>
                    </a:prstGeom>
                    <a:solidFill>
                      <a:srgbClr val="0000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5" name="Oval 1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9" y="541"/>
                      <a:ext cx="3" cy="3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1626" name="Oval 1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9" y="541"/>
                      <a:ext cx="2" cy="2"/>
                    </a:xfrm>
                    <a:prstGeom prst="ellipse">
                      <a:avLst/>
                    </a:prstGeom>
                    <a:solidFill>
                      <a:srgbClr val="0000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1562" name="Oval 1992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496"/>
                    <a:ext cx="92" cy="92"/>
                  </a:xfrm>
                  <a:prstGeom prst="ellips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21541" name="Line 1993"/>
              <p:cNvSpPr>
                <a:spLocks noChangeShapeType="1"/>
              </p:cNvSpPr>
              <p:nvPr/>
            </p:nvSpPr>
            <p:spPr bwMode="auto">
              <a:xfrm>
                <a:off x="3392" y="29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2" name="Line 1994"/>
              <p:cNvSpPr>
                <a:spLocks noChangeShapeType="1"/>
              </p:cNvSpPr>
              <p:nvPr/>
            </p:nvSpPr>
            <p:spPr bwMode="auto">
              <a:xfrm flipH="1">
                <a:off x="2880" y="316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3" name="Line 1995"/>
              <p:cNvSpPr>
                <a:spLocks noChangeShapeType="1"/>
              </p:cNvSpPr>
              <p:nvPr/>
            </p:nvSpPr>
            <p:spPr bwMode="auto">
              <a:xfrm flipH="1">
                <a:off x="3648" y="316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4" name="Line 1996"/>
              <p:cNvSpPr>
                <a:spLocks noChangeShapeType="1"/>
              </p:cNvSpPr>
              <p:nvPr/>
            </p:nvSpPr>
            <p:spPr bwMode="auto">
              <a:xfrm flipH="1">
                <a:off x="4416" y="316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5" name="Line 1997"/>
              <p:cNvSpPr>
                <a:spLocks noChangeShapeType="1"/>
              </p:cNvSpPr>
              <p:nvPr/>
            </p:nvSpPr>
            <p:spPr bwMode="auto">
              <a:xfrm flipH="1">
                <a:off x="5232" y="316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6" name="Line 1998"/>
              <p:cNvSpPr>
                <a:spLocks noChangeShapeType="1"/>
              </p:cNvSpPr>
              <p:nvPr/>
            </p:nvSpPr>
            <p:spPr bwMode="auto">
              <a:xfrm>
                <a:off x="4144" y="294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7" name="Line 1999"/>
              <p:cNvSpPr>
                <a:spLocks noChangeShapeType="1"/>
              </p:cNvSpPr>
              <p:nvPr/>
            </p:nvSpPr>
            <p:spPr bwMode="auto">
              <a:xfrm>
                <a:off x="4944" y="294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b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000000"/>
      </a:folHlink>
    </a:clrScheme>
    <a:fontScheme name="bo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ob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Designs\bob1.pot</Template>
  <TotalTime>21385</TotalTime>
  <Words>885</Words>
  <Application>Microsoft Office PowerPoint</Application>
  <PresentationFormat>Diavetítés a képernyőre (4:3 oldalarány)</PresentationFormat>
  <Paragraphs>308</Paragraphs>
  <Slides>12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4" baseType="lpstr">
      <vt:lpstr>Symbol</vt:lpstr>
      <vt:lpstr>WP MultinationalA Helve</vt:lpstr>
      <vt:lpstr>Times New Roman</vt:lpstr>
      <vt:lpstr>Lithograph</vt:lpstr>
      <vt:lpstr>Cambria Math</vt:lpstr>
      <vt:lpstr>Lucida Casual</vt:lpstr>
      <vt:lpstr>MaplePi</vt:lpstr>
      <vt:lpstr>Arial</vt:lpstr>
      <vt:lpstr>bob1</vt:lpstr>
      <vt:lpstr>Equation</vt:lpstr>
      <vt:lpstr>Egyenlet</vt:lpstr>
      <vt:lpstr>CorelPhotoPaint.Image.11</vt:lpstr>
      <vt:lpstr>PowerPoint-bemutató</vt:lpstr>
      <vt:lpstr>Rácsrezgések</vt:lpstr>
      <vt:lpstr>Definiciók </vt:lpstr>
      <vt:lpstr>Lineáris lánc </vt:lpstr>
      <vt:lpstr>Lineáris lánc </vt:lpstr>
      <vt:lpstr>Lineáris lánc </vt:lpstr>
      <vt:lpstr>Lineáris lánc </vt:lpstr>
      <vt:lpstr>A hullámszám egyértelműsége</vt:lpstr>
      <vt:lpstr>Kétatomos lánc </vt:lpstr>
      <vt:lpstr>3 dimenziós, egyatomos kristály </vt:lpstr>
      <vt:lpstr>3 dimenziós, egyatomos kristály </vt:lpstr>
      <vt:lpstr>PowerPoint-bemutató</vt:lpstr>
    </vt:vector>
  </TitlesOfParts>
  <Company>BME Fizika Tanszék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Rácsrezgések</dc:title>
  <dc:creator>Mihály György</dc:creator>
  <cp:lastModifiedBy>EDU_JYCC_3911@sulid.hu</cp:lastModifiedBy>
  <cp:revision>197</cp:revision>
  <cp:lastPrinted>2015-10-05T13:23:19Z</cp:lastPrinted>
  <dcterms:created xsi:type="dcterms:W3CDTF">2002-01-28T21:34:12Z</dcterms:created>
  <dcterms:modified xsi:type="dcterms:W3CDTF">2016-10-11T11:44:31Z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C:\condmat2\lectures</vt:lpwstr>
  </property>
</Properties>
</file>