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1" r:id="rId3"/>
    <p:sldId id="260" r:id="rId4"/>
    <p:sldId id="257" r:id="rId5"/>
    <p:sldId id="259" r:id="rId6"/>
    <p:sldId id="286" r:id="rId7"/>
    <p:sldId id="287" r:id="rId8"/>
    <p:sldId id="288" r:id="rId9"/>
    <p:sldId id="289" r:id="rId10"/>
    <p:sldId id="290" r:id="rId11"/>
    <p:sldId id="292" r:id="rId12"/>
    <p:sldId id="293" r:id="rId13"/>
    <p:sldId id="29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20000"/>
    <a:srgbClr val="006600"/>
    <a:srgbClr val="003300"/>
    <a:srgbClr val="860000"/>
    <a:srgbClr val="333399"/>
    <a:srgbClr val="A20000"/>
    <a:srgbClr val="93CDF1"/>
    <a:srgbClr val="73BFED"/>
    <a:srgbClr val="4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23" autoAdjust="0"/>
    <p:restoredTop sz="94660" autoAdjust="0"/>
  </p:normalViewPr>
  <p:slideViewPr>
    <p:cSldViewPr>
      <p:cViewPr varScale="1">
        <p:scale>
          <a:sx n="78" d="100"/>
          <a:sy n="78" d="100"/>
        </p:scale>
        <p:origin x="12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34FE0-9FC8-4168-BE91-C84E9E42395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7B23A-45C1-4009-80C4-EF04878F9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7B23A-45C1-4009-80C4-EF04878F92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0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95800"/>
            <a:ext cx="5486400" cy="396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7B23A-45C1-4009-80C4-EF04878F92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2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95800"/>
            <a:ext cx="5486400" cy="396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7B23A-45C1-4009-80C4-EF04878F92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2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95800"/>
            <a:ext cx="5486400" cy="396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7B23A-45C1-4009-80C4-EF04878F92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95800"/>
            <a:ext cx="5486400" cy="396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7B23A-45C1-4009-80C4-EF04878F92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C597-B41A-4481-A68C-74B6680D04EC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0F35-7C9A-49C2-B9A8-F1895BBA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1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C597-B41A-4481-A68C-74B6680D04EC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0F35-7C9A-49C2-B9A8-F1895BBA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0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C597-B41A-4481-A68C-74B6680D04EC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0F35-7C9A-49C2-B9A8-F1895BBA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8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C597-B41A-4481-A68C-74B6680D04EC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0F35-7C9A-49C2-B9A8-F1895BBA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C597-B41A-4481-A68C-74B6680D04EC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0F35-7C9A-49C2-B9A8-F1895BBA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6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C597-B41A-4481-A68C-74B6680D04EC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0F35-7C9A-49C2-B9A8-F1895BBA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7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C597-B41A-4481-A68C-74B6680D04EC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0F35-7C9A-49C2-B9A8-F1895BBA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7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C597-B41A-4481-A68C-74B6680D04EC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0F35-7C9A-49C2-B9A8-F1895BBA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C597-B41A-4481-A68C-74B6680D04EC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0F35-7C9A-49C2-B9A8-F1895BBA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1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C597-B41A-4481-A68C-74B6680D04EC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0F35-7C9A-49C2-B9A8-F1895BBA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94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C597-B41A-4481-A68C-74B6680D04EC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0F35-7C9A-49C2-B9A8-F1895BBA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4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BC597-B41A-4481-A68C-74B6680D04EC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70F35-7C9A-49C2-B9A8-F1895BBA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3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pace_group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://www.webqc.org/symmetry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830997"/>
            <a:chOff x="0" y="0"/>
            <a:chExt cx="9144000" cy="83099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83099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46197" y="147935"/>
              <a:ext cx="6412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Szimmetriák szerepe a szilárdtestfizikában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28115" y="977205"/>
            <a:ext cx="4552848" cy="5555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i="1" dirty="0">
                <a:latin typeface="Arial" pitchFamily="34" charset="0"/>
                <a:cs typeface="Arial" pitchFamily="34" charset="0"/>
              </a:rPr>
              <a:t>Szilárdtestfizika alapjai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 előadás</a:t>
            </a:r>
          </a:p>
          <a:p>
            <a:pPr algn="ctr"/>
            <a:endParaRPr lang="hu-H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sz="2000" dirty="0">
                <a:latin typeface="Arial" pitchFamily="34" charset="0"/>
                <a:cs typeface="Arial" pitchFamily="34" charset="0"/>
              </a:rPr>
              <a:t>Alkalmazott fizika és Fizikus BSc</a:t>
            </a:r>
          </a:p>
          <a:p>
            <a:pPr algn="ctr"/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t="4344" r="3114" b="6063"/>
          <a:stretch/>
        </p:blipFill>
        <p:spPr>
          <a:xfrm>
            <a:off x="2831275" y="2126675"/>
            <a:ext cx="3483990" cy="371388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335325" y="5471223"/>
            <a:ext cx="205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Ars longa vita brevis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9424" y="6248400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BME, 2015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84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493418" y="147935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Neumann-elv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273225"/>
            <a:ext cx="8458200" cy="584775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Franz E. </a:t>
            </a:r>
            <a:r>
              <a:rPr lang="en-US" sz="1600" dirty="0"/>
              <a:t>Neumann</a:t>
            </a:r>
            <a:r>
              <a:rPr lang="hu-HU" sz="1600" dirty="0"/>
              <a:t>: </a:t>
            </a:r>
            <a:r>
              <a:rPr lang="en-US" sz="1600" i="1" dirty="0" err="1"/>
              <a:t>Vorlesungen</a:t>
            </a:r>
            <a:r>
              <a:rPr lang="en-US" sz="1600" i="1" dirty="0"/>
              <a:t> </a:t>
            </a:r>
            <a:r>
              <a:rPr lang="en-US" sz="1600" i="1" dirty="0" err="1"/>
              <a:t>über</a:t>
            </a:r>
            <a:r>
              <a:rPr lang="en-US" sz="1600" i="1" dirty="0"/>
              <a:t> die </a:t>
            </a:r>
            <a:r>
              <a:rPr lang="en-US" sz="1600" i="1" dirty="0" err="1"/>
              <a:t>Theorie</a:t>
            </a:r>
            <a:r>
              <a:rPr lang="en-US" sz="1600" i="1" dirty="0"/>
              <a:t> der </a:t>
            </a:r>
            <a:r>
              <a:rPr lang="en-US" sz="1600" i="1" dirty="0" err="1"/>
              <a:t>Elastizität</a:t>
            </a:r>
            <a:r>
              <a:rPr lang="en-US" sz="1600" i="1" dirty="0"/>
              <a:t> der </a:t>
            </a:r>
            <a:r>
              <a:rPr lang="en-US" sz="1600" i="1" dirty="0" err="1"/>
              <a:t>festen</a:t>
            </a:r>
            <a:r>
              <a:rPr lang="en-US" sz="1600" i="1" dirty="0"/>
              <a:t> </a:t>
            </a:r>
            <a:r>
              <a:rPr lang="en-US" sz="1600" i="1" dirty="0" err="1"/>
              <a:t>Körper</a:t>
            </a:r>
            <a:r>
              <a:rPr lang="en-US" sz="1600" i="1" dirty="0"/>
              <a:t> und des </a:t>
            </a:r>
            <a:r>
              <a:rPr lang="en-US" sz="1600" i="1" dirty="0" err="1"/>
              <a:t>Lichtäthers</a:t>
            </a:r>
            <a:endParaRPr lang="hu-HU" sz="1600" dirty="0"/>
          </a:p>
          <a:p>
            <a:r>
              <a:rPr lang="hu-HU" sz="1600" dirty="0"/>
              <a:t>                                   </a:t>
            </a:r>
            <a:r>
              <a:rPr lang="en-US" sz="1600" dirty="0"/>
              <a:t>edited by O. E. Meyer. Leipzig, B. G. </a:t>
            </a:r>
            <a:r>
              <a:rPr lang="en-US" sz="1600" dirty="0" err="1"/>
              <a:t>Teubner-Verlag</a:t>
            </a:r>
            <a:r>
              <a:rPr lang="hu-HU" sz="1600" dirty="0"/>
              <a:t> (1885)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685800" y="1043050"/>
            <a:ext cx="7772400" cy="646331"/>
          </a:xfrm>
          <a:prstGeom prst="rect">
            <a:avLst/>
          </a:prstGeom>
          <a:ln w="127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Neumann-elv:</a:t>
            </a:r>
            <a:r>
              <a:rPr lang="hu-HU" dirty="0">
                <a:latin typeface="Arial" pitchFamily="34" charset="0"/>
                <a:cs typeface="Arial" pitchFamily="34" charset="0"/>
              </a:rPr>
              <a:t> A kristályt jellemző, mérhető vektor- és tenzormennyiségek</a:t>
            </a:r>
          </a:p>
          <a:p>
            <a:r>
              <a:rPr lang="hu-HU" dirty="0">
                <a:latin typeface="Arial" pitchFamily="34" charset="0"/>
                <a:cs typeface="Arial" pitchFamily="34" charset="0"/>
              </a:rPr>
              <a:t>                         bírnak a kristály szimmetriájával.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180505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érben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homogén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mennyiségek</a:t>
            </a:r>
            <a:r>
              <a:rPr lang="hu-HU" dirty="0">
                <a:latin typeface="Arial" pitchFamily="34" charset="0"/>
                <a:cs typeface="Arial" pitchFamily="34" charset="0"/>
              </a:rPr>
              <a:t>nél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az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eltolásokra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vonatkozó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feltétel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triviálisan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teljesül</a:t>
            </a:r>
            <a:r>
              <a:rPr lang="hu-HU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hu-HU" dirty="0">
                <a:latin typeface="Arial" pitchFamily="34" charset="0"/>
                <a:cs typeface="Arial" pitchFamily="34" charset="0"/>
              </a:rPr>
              <a:t>csak a pontcsoport szimmetriaműveletei szabnak feltételt a mérhető mennyiségekre</a:t>
            </a:r>
            <a:r>
              <a:rPr lang="en-US" dirty="0"/>
              <a:t>.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960641" y="2948050"/>
            <a:ext cx="3726159" cy="1822660"/>
            <a:chOff x="160041" y="2567050"/>
            <a:chExt cx="3726159" cy="1822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561781" y="3810000"/>
                  <a:ext cx="2324419" cy="5797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σ</m:t>
                          </m:r>
                        </m:e>
                      </m:acc>
                      <m:r>
                        <a:rPr lang="hu-HU" sz="28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hu-HU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800" i="1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hu-HU" sz="2800" i="1">
                              <a:latin typeface="Cambria Math"/>
                            </a:rPr>
                            <m:t>𝑔</m:t>
                          </m:r>
                        </m:sub>
                        <m:sup/>
                      </m:sSubSup>
                      <m:r>
                        <a:rPr lang="hu-HU" sz="2800" b="0" i="1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σ</m:t>
                          </m:r>
                        </m:e>
                      </m:acc>
                      <m:sSubSup>
                        <m:sSub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hu-HU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800" i="1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hu-HU" sz="2800" i="1">
                              <a:latin typeface="Cambria Math"/>
                            </a:rPr>
                            <m:t>𝑔</m:t>
                          </m:r>
                        </m:sub>
                        <m:sup/>
                      </m:sSubSup>
                    </m:oMath>
                  </a14:m>
                  <a:r>
                    <a:rPr lang="hu-HU" sz="3200" baseline="42000" dirty="0"/>
                    <a:t>-1</a:t>
                  </a:r>
                  <a:r>
                    <a:rPr lang="hu-HU" sz="2800" b="1" dirty="0"/>
                    <a:t> </a:t>
                  </a:r>
                  <a:endParaRPr lang="en-US" sz="2800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781" y="3810000"/>
                  <a:ext cx="2324419" cy="5797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6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470156" y="3176650"/>
                  <a:ext cx="1627625" cy="5797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800" b="1" i="1" smtClean="0">
                            <a:latin typeface="Cambria Math"/>
                          </a:rPr>
                          <m:t>𝑷</m:t>
                        </m:r>
                        <m:r>
                          <a:rPr lang="hu-HU" sz="2800" b="0" i="1" smtClean="0"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hu-HU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hu-HU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u-HU" sz="28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hu-HU" sz="2800" i="1">
                                <a:latin typeface="Cambria Math"/>
                              </a:rPr>
                              <m:t>𝑔</m:t>
                            </m:r>
                          </m:sub>
                          <m:sup/>
                        </m:sSubSup>
                        <m:r>
                          <a:rPr lang="hu-HU" sz="2800" b="1" i="1">
                            <a:latin typeface="Cambria Math"/>
                          </a:rPr>
                          <m:t>𝑷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0156" y="3176650"/>
                  <a:ext cx="1627625" cy="5797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60041" y="2567050"/>
                  <a:ext cx="3116559" cy="5797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hu-HU" sz="2800" b="0" i="1" smtClean="0">
                          <a:latin typeface="Cambria Math"/>
                        </a:rPr>
                        <m:t>𝑔</m:t>
                      </m:r>
                      <m:r>
                        <m:rPr>
                          <m:nor/>
                        </m:rPr>
                        <a:rPr lang="hu-HU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800" dirty="0">
                          <a:latin typeface="MaplePi"/>
                        </a:rPr>
                        <m:t>Î</m:t>
                      </m:r>
                      <m:r>
                        <a:rPr lang="hu-HU" sz="2800" b="0" i="1" smtClean="0">
                          <a:latin typeface="Cambria Math"/>
                        </a:rPr>
                        <m:t>𝐺</m:t>
                      </m:r>
                      <m:r>
                        <a:rPr lang="hu-HU" sz="2800" b="0" i="1" smtClean="0">
                          <a:latin typeface="Cambria Math"/>
                        </a:rPr>
                        <m:t> →</m:t>
                      </m:r>
                      <m:sSubSup>
                        <m:sSub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hu-HU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800" i="1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hu-HU" sz="2800" i="1">
                              <a:latin typeface="Cambria Math"/>
                            </a:rPr>
                            <m:t>𝑔</m:t>
                          </m:r>
                        </m:sub>
                        <m:sup/>
                      </m:sSubSup>
                    </m:oMath>
                  </a14:m>
                  <a:r>
                    <a:rPr lang="hu-HU" sz="2800" dirty="0">
                      <a:latin typeface="MaplePi"/>
                    </a:rPr>
                    <a:t> Î</a:t>
                  </a:r>
                  <a:r>
                    <a:rPr lang="hu-HU" sz="2800" dirty="0">
                      <a:latin typeface="Cambria Math" pitchFamily="18" charset="0"/>
                      <a:ea typeface="Cambria Math" pitchFamily="18" charset="0"/>
                    </a:rPr>
                    <a:t> O(3)</a:t>
                  </a:r>
                  <a:endParaRPr lang="en-US" sz="2800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41" y="2567050"/>
                  <a:ext cx="3116559" cy="5797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421" r="-2935" b="-2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228600" y="2414650"/>
            <a:ext cx="4046531" cy="2478975"/>
            <a:chOff x="4838700" y="2550225"/>
            <a:chExt cx="4046531" cy="247897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700" y="3074670"/>
              <a:ext cx="1943100" cy="1802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7932731" y="2651760"/>
              <a:ext cx="0" cy="237744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000">
              <a:off x="6980231" y="3080706"/>
              <a:ext cx="1905000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467600" y="2550225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baseline="-25000" dirty="0">
                  <a:latin typeface="Arial" pitchFamily="34" charset="0"/>
                  <a:cs typeface="Arial" pitchFamily="34" charset="0"/>
                </a:rPr>
                <a:t>n</a:t>
              </a:r>
              <a:endParaRPr lang="en-US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83834" y="5644940"/>
                <a:ext cx="2417393" cy="579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σ</m:t>
                        </m:r>
                      </m:e>
                    </m:acc>
                    <m:r>
                      <a:rPr lang="hu-HU" sz="28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hu-HU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hu-HU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800" i="1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hu-HU" sz="2800" i="1">
                            <a:latin typeface="Cambria Math"/>
                          </a:rPr>
                          <m:t>𝑔</m:t>
                        </m:r>
                      </m:sub>
                      <m:sup/>
                    </m:sSubSup>
                    <m:r>
                      <a:rPr lang="hu-HU" sz="2800" b="0" i="1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hu-HU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σ</m:t>
                        </m:r>
                      </m:e>
                    </m:acc>
                    <m:r>
                      <a:rPr lang="hu-HU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sSubSup>
                      <m:sSubSupPr>
                        <m:ctrlPr>
                          <a:rPr lang="hu-HU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800" b="0" i="1" smtClean="0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hu-HU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800" i="1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hu-HU" sz="2800" i="1">
                            <a:latin typeface="Cambria Math"/>
                          </a:rPr>
                          <m:t>𝑔</m:t>
                        </m:r>
                      </m:sub>
                      <m:sup/>
                    </m:sSubSup>
                  </m:oMath>
                </a14:m>
                <a:r>
                  <a:rPr lang="hu-HU" sz="3200" baseline="42000" dirty="0"/>
                  <a:t>-1</a:t>
                </a:r>
                <a:r>
                  <a:rPr lang="hu-HU" sz="2800" b="1" dirty="0"/>
                  <a:t>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834" y="5644940"/>
                <a:ext cx="2417393" cy="579710"/>
              </a:xfrm>
              <a:prstGeom prst="rect">
                <a:avLst/>
              </a:prstGeom>
              <a:blipFill rotWithShape="1">
                <a:blip r:embed="rId9"/>
                <a:stretch>
                  <a:fillRect t="-1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92209" y="5006640"/>
                <a:ext cx="1720599" cy="579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1" i="1" smtClean="0">
                          <a:latin typeface="Cambria Math"/>
                        </a:rPr>
                        <m:t>𝑷</m:t>
                      </m:r>
                      <m:r>
                        <a:rPr lang="hu-HU" sz="28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hu-HU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8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hu-HU" sz="2800" i="1">
                              <a:latin typeface="Cambria Math"/>
                            </a:rPr>
                            <m:t>𝑔</m:t>
                          </m:r>
                        </m:sub>
                        <m:sup/>
                      </m:sSubSup>
                      <m:r>
                        <a:rPr lang="hu-HU" sz="2800" b="1" i="1">
                          <a:latin typeface="Cambria Math"/>
                        </a:rPr>
                        <m:t>𝑷</m:t>
                      </m:r>
                      <m:r>
                        <a:rPr lang="hu-HU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209" y="5006640"/>
                <a:ext cx="1720599" cy="5797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8955" y="5082840"/>
                <a:ext cx="42306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Arial" pitchFamily="34" charset="0"/>
                    <a:cs typeface="Arial" pitchFamily="34" charset="0"/>
                  </a:rPr>
                  <a:t>Időtükrözés (</a:t>
                </a:r>
                <a:r>
                  <a:rPr lang="hu-HU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’</a:t>
                </a:r>
                <a:r>
                  <a:rPr lang="hu-HU" dirty="0">
                    <a:latin typeface="Arial" pitchFamily="34" charset="0"/>
                    <a:cs typeface="Arial" pitchFamily="34" charset="0"/>
                  </a:rPr>
                  <a:t>) és polár kontra axiál (</a:t>
                </a:r>
                <a14:m>
                  <m:oMath xmlns:m="http://schemas.openxmlformats.org/officeDocument/2006/math">
                    <m:r>
                      <a:rPr lang="hu-HU" i="1">
                        <a:solidFill>
                          <a:srgbClr val="FF0000"/>
                        </a:solidFill>
                        <a:latin typeface="Cambria Math"/>
                      </a:rPr>
                      <m:t>±</m:t>
                    </m:r>
                  </m:oMath>
                </a14:m>
                <a:r>
                  <a:rPr lang="hu-HU" dirty="0">
                    <a:latin typeface="Arial" pitchFamily="34" charset="0"/>
                    <a:cs typeface="Arial" pitchFamily="34" charset="0"/>
                  </a:rPr>
                  <a:t>):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55" y="5082840"/>
                <a:ext cx="4230645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297" t="-8333" r="-43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Pie 1"/>
          <p:cNvSpPr/>
          <p:nvPr/>
        </p:nvSpPr>
        <p:spPr>
          <a:xfrm rot="19297941">
            <a:off x="953951" y="4172796"/>
            <a:ext cx="663168" cy="429058"/>
          </a:xfrm>
          <a:prstGeom prst="pie">
            <a:avLst>
              <a:gd name="adj1" fmla="val 21334724"/>
              <a:gd name="adj2" fmla="val 12719052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1" name="Pie 19"/>
          <p:cNvSpPr/>
          <p:nvPr/>
        </p:nvSpPr>
        <p:spPr>
          <a:xfrm rot="8006333">
            <a:off x="1086008" y="3948797"/>
            <a:ext cx="663168" cy="429058"/>
          </a:xfrm>
          <a:prstGeom prst="pie">
            <a:avLst>
              <a:gd name="adj1" fmla="val 18622924"/>
              <a:gd name="adj2" fmla="val 12719052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35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551656" y="147935"/>
            <a:ext cx="400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Neumann-elv alkalmazása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028312" y="1143000"/>
            <a:ext cx="3391288" cy="3073677"/>
            <a:chOff x="2215032" y="890650"/>
            <a:chExt cx="3607756" cy="3269870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3284" r="73030" b="1716"/>
            <a:stretch/>
          </p:blipFill>
          <p:spPr bwMode="auto">
            <a:xfrm rot="120000">
              <a:off x="2635661" y="1492703"/>
              <a:ext cx="2353193" cy="235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3821875" y="1255020"/>
              <a:ext cx="0" cy="9144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21875" y="2507870"/>
              <a:ext cx="0" cy="9144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821875" y="3703320"/>
              <a:ext cx="0" cy="4572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614137" y="890650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baseline="-25000" dirty="0">
                  <a:latin typeface="Arial" pitchFamily="34" charset="0"/>
                  <a:cs typeface="Arial" pitchFamily="34" charset="0"/>
                </a:rPr>
                <a:t>4</a:t>
              </a:r>
              <a:endParaRPr lang="en-US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160000">
              <a:off x="3487562" y="2240147"/>
              <a:ext cx="0" cy="950976"/>
            </a:xfrm>
            <a:prstGeom prst="line">
              <a:avLst/>
            </a:prstGeom>
            <a:ln w="25400">
              <a:solidFill>
                <a:srgbClr val="92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160000">
              <a:off x="2535072" y="2463661"/>
              <a:ext cx="0" cy="640080"/>
            </a:xfrm>
            <a:prstGeom prst="line">
              <a:avLst/>
            </a:prstGeom>
            <a:ln w="25400">
              <a:solidFill>
                <a:srgbClr val="92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160000">
              <a:off x="5090598" y="2275635"/>
              <a:ext cx="0" cy="640080"/>
            </a:xfrm>
            <a:prstGeom prst="line">
              <a:avLst/>
            </a:prstGeom>
            <a:ln w="25400">
              <a:solidFill>
                <a:srgbClr val="92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160000">
              <a:off x="4321676" y="2387002"/>
              <a:ext cx="0" cy="530352"/>
            </a:xfrm>
            <a:prstGeom prst="line">
              <a:avLst/>
            </a:prstGeom>
            <a:ln w="25400">
              <a:solidFill>
                <a:srgbClr val="92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3120000">
              <a:off x="5025210" y="1500466"/>
              <a:ext cx="0" cy="457200"/>
            </a:xfrm>
            <a:prstGeom prst="line">
              <a:avLst/>
            </a:prstGeom>
            <a:ln w="25400">
              <a:solidFill>
                <a:srgbClr val="00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3120000">
              <a:off x="2563060" y="3429216"/>
              <a:ext cx="0" cy="457200"/>
            </a:xfrm>
            <a:prstGeom prst="line">
              <a:avLst/>
            </a:prstGeom>
            <a:ln w="25400">
              <a:solidFill>
                <a:srgbClr val="00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3120000">
              <a:off x="4379274" y="2162782"/>
              <a:ext cx="0" cy="182880"/>
            </a:xfrm>
            <a:prstGeom prst="line">
              <a:avLst/>
            </a:prstGeom>
            <a:ln w="25400">
              <a:solidFill>
                <a:srgbClr val="00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3120000">
              <a:off x="3537797" y="2438831"/>
              <a:ext cx="0" cy="914400"/>
            </a:xfrm>
            <a:prstGeom prst="line">
              <a:avLst/>
            </a:prstGeom>
            <a:ln w="25400">
              <a:solidFill>
                <a:srgbClr val="00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150012" y="1271443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baseline="-25000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86450" y="2361993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solidFill>
                    <a:srgbClr val="92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baseline="-25000" dirty="0">
                  <a:solidFill>
                    <a:srgbClr val="92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baseline="-25000" dirty="0">
                <a:solidFill>
                  <a:srgbClr val="92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6522" y="838200"/>
            <a:ext cx="394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Egyszerű köbös rács egyatomos bázissal:</a:t>
            </a:r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5410200" y="1976966"/>
            <a:ext cx="3581400" cy="1740932"/>
            <a:chOff x="5029200" y="1764268"/>
            <a:chExt cx="3581400" cy="1740932"/>
          </a:xfrm>
        </p:grpSpPr>
        <p:sp>
          <p:nvSpPr>
            <p:cNvPr id="13" name="TextBox 12"/>
            <p:cNvSpPr txBox="1"/>
            <p:nvPr/>
          </p:nvSpPr>
          <p:spPr>
            <a:xfrm>
              <a:off x="5562600" y="1981200"/>
              <a:ext cx="2603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Arial" pitchFamily="34" charset="0"/>
                  <a:cs typeface="Arial" pitchFamily="34" charset="0"/>
                </a:rPr>
                <a:t>Pontcsoport: m3m (O</a:t>
              </a:r>
              <a:r>
                <a:rPr lang="hu-HU" baseline="-25000" dirty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dirty="0">
                  <a:latin typeface="Arial" pitchFamily="34" charset="0"/>
                  <a:cs typeface="Arial" pitchFamily="34" charset="0"/>
                </a:rPr>
                <a:t>) 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029200" y="2581870"/>
              <a:ext cx="3581400" cy="923330"/>
              <a:chOff x="4876800" y="2658070"/>
              <a:chExt cx="3581400" cy="92333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876800" y="2658070"/>
                <a:ext cx="3581400" cy="923330"/>
              </a:xfrm>
              <a:prstGeom prst="rect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hu-HU" dirty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pt-BR" dirty="0">
                    <a:latin typeface="Arial" pitchFamily="34" charset="0"/>
                    <a:cs typeface="Arial" pitchFamily="34" charset="0"/>
                  </a:rPr>
                  <a:t>6C</a:t>
                </a:r>
                <a:r>
                  <a:rPr lang="pt-BR" baseline="-25000" dirty="0"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pt-BR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hu-HU" dirty="0">
                    <a:latin typeface="Arial" pitchFamily="34" charset="0"/>
                    <a:cs typeface="Arial" pitchFamily="34" charset="0"/>
                  </a:rPr>
                  <a:t> 	  </a:t>
                </a:r>
                <a:r>
                  <a:rPr lang="pt-BR" dirty="0">
                    <a:latin typeface="Arial" pitchFamily="34" charset="0"/>
                    <a:cs typeface="Arial" pitchFamily="34" charset="0"/>
                  </a:rPr>
                  <a:t>8C</a:t>
                </a:r>
                <a:r>
                  <a:rPr lang="pt-BR" baseline="-25000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hu-HU" dirty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pt-BR" dirty="0">
                    <a:latin typeface="Arial" pitchFamily="34" charset="0"/>
                    <a:cs typeface="Arial" pitchFamily="34" charset="0"/>
                  </a:rPr>
                  <a:t>6C</a:t>
                </a:r>
                <a:r>
                  <a:rPr lang="pt-BR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hu-HU" dirty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pt-BR" dirty="0">
                    <a:latin typeface="Arial" pitchFamily="34" charset="0"/>
                    <a:cs typeface="Arial" pitchFamily="34" charset="0"/>
                  </a:rPr>
                  <a:t>3C</a:t>
                </a:r>
                <a:r>
                  <a:rPr lang="pt-BR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pt-BR" dirty="0">
                    <a:latin typeface="Arial" pitchFamily="34" charset="0"/>
                    <a:cs typeface="Arial" pitchFamily="34" charset="0"/>
                  </a:rPr>
                  <a:t> =(C</a:t>
                </a:r>
                <a:r>
                  <a:rPr lang="pt-BR" baseline="-25000" dirty="0"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pt-BR" dirty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pt-BR" baseline="30000" dirty="0">
                    <a:latin typeface="Arial" pitchFamily="34" charset="0"/>
                    <a:cs typeface="Arial" pitchFamily="34" charset="0"/>
                  </a:rPr>
                  <a:t>2</a:t>
                </a:r>
                <a:endParaRPr lang="hu-HU" baseline="30000" dirty="0">
                  <a:latin typeface="Arial" pitchFamily="34" charset="0"/>
                  <a:cs typeface="Arial" pitchFamily="34" charset="0"/>
                </a:endParaRPr>
              </a:p>
              <a:p>
                <a:endParaRPr lang="hu-HU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hu-HU" dirty="0">
                    <a:latin typeface="Arial" pitchFamily="34" charset="0"/>
                    <a:cs typeface="Arial" pitchFamily="34" charset="0"/>
                  </a:rPr>
                  <a:t>i     </a:t>
                </a:r>
                <a:r>
                  <a:rPr lang="pt-BR" dirty="0">
                    <a:latin typeface="Arial" pitchFamily="34" charset="0"/>
                    <a:cs typeface="Arial" pitchFamily="34" charset="0"/>
                  </a:rPr>
                  <a:t> 6S</a:t>
                </a:r>
                <a:r>
                  <a:rPr lang="pt-BR" baseline="-25000" dirty="0"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pt-BR" dirty="0">
                    <a:latin typeface="Arial" pitchFamily="34" charset="0"/>
                    <a:cs typeface="Arial" pitchFamily="34" charset="0"/>
                  </a:rPr>
                  <a:t> 	</a:t>
                </a:r>
                <a:r>
                  <a:rPr lang="hu-HU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pt-BR" dirty="0">
                    <a:latin typeface="Arial" pitchFamily="34" charset="0"/>
                    <a:cs typeface="Arial" pitchFamily="34" charset="0"/>
                  </a:rPr>
                  <a:t>8S</a:t>
                </a:r>
                <a:r>
                  <a:rPr lang="pt-BR" baseline="-25000" dirty="0"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pt-BR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hu-HU" dirty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pt-BR" dirty="0">
                    <a:latin typeface="Arial" pitchFamily="34" charset="0"/>
                    <a:cs typeface="Arial" pitchFamily="34" charset="0"/>
                  </a:rPr>
                  <a:t>6σ</a:t>
                </a:r>
                <a:r>
                  <a:rPr lang="pt-BR" baseline="-25000" dirty="0"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pt-BR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hu-HU" dirty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pt-BR" dirty="0">
                    <a:latin typeface="Arial" pitchFamily="34" charset="0"/>
                    <a:cs typeface="Arial" pitchFamily="34" charset="0"/>
                  </a:rPr>
                  <a:t>3σ</a:t>
                </a:r>
                <a:r>
                  <a:rPr lang="pt-BR" baseline="-25000" dirty="0">
                    <a:latin typeface="Arial" pitchFamily="34" charset="0"/>
                    <a:cs typeface="Arial" pitchFamily="34" charset="0"/>
                  </a:rPr>
                  <a:t>h</a:t>
                </a:r>
                <a:endParaRPr lang="en-US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0" name="Straight Connector 19"/>
              <p:cNvCxnSpPr>
                <a:stCxn id="12" idx="1"/>
                <a:endCxn id="12" idx="3"/>
              </p:cNvCxnSpPr>
              <p:nvPr/>
            </p:nvCxnSpPr>
            <p:spPr>
              <a:xfrm>
                <a:off x="4876800" y="3119735"/>
                <a:ext cx="3581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5217225" y="2688970"/>
                <a:ext cx="0" cy="88055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867400" y="2683825"/>
                <a:ext cx="0" cy="88055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500750" y="2678875"/>
                <a:ext cx="0" cy="88055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7145975" y="2688970"/>
                <a:ext cx="0" cy="88055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7102502" y="17642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/>
                <a:t>_</a:t>
              </a:r>
              <a:endParaRPr lang="en-US" b="1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90859" y="5668690"/>
            <a:ext cx="7491141" cy="1189310"/>
            <a:chOff x="890859" y="4443350"/>
            <a:chExt cx="7491141" cy="11893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057581" y="5052950"/>
                  <a:ext cx="2324419" cy="5797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σ</m:t>
                          </m:r>
                        </m:e>
                      </m:acc>
                      <m:r>
                        <a:rPr lang="hu-HU" sz="28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hu-HU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800" i="1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hu-HU" sz="2800" i="1">
                              <a:latin typeface="Cambria Math"/>
                            </a:rPr>
                            <m:t>𝑔</m:t>
                          </m:r>
                        </m:sub>
                        <m:sup/>
                      </m:sSubSup>
                      <m:r>
                        <a:rPr lang="hu-HU" sz="2800" b="0" i="1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σ</m:t>
                          </m:r>
                        </m:e>
                      </m:acc>
                      <m:sSubSup>
                        <m:sSub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hu-HU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800" i="1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hu-HU" sz="2800" i="1">
                              <a:latin typeface="Cambria Math"/>
                            </a:rPr>
                            <m:t>𝑔</m:t>
                          </m:r>
                        </m:sub>
                        <m:sup/>
                      </m:sSubSup>
                    </m:oMath>
                  </a14:m>
                  <a:r>
                    <a:rPr lang="hu-HU" sz="3200" baseline="42000" dirty="0"/>
                    <a:t>-1</a:t>
                  </a:r>
                  <a:r>
                    <a:rPr lang="hu-HU" sz="2800" b="1" dirty="0"/>
                    <a:t> </a:t>
                  </a:r>
                  <a:endParaRPr lang="en-US" sz="2800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7581" y="5052950"/>
                  <a:ext cx="2324419" cy="5797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6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965956" y="4443350"/>
                  <a:ext cx="1627625" cy="5797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800" b="1" i="1" smtClean="0">
                            <a:latin typeface="Cambria Math"/>
                          </a:rPr>
                          <m:t>𝑷</m:t>
                        </m:r>
                        <m:r>
                          <a:rPr lang="hu-HU" sz="2800" b="0" i="1" smtClean="0"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hu-HU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hu-HU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u-HU" sz="28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hu-HU" sz="2800" i="1">
                                <a:latin typeface="Cambria Math"/>
                              </a:rPr>
                              <m:t>𝑔</m:t>
                            </m:r>
                          </m:sub>
                          <m:sup/>
                        </m:sSubSup>
                        <m:r>
                          <a:rPr lang="hu-HU" sz="2800" b="1" i="1">
                            <a:latin typeface="Cambria Math"/>
                          </a:rPr>
                          <m:t>𝑷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5956" y="4443350"/>
                  <a:ext cx="1627625" cy="5797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TextBox 52"/>
            <p:cNvSpPr txBox="1"/>
            <p:nvPr/>
          </p:nvSpPr>
          <p:spPr>
            <a:xfrm>
              <a:off x="890859" y="4806128"/>
              <a:ext cx="4824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Elég csak a generátorokkal felírni az egyenleteket: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6200" y="2971800"/>
            <a:ext cx="783541" cy="1342900"/>
            <a:chOff x="3302791" y="3252850"/>
            <a:chExt cx="783541" cy="1342900"/>
          </a:xfrm>
        </p:grpSpPr>
        <p:cxnSp>
          <p:nvCxnSpPr>
            <p:cNvPr id="55" name="Straight Connector 54"/>
            <p:cNvCxnSpPr>
              <a:cxnSpLocks noChangeAspect="1"/>
            </p:cNvCxnSpPr>
            <p:nvPr/>
          </p:nvCxnSpPr>
          <p:spPr>
            <a:xfrm>
              <a:off x="3371319" y="4194799"/>
              <a:ext cx="660192" cy="13898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cxnSpLocks noChangeAspect="1"/>
            </p:cNvCxnSpPr>
            <p:nvPr/>
          </p:nvCxnSpPr>
          <p:spPr>
            <a:xfrm rot="-6120000">
              <a:off x="2995546" y="3704200"/>
              <a:ext cx="778350" cy="1638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cxnSpLocks noChangeAspect="1"/>
            </p:cNvCxnSpPr>
            <p:nvPr/>
          </p:nvCxnSpPr>
          <p:spPr>
            <a:xfrm rot="-2520000">
              <a:off x="3348443" y="3992223"/>
              <a:ext cx="570020" cy="12000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3767218" y="422641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Arial" pitchFamily="34" charset="0"/>
                  <a:cs typeface="Arial" pitchFamily="34" charset="0"/>
                </a:rPr>
                <a:t>x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786250" y="38100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Arial" pitchFamily="34" charset="0"/>
                  <a:cs typeface="Arial" pitchFamily="34" charset="0"/>
                </a:rPr>
                <a:t>y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364675" y="325285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Arial" pitchFamily="34" charset="0"/>
                  <a:cs typeface="Arial" pitchFamily="34" charset="0"/>
                </a:rPr>
                <a:t>z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07784" y="1524000"/>
            <a:ext cx="478016" cy="36933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hu-HU" dirty="0">
                <a:solidFill>
                  <a:srgbClr val="FF0000"/>
                </a:solidFill>
                <a:latin typeface="MaplePi"/>
                <a:cs typeface="Arial" pitchFamily="34" charset="0"/>
              </a:rPr>
              <a:t>Ä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-52347" y="4490346"/>
            <a:ext cx="9296400" cy="996054"/>
            <a:chOff x="-152400" y="5557146"/>
            <a:chExt cx="9296400" cy="996054"/>
          </a:xfrm>
        </p:grpSpPr>
        <p:sp>
          <p:nvSpPr>
            <p:cNvPr id="51" name="Rectangle 50"/>
            <p:cNvSpPr/>
            <p:nvPr/>
          </p:nvSpPr>
          <p:spPr>
            <a:xfrm>
              <a:off x="6129649" y="6245423"/>
              <a:ext cx="30143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hlinkClick r:id="rId7"/>
                </a:rPr>
                <a:t>http://www.webqc.org/symmetry.php</a:t>
              </a:r>
              <a:r>
                <a:rPr lang="hu-HU" sz="1400" dirty="0"/>
                <a:t> </a:t>
              </a:r>
              <a:endParaRPr lang="en-US" sz="14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491604" y="6240449"/>
              <a:ext cx="33757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hlinkClick r:id="rId8"/>
                </a:rPr>
                <a:t>https://en.wikipedia.org/wiki/Space_group</a:t>
              </a:r>
              <a:r>
                <a:rPr lang="hu-HU" sz="1400" dirty="0"/>
                <a:t> </a:t>
              </a:r>
              <a:endParaRPr lang="en-US" sz="1400" dirty="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3060854" y="5650468"/>
              <a:ext cx="4968027" cy="597932"/>
              <a:chOff x="3365654" y="5650468"/>
              <a:chExt cx="4968027" cy="59793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365654" y="5879068"/>
                <a:ext cx="49680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dirty="0">
                    <a:latin typeface="Arial" pitchFamily="34" charset="0"/>
                    <a:cs typeface="Arial" pitchFamily="34" charset="0"/>
                  </a:rPr>
                  <a:t>Tércsoport: 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Fd3m</a:t>
                </a:r>
                <a:r>
                  <a:rPr lang="hu-HU" dirty="0">
                    <a:latin typeface="Arial" pitchFamily="34" charset="0"/>
                    <a:cs typeface="Arial" pitchFamily="34" charset="0"/>
                  </a:rPr>
                  <a:t>                         Pontcsoport: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918225" y="565046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/>
                  <a:t>_</a:t>
                </a:r>
                <a:endParaRPr lang="en-US" b="1" dirty="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912973" y="5646751"/>
              <a:ext cx="697627" cy="597932"/>
              <a:chOff x="4864229" y="5646751"/>
              <a:chExt cx="697627" cy="597932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4864229" y="5875351"/>
                <a:ext cx="6976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dirty="0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3m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060260" y="5646751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/>
                  <a:t>_</a:t>
                </a:r>
                <a:endParaRPr lang="en-US" b="1" dirty="0"/>
              </a:p>
            </p:txBody>
          </p:sp>
        </p:grpSp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5557146"/>
              <a:ext cx="1283880" cy="943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Rectangle 71"/>
            <p:cNvSpPr/>
            <p:nvPr/>
          </p:nvSpPr>
          <p:spPr>
            <a:xfrm>
              <a:off x="-152400" y="5875351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dirty="0">
                  <a:latin typeface="Arial" pitchFamily="34" charset="0"/>
                  <a:cs typeface="Arial" pitchFamily="34" charset="0"/>
                </a:rPr>
                <a:t>Gyémánt: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185947" y="5791200"/>
              <a:ext cx="489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MaplePi"/>
                </a:rPr>
                <a:t>Þ</a:t>
              </a:r>
              <a:endParaRPr lang="en-US" sz="24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735311" y="5791200"/>
              <a:ext cx="489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MaplePi"/>
                </a:rPr>
                <a:t>Þ</a:t>
              </a:r>
              <a:endParaRPr lang="en-US" sz="2400" dirty="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543800" y="41148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MaplePi"/>
              </a:rPr>
              <a:t>Ý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6969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ata 9"/>
          <p:cNvSpPr>
            <a:spLocks noChangeAspect="1"/>
          </p:cNvSpPr>
          <p:nvPr/>
        </p:nvSpPr>
        <p:spPr>
          <a:xfrm rot="5400000">
            <a:off x="5111748" y="4438586"/>
            <a:ext cx="2269376" cy="2373121"/>
          </a:xfrm>
          <a:prstGeom prst="flowChartInputOutp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53284" r="73030" b="1716"/>
          <a:stretch/>
        </p:blipFill>
        <p:spPr bwMode="auto">
          <a:xfrm rot="120000">
            <a:off x="5099504" y="4417003"/>
            <a:ext cx="2353193" cy="235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4619500" y="802575"/>
            <a:ext cx="3659052" cy="3026237"/>
            <a:chOff x="2215032" y="1042843"/>
            <a:chExt cx="3659052" cy="3026237"/>
          </a:xfrm>
        </p:grpSpPr>
        <p:pic>
          <p:nvPicPr>
            <p:cNvPr id="67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3284" r="73030" b="1716"/>
            <a:stretch/>
          </p:blipFill>
          <p:spPr bwMode="auto">
            <a:xfrm rot="120000">
              <a:off x="2635661" y="1492703"/>
              <a:ext cx="2353193" cy="235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8" name="Straight Connector 67"/>
            <p:cNvCxnSpPr/>
            <p:nvPr/>
          </p:nvCxnSpPr>
          <p:spPr>
            <a:xfrm>
              <a:off x="3821875" y="1409395"/>
              <a:ext cx="0" cy="73152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821875" y="2507870"/>
              <a:ext cx="0" cy="9144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821875" y="3703320"/>
              <a:ext cx="0" cy="36576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3614137" y="1042843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baseline="-25000" dirty="0">
                  <a:latin typeface="Arial" pitchFamily="34" charset="0"/>
                  <a:cs typeface="Arial" pitchFamily="34" charset="0"/>
                </a:rPr>
                <a:t>4</a:t>
              </a:r>
              <a:endParaRPr lang="en-US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rot="5160000">
              <a:off x="3487562" y="2240147"/>
              <a:ext cx="0" cy="950976"/>
            </a:xfrm>
            <a:prstGeom prst="line">
              <a:avLst/>
            </a:prstGeom>
            <a:ln w="25400">
              <a:solidFill>
                <a:srgbClr val="92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160000">
              <a:off x="2535072" y="2463661"/>
              <a:ext cx="0" cy="640080"/>
            </a:xfrm>
            <a:prstGeom prst="line">
              <a:avLst/>
            </a:prstGeom>
            <a:ln w="25400">
              <a:solidFill>
                <a:srgbClr val="92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160000">
              <a:off x="5090598" y="2275635"/>
              <a:ext cx="0" cy="640080"/>
            </a:xfrm>
            <a:prstGeom prst="line">
              <a:avLst/>
            </a:prstGeom>
            <a:ln w="25400">
              <a:solidFill>
                <a:srgbClr val="92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160000">
              <a:off x="4321676" y="2387002"/>
              <a:ext cx="0" cy="530352"/>
            </a:xfrm>
            <a:prstGeom prst="line">
              <a:avLst/>
            </a:prstGeom>
            <a:ln w="25400">
              <a:solidFill>
                <a:srgbClr val="92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5386450" y="2361993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solidFill>
                    <a:srgbClr val="92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baseline="-25000" dirty="0">
                  <a:solidFill>
                    <a:srgbClr val="92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dirty="0">
                  <a:solidFill>
                    <a:srgbClr val="920000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baseline="-25000" dirty="0">
                <a:solidFill>
                  <a:srgbClr val="92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551656" y="147935"/>
            <a:ext cx="400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Neumann-elv alkalmazása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7919" y="802575"/>
            <a:ext cx="3607756" cy="3002487"/>
            <a:chOff x="2215032" y="1066593"/>
            <a:chExt cx="3607756" cy="3002487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3284" r="73030" b="1716"/>
            <a:stretch/>
          </p:blipFill>
          <p:spPr bwMode="auto">
            <a:xfrm rot="120000">
              <a:off x="2635661" y="1492703"/>
              <a:ext cx="2353193" cy="235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3821875" y="1433145"/>
              <a:ext cx="0" cy="73152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21875" y="2507870"/>
              <a:ext cx="0" cy="9144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821875" y="3703320"/>
              <a:ext cx="0" cy="36576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614137" y="1066593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baseline="-25000" dirty="0">
                  <a:latin typeface="Arial" pitchFamily="34" charset="0"/>
                  <a:cs typeface="Arial" pitchFamily="34" charset="0"/>
                </a:rPr>
                <a:t>4</a:t>
              </a:r>
              <a:endParaRPr lang="en-US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160000">
              <a:off x="3487562" y="2240147"/>
              <a:ext cx="0" cy="950976"/>
            </a:xfrm>
            <a:prstGeom prst="line">
              <a:avLst/>
            </a:prstGeom>
            <a:ln w="25400">
              <a:solidFill>
                <a:srgbClr val="92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160000">
              <a:off x="2535072" y="2463661"/>
              <a:ext cx="0" cy="640080"/>
            </a:xfrm>
            <a:prstGeom prst="line">
              <a:avLst/>
            </a:prstGeom>
            <a:ln w="25400">
              <a:solidFill>
                <a:srgbClr val="92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160000">
              <a:off x="5090598" y="2275635"/>
              <a:ext cx="0" cy="640080"/>
            </a:xfrm>
            <a:prstGeom prst="line">
              <a:avLst/>
            </a:prstGeom>
            <a:ln w="25400">
              <a:solidFill>
                <a:srgbClr val="92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160000">
              <a:off x="4321676" y="2387002"/>
              <a:ext cx="0" cy="530352"/>
            </a:xfrm>
            <a:prstGeom prst="line">
              <a:avLst/>
            </a:prstGeom>
            <a:ln w="25400">
              <a:solidFill>
                <a:srgbClr val="92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3120000">
              <a:off x="5025210" y="1500466"/>
              <a:ext cx="0" cy="457200"/>
            </a:xfrm>
            <a:prstGeom prst="line">
              <a:avLst/>
            </a:prstGeom>
            <a:ln w="25400">
              <a:solidFill>
                <a:srgbClr val="00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3120000">
              <a:off x="2563060" y="3429216"/>
              <a:ext cx="0" cy="457200"/>
            </a:xfrm>
            <a:prstGeom prst="line">
              <a:avLst/>
            </a:prstGeom>
            <a:ln w="25400">
              <a:solidFill>
                <a:srgbClr val="00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3120000">
              <a:off x="4379274" y="2162782"/>
              <a:ext cx="0" cy="182880"/>
            </a:xfrm>
            <a:prstGeom prst="line">
              <a:avLst/>
            </a:prstGeom>
            <a:ln w="25400">
              <a:solidFill>
                <a:srgbClr val="00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3120000">
              <a:off x="3537797" y="2438831"/>
              <a:ext cx="0" cy="914400"/>
            </a:xfrm>
            <a:prstGeom prst="line">
              <a:avLst/>
            </a:prstGeom>
            <a:ln w="25400">
              <a:solidFill>
                <a:srgbClr val="00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150012" y="1271443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baseline="-25000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86450" y="2361993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solidFill>
                    <a:srgbClr val="92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baseline="-25000" dirty="0">
                  <a:solidFill>
                    <a:srgbClr val="92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baseline="-25000" dirty="0">
                <a:solidFill>
                  <a:srgbClr val="92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3400" y="4179908"/>
            <a:ext cx="2353193" cy="2730542"/>
            <a:chOff x="3492585" y="2057400"/>
            <a:chExt cx="2353193" cy="2551908"/>
          </a:xfrm>
        </p:grpSpPr>
        <p:pic>
          <p:nvPicPr>
            <p:cNvPr id="40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" t="74672" r="72583" b="847"/>
            <a:stretch/>
          </p:blipFill>
          <p:spPr bwMode="auto">
            <a:xfrm rot="120000">
              <a:off x="3492585" y="3329148"/>
              <a:ext cx="2353193" cy="128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t="53584" r="73024" b="21935"/>
            <a:stretch/>
          </p:blipFill>
          <p:spPr bwMode="auto">
            <a:xfrm rot="120000">
              <a:off x="3492585" y="2057400"/>
              <a:ext cx="2353193" cy="128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5" name="Straight Connector 44"/>
          <p:cNvCxnSpPr/>
          <p:nvPr/>
        </p:nvCxnSpPr>
        <p:spPr>
          <a:xfrm rot="5160000">
            <a:off x="1347951" y="5101621"/>
            <a:ext cx="0" cy="950976"/>
          </a:xfrm>
          <a:prstGeom prst="line">
            <a:avLst/>
          </a:prstGeom>
          <a:ln w="25400">
            <a:solidFill>
              <a:srgbClr val="92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160000">
            <a:off x="395461" y="5325135"/>
            <a:ext cx="0" cy="640080"/>
          </a:xfrm>
          <a:prstGeom prst="line">
            <a:avLst/>
          </a:prstGeom>
          <a:ln w="25400">
            <a:solidFill>
              <a:srgbClr val="92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100000">
            <a:off x="2950987" y="5125234"/>
            <a:ext cx="0" cy="640080"/>
          </a:xfrm>
          <a:prstGeom prst="line">
            <a:avLst/>
          </a:prstGeom>
          <a:ln w="25400">
            <a:solidFill>
              <a:srgbClr val="92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100000">
            <a:off x="2182065" y="5248476"/>
            <a:ext cx="0" cy="530352"/>
          </a:xfrm>
          <a:prstGeom prst="line">
            <a:avLst/>
          </a:prstGeom>
          <a:ln w="25400">
            <a:solidFill>
              <a:srgbClr val="92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246839" y="5223467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hu-HU" baseline="-25000" dirty="0">
                <a:solidFill>
                  <a:srgbClr val="92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aseline="-25000" dirty="0">
              <a:solidFill>
                <a:srgbClr val="92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740725" y="4124700"/>
            <a:ext cx="0" cy="73152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740725" y="5334000"/>
            <a:ext cx="0" cy="102412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728850" y="6690360"/>
            <a:ext cx="0" cy="54864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6060000">
            <a:off x="1357790" y="4963717"/>
            <a:ext cx="0" cy="1005840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6060000">
            <a:off x="2525000" y="5137874"/>
            <a:ext cx="0" cy="1097280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6060000">
            <a:off x="489480" y="5023112"/>
            <a:ext cx="0" cy="548640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076700" y="5650675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hu-HU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aseline="-25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6060000">
            <a:off x="5879033" y="1875978"/>
            <a:ext cx="0" cy="1005840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6060000">
            <a:off x="7046243" y="2050135"/>
            <a:ext cx="0" cy="1097280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6060000">
            <a:off x="5010723" y="1935373"/>
            <a:ext cx="0" cy="548640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597943" y="2562936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hu-HU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hu-H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’</a:t>
            </a:r>
            <a:endParaRPr lang="en-US" baseline="-25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6200" y="4191000"/>
            <a:ext cx="478016" cy="36933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hu-HU" dirty="0">
                <a:solidFill>
                  <a:srgbClr val="FF0000"/>
                </a:solidFill>
                <a:latin typeface="MaplePi"/>
                <a:cs typeface="Arial" pitchFamily="34" charset="0"/>
              </a:rPr>
              <a:t>Ä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8075" y="1247693"/>
            <a:ext cx="478016" cy="36933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hu-HU" dirty="0">
                <a:solidFill>
                  <a:srgbClr val="FF0000"/>
                </a:solidFill>
                <a:latin typeface="MaplePi"/>
                <a:cs typeface="Arial" pitchFamily="34" charset="0"/>
              </a:rPr>
              <a:t>Ä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645856" y="1231075"/>
            <a:ext cx="478016" cy="36933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hu-HU" dirty="0">
                <a:solidFill>
                  <a:srgbClr val="FF0000"/>
                </a:solidFill>
                <a:latin typeface="MaplePi"/>
                <a:cs typeface="Arial" pitchFamily="34" charset="0"/>
              </a:rPr>
              <a:t>Ä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Up Arrow 88"/>
          <p:cNvSpPr/>
          <p:nvPr/>
        </p:nvSpPr>
        <p:spPr>
          <a:xfrm>
            <a:off x="7640272" y="914400"/>
            <a:ext cx="307185" cy="10262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7868872" y="1202375"/>
            <a:ext cx="4844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rot="6060000">
            <a:off x="5938408" y="5010066"/>
            <a:ext cx="0" cy="1005840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6060000">
            <a:off x="7105618" y="5184223"/>
            <a:ext cx="0" cy="1097280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6060000">
            <a:off x="5070098" y="5069461"/>
            <a:ext cx="0" cy="548640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7657318" y="569702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hu-HU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hu-H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’</a:t>
            </a:r>
            <a:endParaRPr lang="en-US" baseline="-25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Up Arrow 106"/>
          <p:cNvSpPr/>
          <p:nvPr/>
        </p:nvSpPr>
        <p:spPr>
          <a:xfrm>
            <a:off x="7755575" y="4226994"/>
            <a:ext cx="307185" cy="10262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7984175" y="4514969"/>
            <a:ext cx="4844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Up Arrow 108"/>
          <p:cNvSpPr/>
          <p:nvPr/>
        </p:nvSpPr>
        <p:spPr>
          <a:xfrm rot="6000000">
            <a:off x="8429719" y="4823358"/>
            <a:ext cx="307185" cy="1026225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8309247" y="5400681"/>
            <a:ext cx="42351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059158" y="4484876"/>
            <a:ext cx="2373839" cy="448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cxnSpLocks noChangeAspect="1"/>
          </p:cNvCxnSpPr>
          <p:nvPr/>
        </p:nvCxnSpPr>
        <p:spPr>
          <a:xfrm>
            <a:off x="5627184" y="6409946"/>
            <a:ext cx="640936" cy="120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cxnSpLocks noChangeAspect="1"/>
          </p:cNvCxnSpPr>
          <p:nvPr/>
        </p:nvCxnSpPr>
        <p:spPr>
          <a:xfrm>
            <a:off x="6704939" y="6621721"/>
            <a:ext cx="640936" cy="120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cxnSpLocks noChangeAspect="1"/>
          </p:cNvCxnSpPr>
          <p:nvPr/>
        </p:nvCxnSpPr>
        <p:spPr>
          <a:xfrm>
            <a:off x="5048000" y="6305800"/>
            <a:ext cx="153819" cy="290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655125" y="430756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Arial" pitchFamily="34" charset="0"/>
                <a:cs typeface="Arial" pitchFamily="34" charset="0"/>
              </a:rPr>
              <a:t>m'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>
            <a:cxnSpLocks noChangeAspect="1"/>
          </p:cNvCxnSpPr>
          <p:nvPr/>
        </p:nvCxnSpPr>
        <p:spPr>
          <a:xfrm rot="120000" flipH="1">
            <a:off x="6892394" y="5477389"/>
            <a:ext cx="1111589" cy="613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514836" y="5612319"/>
            <a:ext cx="2373839" cy="448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cxnSpLocks noChangeAspect="1"/>
          </p:cNvCxnSpPr>
          <p:nvPr/>
        </p:nvCxnSpPr>
        <p:spPr>
          <a:xfrm rot="120000" flipH="1">
            <a:off x="4539920" y="5257710"/>
            <a:ext cx="682068" cy="3761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cxnSpLocks noChangeAspect="1"/>
          </p:cNvCxnSpPr>
          <p:nvPr/>
        </p:nvCxnSpPr>
        <p:spPr>
          <a:xfrm>
            <a:off x="7193474" y="5338949"/>
            <a:ext cx="812911" cy="153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cxnSpLocks noChangeAspect="1"/>
          </p:cNvCxnSpPr>
          <p:nvPr/>
        </p:nvCxnSpPr>
        <p:spPr>
          <a:xfrm>
            <a:off x="6748150" y="5262664"/>
            <a:ext cx="341258" cy="64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cxnSpLocks noChangeAspect="1"/>
          </p:cNvCxnSpPr>
          <p:nvPr/>
        </p:nvCxnSpPr>
        <p:spPr>
          <a:xfrm>
            <a:off x="5674421" y="5056628"/>
            <a:ext cx="372451" cy="702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cxnSpLocks noChangeAspect="1"/>
          </p:cNvCxnSpPr>
          <p:nvPr/>
        </p:nvCxnSpPr>
        <p:spPr>
          <a:xfrm>
            <a:off x="6104911" y="5134105"/>
            <a:ext cx="161582" cy="304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4406749" y="55913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Arial" pitchFamily="34" charset="0"/>
                <a:cs typeface="Arial" pitchFamily="34" charset="0"/>
              </a:rPr>
              <a:t>m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 flipH="1">
            <a:off x="0" y="3886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4419600" y="830997"/>
            <a:ext cx="0" cy="60270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8353300" y="648866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Arial" pitchFamily="34" charset="0"/>
                <a:cs typeface="Arial" pitchFamily="34" charset="0"/>
              </a:rPr>
              <a:t>mm'2’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2370166" y="3288475"/>
            <a:ext cx="2249334" cy="586264"/>
            <a:chOff x="1968402" y="3223736"/>
            <a:chExt cx="2249334" cy="586264"/>
          </a:xfrm>
        </p:grpSpPr>
        <p:sp>
          <p:nvSpPr>
            <p:cNvPr id="130" name="TextBox 129"/>
            <p:cNvSpPr txBox="1"/>
            <p:nvPr/>
          </p:nvSpPr>
          <p:spPr>
            <a:xfrm>
              <a:off x="1968402" y="3440668"/>
              <a:ext cx="2249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Arial" pitchFamily="34" charset="0"/>
                  <a:cs typeface="Arial" pitchFamily="34" charset="0"/>
                </a:rPr>
                <a:t>                     m3m  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492402" y="322373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/>
                <a:t>_</a:t>
              </a:r>
              <a:endParaRPr lang="en-US" b="1" dirty="0"/>
            </a:p>
          </p:txBody>
        </p:sp>
      </p:grpSp>
      <p:sp>
        <p:nvSpPr>
          <p:cNvPr id="133" name="Rectangle 132"/>
          <p:cNvSpPr/>
          <p:nvPr/>
        </p:nvSpPr>
        <p:spPr>
          <a:xfrm>
            <a:off x="3465493" y="6488668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4/mmm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8142815" y="3493739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4/mm</a:t>
            </a:r>
            <a:r>
              <a:rPr lang="hu-HU" dirty="0">
                <a:latin typeface="Arial" pitchFamily="34" charset="0"/>
                <a:cs typeface="Arial" pitchFamily="34" charset="0"/>
              </a:rPr>
              <a:t>’</a:t>
            </a:r>
            <a:r>
              <a:rPr lang="en-US" dirty="0">
                <a:latin typeface="Arial" pitchFamily="34" charset="0"/>
                <a:cs typeface="Arial" pitchFamily="34" charset="0"/>
              </a:rPr>
              <a:t>m</a:t>
            </a:r>
            <a:r>
              <a:rPr lang="hu-HU" dirty="0">
                <a:latin typeface="Arial" pitchFamily="34" charset="0"/>
                <a:cs typeface="Arial" pitchFamily="34" charset="0"/>
              </a:rPr>
              <a:t>’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3590534" y="802575"/>
            <a:ext cx="783541" cy="1342900"/>
            <a:chOff x="3302791" y="3252850"/>
            <a:chExt cx="783541" cy="1342900"/>
          </a:xfrm>
        </p:grpSpPr>
        <p:cxnSp>
          <p:nvCxnSpPr>
            <p:cNvPr id="136" name="Straight Connector 135"/>
            <p:cNvCxnSpPr>
              <a:cxnSpLocks noChangeAspect="1"/>
            </p:cNvCxnSpPr>
            <p:nvPr/>
          </p:nvCxnSpPr>
          <p:spPr>
            <a:xfrm>
              <a:off x="3371319" y="4194799"/>
              <a:ext cx="660192" cy="13898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cxnSpLocks noChangeAspect="1"/>
            </p:cNvCxnSpPr>
            <p:nvPr/>
          </p:nvCxnSpPr>
          <p:spPr>
            <a:xfrm rot="-6120000">
              <a:off x="2995546" y="3704200"/>
              <a:ext cx="778350" cy="1638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cxnSpLocks noChangeAspect="1"/>
            </p:cNvCxnSpPr>
            <p:nvPr/>
          </p:nvCxnSpPr>
          <p:spPr>
            <a:xfrm rot="-2520000">
              <a:off x="3348443" y="3992223"/>
              <a:ext cx="570020" cy="12000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3767218" y="422641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Arial" pitchFamily="34" charset="0"/>
                  <a:cs typeface="Arial" pitchFamily="34" charset="0"/>
                </a:rPr>
                <a:t>x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786250" y="38100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Arial" pitchFamily="34" charset="0"/>
                  <a:cs typeface="Arial" pitchFamily="34" charset="0"/>
                </a:rPr>
                <a:t>y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364675" y="325285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Arial" pitchFamily="34" charset="0"/>
                  <a:cs typeface="Arial" pitchFamily="34" charset="0"/>
                </a:rPr>
                <a:t>z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>
          <a:xfrm>
            <a:off x="8900" y="3962400"/>
            <a:ext cx="4310518" cy="2988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4572000" y="902525"/>
            <a:ext cx="4724400" cy="2950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4495800" y="3962400"/>
            <a:ext cx="4724400" cy="2931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3" grpId="0" animBg="1"/>
      <p:bldP spid="1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1250" y="1164560"/>
            <a:ext cx="8991600" cy="255439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637416" y="147935"/>
            <a:ext cx="382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Neumann-elv alkalmazás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856476" y="1179410"/>
            <a:ext cx="2829824" cy="2401990"/>
            <a:chOff x="88075" y="802575"/>
            <a:chExt cx="3537280" cy="3002487"/>
          </a:xfrm>
        </p:grpSpPr>
        <p:grpSp>
          <p:nvGrpSpPr>
            <p:cNvPr id="7" name="Group 6"/>
            <p:cNvGrpSpPr/>
            <p:nvPr/>
          </p:nvGrpSpPr>
          <p:grpSpPr>
            <a:xfrm>
              <a:off x="137919" y="802575"/>
              <a:ext cx="3487436" cy="3002487"/>
              <a:chOff x="2215032" y="1066593"/>
              <a:chExt cx="3487436" cy="3002487"/>
            </a:xfrm>
          </p:grpSpPr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53284" r="73030" b="1716"/>
              <a:stretch/>
            </p:blipFill>
            <p:spPr bwMode="auto">
              <a:xfrm rot="120000">
                <a:off x="2635661" y="1492703"/>
                <a:ext cx="2353193" cy="2353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" name="Straight Connector 3"/>
              <p:cNvCxnSpPr/>
              <p:nvPr/>
            </p:nvCxnSpPr>
            <p:spPr>
              <a:xfrm>
                <a:off x="3821875" y="1433145"/>
                <a:ext cx="0" cy="73152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821875" y="2507870"/>
                <a:ext cx="0" cy="9144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821875" y="3703320"/>
                <a:ext cx="0" cy="36576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3614137" y="1066593"/>
                <a:ext cx="436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hu-HU" baseline="-25000" dirty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rot="5160000">
                <a:off x="3487562" y="2240147"/>
                <a:ext cx="0" cy="950976"/>
              </a:xfrm>
              <a:prstGeom prst="line">
                <a:avLst/>
              </a:prstGeom>
              <a:ln w="25400">
                <a:solidFill>
                  <a:srgbClr val="92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160000">
                <a:off x="2535072" y="2463661"/>
                <a:ext cx="0" cy="640080"/>
              </a:xfrm>
              <a:prstGeom prst="line">
                <a:avLst/>
              </a:prstGeom>
              <a:ln w="25400">
                <a:solidFill>
                  <a:srgbClr val="92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160000">
                <a:off x="5050586" y="2307533"/>
                <a:ext cx="0" cy="571500"/>
              </a:xfrm>
              <a:prstGeom prst="line">
                <a:avLst/>
              </a:prstGeom>
              <a:ln w="25400">
                <a:solidFill>
                  <a:srgbClr val="92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160000">
                <a:off x="4321676" y="2387002"/>
                <a:ext cx="0" cy="530352"/>
              </a:xfrm>
              <a:prstGeom prst="line">
                <a:avLst/>
              </a:prstGeom>
              <a:ln w="25400">
                <a:solidFill>
                  <a:srgbClr val="92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3120000">
                <a:off x="5025210" y="1500466"/>
                <a:ext cx="0" cy="457200"/>
              </a:xfrm>
              <a:prstGeom prst="line">
                <a:avLst/>
              </a:prstGeom>
              <a:ln w="25400">
                <a:solidFill>
                  <a:srgbClr val="0066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3120000">
                <a:off x="2563060" y="3429216"/>
                <a:ext cx="0" cy="457200"/>
              </a:xfrm>
              <a:prstGeom prst="line">
                <a:avLst/>
              </a:prstGeom>
              <a:ln w="25400">
                <a:solidFill>
                  <a:srgbClr val="0066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3120000">
                <a:off x="4379274" y="2162782"/>
                <a:ext cx="0" cy="182880"/>
              </a:xfrm>
              <a:prstGeom prst="line">
                <a:avLst/>
              </a:prstGeom>
              <a:ln w="25400">
                <a:solidFill>
                  <a:srgbClr val="0066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3120000">
                <a:off x="3537797" y="2438831"/>
                <a:ext cx="0" cy="914400"/>
              </a:xfrm>
              <a:prstGeom prst="line">
                <a:avLst/>
              </a:prstGeom>
              <a:ln w="25400">
                <a:solidFill>
                  <a:srgbClr val="0066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5150012" y="1271443"/>
                <a:ext cx="436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solidFill>
                      <a:srgbClr val="00660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hu-HU" baseline="-25000" dirty="0">
                    <a:solidFill>
                      <a:srgbClr val="00660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baseline="-25000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266131" y="2332305"/>
                <a:ext cx="4363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solidFill>
                      <a:srgbClr val="92000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hu-HU" baseline="-25000" dirty="0">
                    <a:solidFill>
                      <a:srgbClr val="9200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baseline="-25000" dirty="0">
                  <a:solidFill>
                    <a:srgbClr val="92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88075" y="1088066"/>
              <a:ext cx="596240" cy="46166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hu-HU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 </a:t>
              </a:r>
              <a:r>
                <a:rPr lang="hu-HU" dirty="0">
                  <a:solidFill>
                    <a:srgbClr val="FF0000"/>
                  </a:solidFill>
                  <a:latin typeface="MaplePi"/>
                  <a:cs typeface="Arial" pitchFamily="34" charset="0"/>
                </a:rPr>
                <a:t>Ä</a:t>
              </a:r>
              <a:endPara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24600" y="1811975"/>
                <a:ext cx="2831994" cy="1231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acc>
                      <m:r>
                        <a:rPr lang="hu-HU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𝜎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hu-HU" sz="28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hu-HU" sz="28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u-HU" sz="28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sz="28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u-HU" sz="28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hu-HU" sz="28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sz="28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u-HU" sz="28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u-HU" sz="28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811975"/>
                <a:ext cx="2831994" cy="12317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686300" y="2011875"/>
            <a:ext cx="813043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700" dirty="0">
                <a:latin typeface="MaplePi"/>
              </a:rPr>
              <a:t>Û</a:t>
            </a:r>
            <a:endParaRPr lang="en-US" sz="4700" dirty="0"/>
          </a:p>
        </p:txBody>
      </p:sp>
      <p:sp>
        <p:nvSpPr>
          <p:cNvPr id="97" name="TextBox 96"/>
          <p:cNvSpPr txBox="1"/>
          <p:nvPr/>
        </p:nvSpPr>
        <p:spPr>
          <a:xfrm>
            <a:off x="2118182" y="1988125"/>
            <a:ext cx="813043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700" dirty="0">
                <a:latin typeface="MaplePi"/>
              </a:rPr>
              <a:t>Û</a:t>
            </a:r>
            <a:endParaRPr lang="en-US" sz="47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902" y="1507175"/>
            <a:ext cx="1980698" cy="1893332"/>
            <a:chOff x="91440" y="1447800"/>
            <a:chExt cx="1980698" cy="1893332"/>
          </a:xfrm>
        </p:grpSpPr>
        <p:pic>
          <p:nvPicPr>
            <p:cNvPr id="96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5000" contrast="1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52" t="174" r="11066" b="7610"/>
            <a:stretch/>
          </p:blipFill>
          <p:spPr bwMode="auto">
            <a:xfrm>
              <a:off x="91440" y="1447800"/>
              <a:ext cx="1965960" cy="1883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395350" y="2971800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solidFill>
                    <a:schemeClr val="bg1"/>
                  </a:solidFill>
                </a:rPr>
                <a:t>(111)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3810000"/>
                <a:ext cx="9563837" cy="2954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hu-HU" dirty="0">
                    <a:latin typeface="Arial" pitchFamily="34" charset="0"/>
                    <a:cs typeface="Arial" pitchFamily="34" charset="0"/>
                  </a:rPr>
                  <a:t>Kristály- és mágnesesszerkezet meghatározás neutron diffrakcióval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hu-HU" sz="6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hu-HU" dirty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hu-HU" dirty="0">
                    <a:latin typeface="Arial"/>
                    <a:cs typeface="Arial"/>
                  </a:rPr>
                  <a:t>► Időtükrözésre páros és páratlan mennyiségek: </a:t>
                </a:r>
                <a:r>
                  <a:rPr lang="el-GR" dirty="0">
                    <a:latin typeface="Arial"/>
                    <a:cs typeface="Arial"/>
                  </a:rPr>
                  <a:t>σ</a:t>
                </a:r>
                <a:r>
                  <a:rPr lang="hu-HU" baseline="-25000" dirty="0">
                    <a:latin typeface="Arial"/>
                    <a:cs typeface="Arial"/>
                  </a:rPr>
                  <a:t>xx</a:t>
                </a:r>
                <a:r>
                  <a:rPr lang="hu-HU" dirty="0">
                    <a:latin typeface="Arial"/>
                    <a:cs typeface="Arial"/>
                  </a:rPr>
                  <a:t>(B)=</a:t>
                </a:r>
                <a:r>
                  <a:rPr lang="el-GR" dirty="0">
                    <a:latin typeface="Arial"/>
                    <a:cs typeface="Arial"/>
                  </a:rPr>
                  <a:t>σ</a:t>
                </a:r>
                <a:r>
                  <a:rPr lang="hu-HU" baseline="-25000" dirty="0">
                    <a:latin typeface="Arial"/>
                    <a:cs typeface="Arial"/>
                  </a:rPr>
                  <a:t>xx</a:t>
                </a:r>
                <a:r>
                  <a:rPr lang="hu-HU" dirty="0">
                    <a:latin typeface="Arial"/>
                    <a:cs typeface="Arial"/>
                  </a:rPr>
                  <a:t>(-B), </a:t>
                </a:r>
                <a:r>
                  <a:rPr lang="el-GR" dirty="0">
                    <a:latin typeface="Arial"/>
                    <a:cs typeface="Arial"/>
                  </a:rPr>
                  <a:t>σ</a:t>
                </a:r>
                <a:r>
                  <a:rPr lang="hu-HU" baseline="-25000" dirty="0">
                    <a:latin typeface="Arial"/>
                    <a:cs typeface="Arial"/>
                  </a:rPr>
                  <a:t>xy</a:t>
                </a:r>
                <a:r>
                  <a:rPr lang="hu-HU" dirty="0">
                    <a:latin typeface="Arial"/>
                    <a:cs typeface="Arial"/>
                  </a:rPr>
                  <a:t>(B)=-</a:t>
                </a:r>
                <a:r>
                  <a:rPr lang="el-GR" dirty="0">
                    <a:latin typeface="Arial"/>
                    <a:cs typeface="Arial"/>
                  </a:rPr>
                  <a:t>σ</a:t>
                </a:r>
                <a:r>
                  <a:rPr lang="hu-HU" baseline="-25000" dirty="0">
                    <a:latin typeface="Arial"/>
                    <a:cs typeface="Arial"/>
                  </a:rPr>
                  <a:t>xy</a:t>
                </a:r>
                <a:r>
                  <a:rPr lang="hu-HU" dirty="0">
                    <a:latin typeface="Arial"/>
                    <a:cs typeface="Arial"/>
                  </a:rPr>
                  <a:t>(-B)</a:t>
                </a:r>
              </a:p>
              <a:p>
                <a:endParaRPr lang="hu-HU" dirty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hu-HU" dirty="0">
                    <a:latin typeface="Arial" pitchFamily="34" charset="0"/>
                    <a:cs typeface="Arial" pitchFamily="34" charset="0"/>
                  </a:rPr>
                  <a:t>Többindexes tenzormennyiségek „jobban” érzékelik a szimmetriát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hu-HU" sz="6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hu-HU" dirty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hu-HU" dirty="0">
                    <a:latin typeface="Arial"/>
                    <a:cs typeface="Arial"/>
                  </a:rPr>
                  <a:t>► </a:t>
                </a:r>
                <a:r>
                  <a:rPr lang="el-GR" dirty="0">
                    <a:latin typeface="Arial"/>
                    <a:cs typeface="Arial"/>
                  </a:rPr>
                  <a:t>σ</a:t>
                </a:r>
                <a:r>
                  <a:rPr lang="hu-HU" baseline="-25000" dirty="0">
                    <a:latin typeface="Arial"/>
                    <a:cs typeface="Arial"/>
                  </a:rPr>
                  <a:t>ij</a:t>
                </a:r>
                <a:r>
                  <a:rPr lang="hu-HU" dirty="0">
                    <a:latin typeface="Arial"/>
                    <a:cs typeface="Arial"/>
                  </a:rPr>
                  <a:t> : izotróp </a:t>
                </a:r>
                <a:r>
                  <a:rPr lang="hu-HU" dirty="0">
                    <a:latin typeface="MaplePi"/>
                    <a:cs typeface="Arial"/>
                  </a:rPr>
                  <a:t>Û </a:t>
                </a:r>
                <a:r>
                  <a:rPr lang="hu-HU" dirty="0">
                    <a:latin typeface="Arial" pitchFamily="34" charset="0"/>
                    <a:cs typeface="Arial" pitchFamily="34" charset="0"/>
                  </a:rPr>
                  <a:t>köbös, C</a:t>
                </a:r>
                <a:r>
                  <a:rPr lang="hu-HU" baseline="-25000" dirty="0"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hu-HU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hu-HU" dirty="0">
                    <a:latin typeface="MaplePi"/>
                    <a:cs typeface="Arial"/>
                  </a:rPr>
                  <a:t>Û </a:t>
                </a:r>
                <a:r>
                  <a:rPr lang="hu-HU" dirty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hu-HU" baseline="-25000" dirty="0"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hu-HU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hu-HU" dirty="0">
                    <a:latin typeface="MaplePi"/>
                    <a:cs typeface="Arial"/>
                  </a:rPr>
                  <a:t>Û </a:t>
                </a:r>
                <a:r>
                  <a:rPr lang="hu-HU" dirty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hu-HU" baseline="-25000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hu-HU" dirty="0">
                    <a:latin typeface="Arial" pitchFamily="34" charset="0"/>
                    <a:cs typeface="Arial" pitchFamily="34" charset="0"/>
                  </a:rPr>
                  <a:t>,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hu-HU" sz="6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hu-HU" dirty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hu-HU" dirty="0">
                    <a:latin typeface="Arial"/>
                    <a:cs typeface="Arial"/>
                  </a:rPr>
                  <a:t>► H</a:t>
                </a:r>
                <a:r>
                  <a:rPr lang="hu-HU" baseline="-25000" dirty="0">
                    <a:latin typeface="Arial"/>
                    <a:cs typeface="Arial"/>
                  </a:rPr>
                  <a:t>ijkl</a:t>
                </a:r>
                <a:r>
                  <a:rPr lang="hu-HU" dirty="0">
                    <a:latin typeface="Arial"/>
                    <a:cs typeface="Arial"/>
                  </a:rPr>
                  <a:t> : izotróp estben 2, köbös esetben 3 független elem,</a:t>
                </a:r>
                <a:endParaRPr lang="hu-HU" dirty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hu-HU" dirty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hu-HU" dirty="0">
                    <a:latin typeface="Arial" pitchFamily="34" charset="0"/>
                    <a:cs typeface="Arial" pitchFamily="34" charset="0"/>
                  </a:rPr>
                  <a:t>Inverzióra csak a páratlan polár indexű tenzorok érzékenyek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hu-HU" sz="6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hu-HU" dirty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hu-HU" dirty="0">
                    <a:latin typeface="Arial"/>
                    <a:cs typeface="Arial"/>
                  </a:rPr>
                  <a:t>► P</a:t>
                </a:r>
                <a:r>
                  <a:rPr lang="hu-HU" baseline="-25000" dirty="0">
                    <a:latin typeface="Arial"/>
                    <a:cs typeface="Arial"/>
                  </a:rPr>
                  <a:t>i</a:t>
                </a:r>
                <a:r>
                  <a:rPr lang="hu-HU" dirty="0">
                    <a:latin typeface="Arial"/>
                    <a:cs typeface="Arial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/>
                            <a:ea typeface="Cambria Math"/>
                            <a:cs typeface="Arial"/>
                          </a:rPr>
                          <m:t>𝜒</m:t>
                        </m:r>
                      </m:e>
                      <m:sub/>
                      <m:sup>
                        <m:r>
                          <a:rPr lang="hu-HU" b="0" i="1" smtClean="0">
                            <a:latin typeface="Cambria Math"/>
                            <a:cs typeface="Arial"/>
                          </a:rPr>
                          <m:t>𝑚𝑒</m:t>
                        </m:r>
                      </m:sup>
                    </m:sSubSup>
                  </m:oMath>
                </a14:m>
                <a:r>
                  <a:rPr lang="hu-HU" dirty="0">
                    <a:latin typeface="Arial" pitchFamily="34" charset="0"/>
                    <a:cs typeface="Arial" pitchFamily="34" charset="0"/>
                  </a:rPr>
                  <a:t>, d</a:t>
                </a:r>
                <a:r>
                  <a:rPr lang="hu-HU" baseline="-25000" dirty="0">
                    <a:latin typeface="Arial" pitchFamily="34" charset="0"/>
                    <a:cs typeface="Arial" pitchFamily="34" charset="0"/>
                  </a:rPr>
                  <a:t>ijk</a:t>
                </a:r>
                <a:r>
                  <a:rPr lang="hu-HU" dirty="0">
                    <a:latin typeface="Arial" pitchFamily="34" charset="0"/>
                    <a:cs typeface="Arial" pitchFamily="34" charset="0"/>
                  </a:rPr>
                  <a:t> (piezoelektromos effektus)</a:t>
                </a:r>
                <a:endParaRPr lang="en-US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10000"/>
                <a:ext cx="9563837" cy="2954655"/>
              </a:xfrm>
              <a:prstGeom prst="rect">
                <a:avLst/>
              </a:prstGeom>
              <a:blipFill rotWithShape="1">
                <a:blip r:embed="rId8"/>
                <a:stretch>
                  <a:fillRect l="-382" t="-1031" b="-2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05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25033"/>
            <a:ext cx="87576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Kristály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szilárd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anyag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mely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térben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periodikus</a:t>
            </a:r>
            <a:r>
              <a:rPr lang="hu-HU" dirty="0">
                <a:latin typeface="Arial" pitchFamily="34" charset="0"/>
                <a:cs typeface="Arial" pitchFamily="34" charset="0"/>
              </a:rPr>
              <a:t> =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diszkrét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eltolási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szimmetriával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bír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hu-HU" dirty="0">
              <a:latin typeface="Arial" pitchFamily="34" charset="0"/>
              <a:cs typeface="Arial" pitchFamily="34" charset="0"/>
            </a:endParaRPr>
          </a:p>
          <a:p>
            <a:endParaRPr lang="hu-HU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u-HU" b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ristály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szimmetriá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i: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hu-HU" dirty="0">
                <a:latin typeface="Arial" pitchFamily="34" charset="0"/>
                <a:cs typeface="Arial" pitchFamily="34" charset="0"/>
              </a:rPr>
              <a:t>azon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térbeli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transzformáció</a:t>
            </a:r>
            <a:r>
              <a:rPr lang="hu-HU" dirty="0">
                <a:latin typeface="Arial" pitchFamily="34" charset="0"/>
                <a:cs typeface="Arial" pitchFamily="34" charset="0"/>
              </a:rPr>
              <a:t>k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mely</a:t>
            </a:r>
            <a:r>
              <a:rPr lang="hu-HU" dirty="0">
                <a:latin typeface="Arial" pitchFamily="34" charset="0"/>
                <a:cs typeface="Arial" pitchFamily="34" charset="0"/>
              </a:rPr>
              <a:t>ek</a:t>
            </a:r>
            <a:r>
              <a:rPr lang="en-US" dirty="0">
                <a:latin typeface="Arial" pitchFamily="34" charset="0"/>
                <a:cs typeface="Arial" pitchFamily="34" charset="0"/>
              </a:rPr>
              <a:t> 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kristályt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önmagá</a:t>
            </a:r>
            <a:r>
              <a:rPr lang="hu-HU" dirty="0">
                <a:latin typeface="Arial" pitchFamily="34" charset="0"/>
                <a:cs typeface="Arial" pitchFamily="34" charset="0"/>
              </a:rPr>
              <a:t>val fedésbe hozzák. Diszkrét eltolások + inverzió, forgatások, tükrözések, csúszósíkok, csavartengelyek.</a:t>
            </a:r>
          </a:p>
          <a:p>
            <a:endParaRPr lang="hu-HU" dirty="0">
              <a:latin typeface="Arial" pitchFamily="34" charset="0"/>
              <a:cs typeface="Arial" pitchFamily="34" charset="0"/>
            </a:endParaRPr>
          </a:p>
          <a:p>
            <a:endParaRPr lang="hu-HU" dirty="0">
              <a:latin typeface="Arial" pitchFamily="34" charset="0"/>
              <a:cs typeface="Arial" pitchFamily="34" charset="0"/>
            </a:endParaRPr>
          </a:p>
          <a:p>
            <a:endParaRPr lang="hu-HU" dirty="0">
              <a:latin typeface="Arial" pitchFamily="34" charset="0"/>
              <a:cs typeface="Arial" pitchFamily="34" charset="0"/>
            </a:endParaRPr>
          </a:p>
          <a:p>
            <a:endParaRPr lang="hu-HU" dirty="0">
              <a:latin typeface="Arial" pitchFamily="34" charset="0"/>
              <a:cs typeface="Arial" pitchFamily="34" charset="0"/>
            </a:endParaRPr>
          </a:p>
          <a:p>
            <a:endParaRPr lang="hu-HU" dirty="0">
              <a:latin typeface="Arial" pitchFamily="34" charset="0"/>
              <a:cs typeface="Arial" pitchFamily="34" charset="0"/>
            </a:endParaRPr>
          </a:p>
          <a:p>
            <a:endParaRPr lang="hu-HU" dirty="0">
              <a:latin typeface="Arial" pitchFamily="34" charset="0"/>
              <a:cs typeface="Arial" pitchFamily="34" charset="0"/>
            </a:endParaRPr>
          </a:p>
          <a:p>
            <a:endParaRPr lang="hu-HU" dirty="0">
              <a:latin typeface="Arial" pitchFamily="34" charset="0"/>
              <a:cs typeface="Arial" pitchFamily="34" charset="0"/>
            </a:endParaRPr>
          </a:p>
          <a:p>
            <a:endParaRPr lang="hu-HU" dirty="0">
              <a:latin typeface="Arial" pitchFamily="34" charset="0"/>
              <a:cs typeface="Arial" pitchFamily="34" charset="0"/>
            </a:endParaRPr>
          </a:p>
          <a:p>
            <a:endParaRPr lang="hu-HU" dirty="0">
              <a:latin typeface="Arial" pitchFamily="34" charset="0"/>
              <a:cs typeface="Arial" pitchFamily="34" charset="0"/>
            </a:endParaRPr>
          </a:p>
          <a:p>
            <a:endParaRPr lang="hu-HU" dirty="0">
              <a:latin typeface="Arial" pitchFamily="34" charset="0"/>
              <a:cs typeface="Arial" pitchFamily="34" charset="0"/>
            </a:endParaRPr>
          </a:p>
          <a:p>
            <a:endParaRPr lang="hu-HU" dirty="0"/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Tércsoport:</a:t>
            </a:r>
            <a:r>
              <a:rPr lang="hu-HU" dirty="0">
                <a:latin typeface="Arial" pitchFamily="34" charset="0"/>
                <a:cs typeface="Arial" pitchFamily="34" charset="0"/>
              </a:rPr>
              <a:t> 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kristály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összes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szimmetriája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hu-HU" dirty="0">
                <a:latin typeface="Arial" pitchFamily="34" charset="0"/>
                <a:cs typeface="Arial" pitchFamily="34" charset="0"/>
              </a:rPr>
              <a:t>által alkotott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csoport</a:t>
            </a:r>
            <a:r>
              <a:rPr lang="hu-HU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hu-HU" sz="400" dirty="0">
              <a:latin typeface="Arial" pitchFamily="34" charset="0"/>
              <a:cs typeface="Arial" pitchFamily="34" charset="0"/>
            </a:endParaRPr>
          </a:p>
          <a:p>
            <a:r>
              <a:rPr lang="hu-HU" dirty="0">
                <a:latin typeface="Arial" pitchFamily="34" charset="0"/>
                <a:cs typeface="Arial" pitchFamily="34" charset="0"/>
              </a:rPr>
              <a:t> g</a:t>
            </a:r>
            <a:r>
              <a:rPr lang="hu-HU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hu-HU" dirty="0">
                <a:latin typeface="Arial" pitchFamily="34" charset="0"/>
                <a:cs typeface="Arial" pitchFamily="34" charset="0"/>
              </a:rPr>
              <a:t> </a:t>
            </a:r>
            <a:r>
              <a:rPr lang="hu-HU" dirty="0">
                <a:latin typeface="MaplePi"/>
                <a:cs typeface="Arial" pitchFamily="34" charset="0"/>
              </a:rPr>
              <a:t>Î</a:t>
            </a:r>
            <a:r>
              <a:rPr lang="hu-HU" dirty="0">
                <a:latin typeface="Arial" pitchFamily="34" charset="0"/>
                <a:cs typeface="Arial" pitchFamily="34" charset="0"/>
              </a:rPr>
              <a:t>G :  </a:t>
            </a:r>
            <a:r>
              <a:rPr lang="hu-HU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dirty="0">
                <a:latin typeface="Arial" pitchFamily="34" charset="0"/>
                <a:cs typeface="Arial" pitchFamily="34" charset="0"/>
              </a:rPr>
              <a:t>g</a:t>
            </a:r>
            <a:r>
              <a:rPr lang="hu-HU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hu-HU" dirty="0">
                <a:latin typeface="Arial" pitchFamily="34" charset="0"/>
                <a:cs typeface="Arial" pitchFamily="34" charset="0"/>
              </a:rPr>
              <a:t> • (g</a:t>
            </a:r>
            <a:r>
              <a:rPr lang="hu-HU" baseline="-25000" dirty="0">
                <a:latin typeface="Arial" pitchFamily="34" charset="0"/>
                <a:cs typeface="Arial" pitchFamily="34" charset="0"/>
              </a:rPr>
              <a:t>j </a:t>
            </a:r>
            <a:r>
              <a:rPr lang="hu-HU" dirty="0">
                <a:latin typeface="Arial" pitchFamily="34" charset="0"/>
                <a:cs typeface="Arial" pitchFamily="34" charset="0"/>
              </a:rPr>
              <a:t>• g</a:t>
            </a:r>
            <a:r>
              <a:rPr lang="hu-HU" baseline="-25000" dirty="0">
                <a:latin typeface="Arial" pitchFamily="34" charset="0"/>
                <a:cs typeface="Arial" pitchFamily="34" charset="0"/>
              </a:rPr>
              <a:t>k</a:t>
            </a:r>
            <a:r>
              <a:rPr lang="hu-HU" dirty="0">
                <a:latin typeface="Arial" pitchFamily="34" charset="0"/>
                <a:cs typeface="Arial" pitchFamily="34" charset="0"/>
              </a:rPr>
              <a:t>) = (g</a:t>
            </a:r>
            <a:r>
              <a:rPr lang="hu-HU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hu-HU" dirty="0">
                <a:latin typeface="Arial" pitchFamily="34" charset="0"/>
                <a:cs typeface="Arial" pitchFamily="34" charset="0"/>
              </a:rPr>
              <a:t> • g</a:t>
            </a:r>
            <a:r>
              <a:rPr lang="hu-HU" baseline="-25000" dirty="0">
                <a:latin typeface="Arial" pitchFamily="34" charset="0"/>
                <a:cs typeface="Arial" pitchFamily="34" charset="0"/>
              </a:rPr>
              <a:t>j</a:t>
            </a:r>
            <a:r>
              <a:rPr lang="hu-HU" dirty="0">
                <a:latin typeface="Arial" pitchFamily="34" charset="0"/>
                <a:cs typeface="Arial" pitchFamily="34" charset="0"/>
              </a:rPr>
              <a:t>)</a:t>
            </a:r>
            <a:r>
              <a:rPr lang="hu-HU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dirty="0">
                <a:latin typeface="Arial" pitchFamily="34" charset="0"/>
                <a:cs typeface="Arial" pitchFamily="34" charset="0"/>
              </a:rPr>
              <a:t>• g</a:t>
            </a:r>
            <a:r>
              <a:rPr lang="hu-HU" baseline="-25000" dirty="0">
                <a:latin typeface="Arial" pitchFamily="34" charset="0"/>
                <a:cs typeface="Arial" pitchFamily="34" charset="0"/>
              </a:rPr>
              <a:t>k</a:t>
            </a:r>
            <a:r>
              <a:rPr lang="hu-HU" dirty="0">
                <a:latin typeface="Arial" pitchFamily="34" charset="0"/>
                <a:cs typeface="Arial" pitchFamily="34" charset="0"/>
              </a:rPr>
              <a:t>,   g</a:t>
            </a:r>
            <a:r>
              <a:rPr lang="hu-HU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hu-HU" dirty="0">
                <a:latin typeface="Arial" pitchFamily="34" charset="0"/>
                <a:cs typeface="Arial" pitchFamily="34" charset="0"/>
              </a:rPr>
              <a:t> • g</a:t>
            </a:r>
            <a:r>
              <a:rPr lang="hu-HU" baseline="-25000" dirty="0">
                <a:latin typeface="Arial" pitchFamily="34" charset="0"/>
                <a:cs typeface="Arial" pitchFamily="34" charset="0"/>
              </a:rPr>
              <a:t>j</a:t>
            </a:r>
            <a:r>
              <a:rPr lang="hu-HU" dirty="0">
                <a:latin typeface="Arial" pitchFamily="34" charset="0"/>
                <a:cs typeface="Arial" pitchFamily="34" charset="0"/>
              </a:rPr>
              <a:t> = g</a:t>
            </a:r>
            <a:r>
              <a:rPr lang="hu-HU" baseline="-25000" dirty="0">
                <a:latin typeface="Arial" pitchFamily="34" charset="0"/>
                <a:cs typeface="Arial" pitchFamily="34" charset="0"/>
              </a:rPr>
              <a:t>k</a:t>
            </a:r>
            <a:r>
              <a:rPr lang="hu-HU" dirty="0">
                <a:latin typeface="Arial" pitchFamily="34" charset="0"/>
                <a:cs typeface="Arial" pitchFamily="34" charset="0"/>
              </a:rPr>
              <a:t>,   E • g</a:t>
            </a:r>
            <a:r>
              <a:rPr lang="hu-HU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hu-HU" dirty="0">
                <a:latin typeface="Arial" pitchFamily="34" charset="0"/>
                <a:cs typeface="Arial" pitchFamily="34" charset="0"/>
              </a:rPr>
              <a:t> = g</a:t>
            </a:r>
            <a:r>
              <a:rPr lang="hu-HU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hu-HU" dirty="0">
                <a:latin typeface="Arial" pitchFamily="34" charset="0"/>
                <a:cs typeface="Arial" pitchFamily="34" charset="0"/>
              </a:rPr>
              <a:t> • E = g</a:t>
            </a:r>
            <a:r>
              <a:rPr lang="hu-HU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hu-HU" dirty="0">
                <a:latin typeface="Arial" pitchFamily="34" charset="0"/>
                <a:cs typeface="Arial" pitchFamily="34" charset="0"/>
              </a:rPr>
              <a:t>,   g</a:t>
            </a:r>
            <a:r>
              <a:rPr lang="hu-HU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hu-HU" dirty="0">
                <a:latin typeface="Arial" pitchFamily="34" charset="0"/>
                <a:cs typeface="Arial" pitchFamily="34" charset="0"/>
              </a:rPr>
              <a:t> • g</a:t>
            </a:r>
            <a:r>
              <a:rPr lang="hu-HU" baseline="-25000" dirty="0">
                <a:latin typeface="Arial" pitchFamily="34" charset="0"/>
                <a:cs typeface="Arial" pitchFamily="34" charset="0"/>
              </a:rPr>
              <a:t>j</a:t>
            </a:r>
            <a:r>
              <a:rPr lang="hu-HU" dirty="0">
                <a:latin typeface="Arial" pitchFamily="34" charset="0"/>
                <a:cs typeface="Arial" pitchFamily="34" charset="0"/>
              </a:rPr>
              <a:t> = g</a:t>
            </a:r>
            <a:r>
              <a:rPr lang="hu-HU" baseline="-25000" dirty="0">
                <a:latin typeface="Arial" pitchFamily="34" charset="0"/>
                <a:cs typeface="Arial" pitchFamily="34" charset="0"/>
              </a:rPr>
              <a:t>j</a:t>
            </a:r>
            <a:r>
              <a:rPr lang="hu-HU" dirty="0">
                <a:latin typeface="Arial" pitchFamily="34" charset="0"/>
                <a:cs typeface="Arial" pitchFamily="34" charset="0"/>
              </a:rPr>
              <a:t> • g</a:t>
            </a:r>
            <a:r>
              <a:rPr lang="hu-HU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hu-HU" dirty="0">
                <a:latin typeface="Arial" pitchFamily="34" charset="0"/>
                <a:cs typeface="Arial" pitchFamily="34" charset="0"/>
              </a:rPr>
              <a:t> = E</a:t>
            </a:r>
          </a:p>
          <a:p>
            <a:endParaRPr lang="hu-HU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Pontcsoport</a:t>
            </a:r>
            <a:r>
              <a:rPr lang="hu-HU" dirty="0">
                <a:latin typeface="Arial" pitchFamily="34" charset="0"/>
                <a:cs typeface="Arial" pitchFamily="34" charset="0"/>
              </a:rPr>
              <a:t>: a tércsoport eltolások szerinti faktorizálásával kapott csoport.</a:t>
            </a:r>
          </a:p>
          <a:p>
            <a:endParaRPr lang="hu-HU" sz="400" dirty="0">
              <a:latin typeface="Arial" pitchFamily="34" charset="0"/>
              <a:cs typeface="Arial" pitchFamily="34" charset="0"/>
            </a:endParaRPr>
          </a:p>
          <a:p>
            <a:r>
              <a:rPr lang="hu-HU" dirty="0">
                <a:latin typeface="Arial" pitchFamily="34" charset="0"/>
                <a:cs typeface="Arial" pitchFamily="34" charset="0"/>
              </a:rPr>
              <a:t>	        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R </a:t>
            </a:r>
            <a:r>
              <a:rPr lang="hu-HU" dirty="0">
                <a:latin typeface="MaplePi"/>
                <a:cs typeface="Arial" pitchFamily="34" charset="0"/>
              </a:rPr>
              <a:t>® </a:t>
            </a:r>
            <a:r>
              <a:rPr lang="hu-HU" dirty="0">
                <a:latin typeface="Arial" pitchFamily="34" charset="0"/>
                <a:cs typeface="Arial" pitchFamily="34" charset="0"/>
              </a:rPr>
              <a:t>E :	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>
                <a:latin typeface="Arial" pitchFamily="34" charset="0"/>
                <a:cs typeface="Arial" pitchFamily="34" charset="0"/>
              </a:rPr>
              <a:t>n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dirty="0">
                <a:latin typeface="MaplePi"/>
                <a:cs typeface="Arial" pitchFamily="34" charset="0"/>
              </a:rPr>
              <a:t>® </a:t>
            </a:r>
            <a:r>
              <a:rPr lang="hu-HU" dirty="0">
                <a:latin typeface="Arial" pitchFamily="34" charset="0"/>
                <a:cs typeface="Arial" pitchFamily="34" charset="0"/>
              </a:rPr>
              <a:t>E , C</a:t>
            </a:r>
            <a:r>
              <a:rPr lang="hu-HU" baseline="-25000" dirty="0">
                <a:latin typeface="Arial" pitchFamily="34" charset="0"/>
                <a:cs typeface="Arial" pitchFamily="34" charset="0"/>
              </a:rPr>
              <a:t>3 </a:t>
            </a:r>
            <a:r>
              <a:rPr lang="hu-HU" dirty="0">
                <a:latin typeface="MaplePi"/>
                <a:cs typeface="Arial" pitchFamily="34" charset="0"/>
              </a:rPr>
              <a:t>•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a</a:t>
            </a:r>
            <a:r>
              <a:rPr lang="hu-HU" dirty="0">
                <a:latin typeface="Arial" pitchFamily="34" charset="0"/>
                <a:cs typeface="Arial" pitchFamily="34" charset="0"/>
              </a:rPr>
              <a:t>/3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dirty="0">
                <a:latin typeface="MaplePi"/>
                <a:cs typeface="Arial" pitchFamily="34" charset="0"/>
              </a:rPr>
              <a:t>® </a:t>
            </a:r>
            <a:r>
              <a:rPr lang="hu-HU" dirty="0">
                <a:latin typeface="Arial" pitchFamily="34" charset="0"/>
                <a:cs typeface="Arial" pitchFamily="34" charset="0"/>
              </a:rPr>
              <a:t>C</a:t>
            </a:r>
            <a:r>
              <a:rPr lang="hu-HU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hu-HU" dirty="0">
                <a:latin typeface="Arial" pitchFamily="34" charset="0"/>
                <a:cs typeface="Arial" pitchFamily="34" charset="0"/>
              </a:rPr>
              <a:t> , m •</a:t>
            </a:r>
            <a:r>
              <a:rPr lang="hu-HU" dirty="0">
                <a:latin typeface="MaplePi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a</a:t>
            </a:r>
            <a:r>
              <a:rPr lang="hu-HU" dirty="0">
                <a:latin typeface="Arial" pitchFamily="34" charset="0"/>
                <a:cs typeface="Arial" pitchFamily="34" charset="0"/>
              </a:rPr>
              <a:t>/2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dirty="0">
                <a:latin typeface="MaplePi"/>
                <a:cs typeface="Arial" pitchFamily="34" charset="0"/>
              </a:rPr>
              <a:t>® </a:t>
            </a:r>
            <a:r>
              <a:rPr lang="hu-HU" dirty="0">
                <a:latin typeface="Arial" pitchFamily="34" charset="0"/>
                <a:cs typeface="Arial" pitchFamily="34" charset="0"/>
              </a:rPr>
              <a:t>m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830997"/>
            <a:chOff x="0" y="0"/>
            <a:chExt cx="9144000" cy="830997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83099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83289" y="147935"/>
              <a:ext cx="35381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Kristályok szimmetriái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 descr="i-hexnum.png (180×206)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3619500" y="2882141"/>
            <a:ext cx="1714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-hexnum.png (180×206)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3624812" y="2879122"/>
            <a:ext cx="1714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-hexnum.png (180×206)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495300" y="2881501"/>
            <a:ext cx="1714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-hexnum.png (180×206)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500612" y="2878482"/>
            <a:ext cx="1714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-hexnum.png (180×206)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6819900" y="2881501"/>
            <a:ext cx="1714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-hexnum.png (180×206)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6825212" y="2878482"/>
            <a:ext cx="1714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172622" y="2353336"/>
            <a:ext cx="476346" cy="430887"/>
            <a:chOff x="1096422" y="6127899"/>
            <a:chExt cx="476346" cy="430887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1143000" y="6553200"/>
              <a:ext cx="42976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096422" y="6127899"/>
              <a:ext cx="3882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200" b="1" dirty="0">
                  <a:latin typeface="Arial" pitchFamily="34" charset="0"/>
                  <a:cs typeface="Arial" pitchFamily="34" charset="0"/>
                </a:rPr>
                <a:t>R</a:t>
              </a:r>
              <a:endParaRPr lang="en-US" sz="2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62400" y="2397637"/>
            <a:ext cx="961581" cy="461665"/>
            <a:chOff x="3517303" y="6248400"/>
            <a:chExt cx="961581" cy="461665"/>
          </a:xfrm>
        </p:grpSpPr>
        <p:sp>
          <p:nvSpPr>
            <p:cNvPr id="16" name="Circular Arrow 15"/>
            <p:cNvSpPr>
              <a:spLocks noChangeAspect="1"/>
            </p:cNvSpPr>
            <p:nvPr/>
          </p:nvSpPr>
          <p:spPr>
            <a:xfrm>
              <a:off x="4038600" y="6265316"/>
              <a:ext cx="440284" cy="44028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704940"/>
                <a:gd name="adj5" fmla="val 12500"/>
              </a:avLst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17303" y="6248400"/>
              <a:ext cx="521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sz="2400" baseline="-25000" dirty="0">
                  <a:latin typeface="Arial" pitchFamily="34" charset="0"/>
                  <a:cs typeface="Arial" pitchFamily="34" charset="0"/>
                </a:rPr>
                <a:t>n</a:t>
              </a:r>
              <a:endParaRPr lang="en-US" sz="24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73433" y="2397637"/>
            <a:ext cx="517346" cy="2604920"/>
            <a:chOff x="7483654" y="6096000"/>
            <a:chExt cx="517346" cy="2604920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8001000" y="6127899"/>
              <a:ext cx="0" cy="2573021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483654" y="6096000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>
                  <a:latin typeface="Arial" pitchFamily="34" charset="0"/>
                  <a:cs typeface="Arial" pitchFamily="34" charset="0"/>
                </a:rPr>
                <a:t>m</a:t>
              </a:r>
              <a:endParaRPr lang="en-US" sz="24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1233867" y="3337679"/>
            <a:ext cx="332033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Eltolások: mindig részcsoportja</a:t>
            </a:r>
          </a:p>
          <a:p>
            <a:r>
              <a:rPr lang="hu-HU" dirty="0"/>
              <a:t>a tércsoportnak, generátorai az</a:t>
            </a:r>
          </a:p>
          <a:p>
            <a:r>
              <a:rPr lang="hu-HU" dirty="0"/>
              <a:t>elemi rácsvektorok. A többi szim-</a:t>
            </a:r>
          </a:p>
          <a:p>
            <a:r>
              <a:rPr lang="hu-HU" dirty="0"/>
              <a:t>metria művelet is részcsoport kell</a:t>
            </a:r>
          </a:p>
          <a:p>
            <a:r>
              <a:rPr lang="hu-HU" dirty="0"/>
              <a:t>legyen. </a:t>
            </a:r>
          </a:p>
          <a:p>
            <a:endParaRPr lang="hu-HU" dirty="0"/>
          </a:p>
          <a:p>
            <a:r>
              <a:rPr lang="hu-HU" dirty="0"/>
              <a:t>Szimmorf kristály:</a:t>
            </a:r>
          </a:p>
          <a:p>
            <a:r>
              <a:rPr lang="hu-HU" dirty="0"/>
              <a:t>nincsenek törteltolások.</a:t>
            </a:r>
          </a:p>
          <a:p>
            <a:endParaRPr lang="hu-HU" dirty="0"/>
          </a:p>
          <a:p>
            <a:r>
              <a:rPr lang="hu-HU" dirty="0"/>
              <a:t>Nem szimmorf kristály:</a:t>
            </a:r>
          </a:p>
          <a:p>
            <a:r>
              <a:rPr lang="hu-HU" dirty="0"/>
              <a:t>vannak törteltolások.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095893" y="953869"/>
            <a:ext cx="3915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Idealizált kép, hiszen feltételezi, hogy</a:t>
            </a:r>
          </a:p>
          <a:p>
            <a:r>
              <a:rPr lang="hu-HU" dirty="0"/>
              <a:t>a kristály végtelen és teljesen szabályos,</a:t>
            </a:r>
          </a:p>
          <a:p>
            <a:r>
              <a:rPr lang="hu-HU" dirty="0"/>
              <a:t>Tehát az atomok nem mozoghatnak és</a:t>
            </a:r>
          </a:p>
          <a:p>
            <a:r>
              <a:rPr lang="hu-HU" dirty="0"/>
              <a:t>nincs egyetlen hibahely sem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5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4315" y="1066800"/>
            <a:ext cx="830868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Problémafelvetés: szimmetriáik és mérhető mennyiségek kapcsolata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hu-HU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hu-HU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Polár- és axiálvektorok, polár- és axiáltenzorok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Neumann-elv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Neumann-elv alkalmazása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sz="1600" dirty="0">
              <a:latin typeface="Arial" pitchFamily="34" charset="0"/>
              <a:cs typeface="Arial" pitchFamily="34" charset="0"/>
            </a:endParaRPr>
          </a:p>
          <a:p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Komplex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mágneses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anyagok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optikai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tulajdonságai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(szünet után)</a:t>
            </a:r>
            <a:endParaRPr lang="hu-H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6197" y="147935"/>
            <a:ext cx="6412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Szimmetriák szerepe a szilárdtestfizikában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09424" y="6248400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BME, 2015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9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49041" y="1224646"/>
            <a:ext cx="5014932" cy="5442854"/>
            <a:chOff x="406166" y="957946"/>
            <a:chExt cx="5014932" cy="5442854"/>
          </a:xfrm>
        </p:grpSpPr>
        <p:grpSp>
          <p:nvGrpSpPr>
            <p:cNvPr id="56" name="Group 55"/>
            <p:cNvGrpSpPr/>
            <p:nvPr/>
          </p:nvGrpSpPr>
          <p:grpSpPr>
            <a:xfrm>
              <a:off x="406166" y="957946"/>
              <a:ext cx="5014932" cy="5442854"/>
              <a:chOff x="294043" y="729344"/>
              <a:chExt cx="5014932" cy="5442854"/>
            </a:xfrm>
          </p:grpSpPr>
          <p:sp>
            <p:nvSpPr>
              <p:cNvPr id="7" name="Hexagon 6"/>
              <p:cNvSpPr>
                <a:spLocks noChangeAspect="1"/>
              </p:cNvSpPr>
              <p:nvPr/>
            </p:nvSpPr>
            <p:spPr>
              <a:xfrm rot="1800000">
                <a:off x="1099239" y="2814174"/>
                <a:ext cx="1507236" cy="1310640"/>
              </a:xfrm>
              <a:prstGeom prst="hexagon">
                <a:avLst>
                  <a:gd name="adj" fmla="val 28406"/>
                  <a:gd name="vf" fmla="val 115470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954677" y="1894110"/>
                <a:ext cx="4350890" cy="816392"/>
                <a:chOff x="2100942" y="3222164"/>
                <a:chExt cx="4350890" cy="816392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422830" y="3222948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100942" y="3222168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4650234" y="3222164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5967404" y="3222170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94043" y="3037150"/>
                <a:ext cx="4350890" cy="816392"/>
                <a:chOff x="2100942" y="3222164"/>
                <a:chExt cx="4350890" cy="816392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3422830" y="3222948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2100942" y="3222168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4650234" y="3222164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967404" y="3222170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958085" y="4212806"/>
                <a:ext cx="4350890" cy="816392"/>
                <a:chOff x="2100942" y="3222164"/>
                <a:chExt cx="4350890" cy="816392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3422830" y="3222948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2100942" y="3222168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650234" y="3222164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967404" y="3222170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297310" y="729344"/>
                <a:ext cx="4350890" cy="816392"/>
                <a:chOff x="2100942" y="3222164"/>
                <a:chExt cx="4350890" cy="816392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3422830" y="3222948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100942" y="3222168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4650234" y="3222164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967404" y="3222170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312399" y="5355806"/>
                <a:ext cx="4350890" cy="816392"/>
                <a:chOff x="2100942" y="3222164"/>
                <a:chExt cx="4350890" cy="816392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3422830" y="3222948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2100942" y="3222168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4650234" y="3222164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5967404" y="3222170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</p:grpSp>
        </p:grpSp>
        <p:cxnSp>
          <p:nvCxnSpPr>
            <p:cNvPr id="85" name="Straight Arrow Connector 84"/>
            <p:cNvCxnSpPr>
              <a:cxnSpLocks noChangeAspect="1"/>
            </p:cNvCxnSpPr>
            <p:nvPr/>
          </p:nvCxnSpPr>
          <p:spPr>
            <a:xfrm rot="-60000" flipV="1">
              <a:off x="1974227" y="2610026"/>
              <a:ext cx="646077" cy="10535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-3660000" flipV="1">
              <a:off x="1313012" y="2602277"/>
              <a:ext cx="665922" cy="1085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>
            <a:grpSpLocks noChangeAspect="1"/>
          </p:cNvGrpSpPr>
          <p:nvPr/>
        </p:nvGrpSpPr>
        <p:grpSpPr>
          <a:xfrm>
            <a:off x="480333" y="1627412"/>
            <a:ext cx="5134791" cy="4617678"/>
            <a:chOff x="2209800" y="1078892"/>
            <a:chExt cx="5705324" cy="5130754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6" t="6012" r="2753" b="17697"/>
            <a:stretch/>
          </p:blipFill>
          <p:spPr>
            <a:xfrm>
              <a:off x="5062196" y="3640178"/>
              <a:ext cx="2852928" cy="2569464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6" t="6012" r="2753" b="17697"/>
            <a:stretch/>
          </p:blipFill>
          <p:spPr>
            <a:xfrm>
              <a:off x="2218508" y="3640182"/>
              <a:ext cx="2852928" cy="2569464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6" t="6012" r="2753" b="17697"/>
            <a:stretch/>
          </p:blipFill>
          <p:spPr>
            <a:xfrm>
              <a:off x="5053488" y="1078892"/>
              <a:ext cx="2852928" cy="2569464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6" t="6012" r="2753" b="17697"/>
            <a:stretch/>
          </p:blipFill>
          <p:spPr>
            <a:xfrm>
              <a:off x="2209800" y="1078896"/>
              <a:ext cx="2852928" cy="256946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0" y="0"/>
            <a:ext cx="9144000" cy="830997"/>
            <a:chOff x="0" y="0"/>
            <a:chExt cx="9144000" cy="83099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83099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57398" y="147935"/>
              <a:ext cx="29899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Problémafelvetés...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94484" y="1625278"/>
            <a:ext cx="5134791" cy="4617678"/>
            <a:chOff x="2209800" y="1078892"/>
            <a:chExt cx="5705324" cy="513075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6" t="6012" r="2753" b="17697"/>
            <a:stretch/>
          </p:blipFill>
          <p:spPr>
            <a:xfrm>
              <a:off x="5062196" y="3640178"/>
              <a:ext cx="2852928" cy="25694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6" t="6012" r="2753" b="17697"/>
            <a:stretch/>
          </p:blipFill>
          <p:spPr>
            <a:xfrm>
              <a:off x="2218508" y="3640182"/>
              <a:ext cx="2852928" cy="256946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6" t="6012" r="2753" b="17697"/>
            <a:stretch/>
          </p:blipFill>
          <p:spPr>
            <a:xfrm>
              <a:off x="5053488" y="1078892"/>
              <a:ext cx="2852928" cy="256946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6" t="6012" r="2753" b="17697"/>
            <a:stretch/>
          </p:blipFill>
          <p:spPr>
            <a:xfrm>
              <a:off x="2209800" y="1078896"/>
              <a:ext cx="2852928" cy="256946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494484" y="1625278"/>
            <a:ext cx="5134791" cy="46176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94484" y="1562100"/>
            <a:ext cx="5287191" cy="4742459"/>
            <a:chOff x="239486" y="1077686"/>
            <a:chExt cx="5287191" cy="4742459"/>
          </a:xfrm>
        </p:grpSpPr>
        <p:sp>
          <p:nvSpPr>
            <p:cNvPr id="50" name="Rectangle 49"/>
            <p:cNvSpPr/>
            <p:nvPr/>
          </p:nvSpPr>
          <p:spPr>
            <a:xfrm>
              <a:off x="239486" y="1137146"/>
              <a:ext cx="5134791" cy="46213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39486" y="1077686"/>
              <a:ext cx="5134791" cy="0"/>
            </a:xfrm>
            <a:prstGeom prst="line">
              <a:avLst/>
            </a:prstGeom>
            <a:ln w="952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91886" y="5820145"/>
              <a:ext cx="5134791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1702798" y="6287280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latin typeface="Arial" pitchFamily="34" charset="0"/>
                <a:cs typeface="Arial" pitchFamily="34" charset="0"/>
              </a:rPr>
              <a:t>M.C. Escher: Fish/Duck/Lizard (1948)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6142743" y="1306286"/>
            <a:ext cx="2839270" cy="5246914"/>
            <a:chOff x="6066543" y="1251856"/>
            <a:chExt cx="2839270" cy="5246914"/>
          </a:xfrm>
        </p:grpSpPr>
        <p:sp>
          <p:nvSpPr>
            <p:cNvPr id="57" name="Hexagon 56"/>
            <p:cNvSpPr>
              <a:spLocks noChangeAspect="1"/>
            </p:cNvSpPr>
            <p:nvPr/>
          </p:nvSpPr>
          <p:spPr>
            <a:xfrm rot="1800000">
              <a:off x="6778697" y="2547803"/>
              <a:ext cx="1507236" cy="1310640"/>
            </a:xfrm>
            <a:prstGeom prst="hexagon">
              <a:avLst>
                <a:gd name="adj" fmla="val 28406"/>
                <a:gd name="vf" fmla="val 11547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521429" y="1856018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-3600000">
              <a:off x="7510539" y="1823356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3600000">
              <a:off x="7534213" y="1834246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ircular Arrow 64"/>
            <p:cNvSpPr>
              <a:spLocks noChangeAspect="1"/>
            </p:cNvSpPr>
            <p:nvPr/>
          </p:nvSpPr>
          <p:spPr>
            <a:xfrm>
              <a:off x="7293428" y="5306790"/>
              <a:ext cx="489204" cy="48920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3792"/>
                <a:gd name="adj5" fmla="val 125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Hexagon 65"/>
            <p:cNvSpPr>
              <a:spLocks noChangeAspect="1"/>
            </p:cNvSpPr>
            <p:nvPr/>
          </p:nvSpPr>
          <p:spPr>
            <a:xfrm rot="1800000">
              <a:off x="6779895" y="4910003"/>
              <a:ext cx="1507236" cy="1310640"/>
            </a:xfrm>
            <a:prstGeom prst="hexagon">
              <a:avLst>
                <a:gd name="adj" fmla="val 28406"/>
                <a:gd name="vf" fmla="val 11547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ircular Arrow 66"/>
            <p:cNvSpPr>
              <a:spLocks noChangeAspect="1"/>
            </p:cNvSpPr>
            <p:nvPr/>
          </p:nvSpPr>
          <p:spPr>
            <a:xfrm>
              <a:off x="7936338" y="4925790"/>
              <a:ext cx="489204" cy="48920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3792"/>
                <a:gd name="adj5" fmla="val 125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Circular Arrow 67"/>
            <p:cNvSpPr>
              <a:spLocks noChangeAspect="1"/>
            </p:cNvSpPr>
            <p:nvPr/>
          </p:nvSpPr>
          <p:spPr>
            <a:xfrm>
              <a:off x="7924800" y="5699330"/>
              <a:ext cx="489204" cy="48920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3792"/>
                <a:gd name="adj5" fmla="val 125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897687" y="459377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</a:t>
              </a:r>
              <a:r>
                <a:rPr lang="el-GR" dirty="0"/>
                <a:t>π</a:t>
              </a:r>
              <a:r>
                <a:rPr lang="hu-HU" dirty="0"/>
                <a:t>/3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39000" y="4997324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</a:t>
              </a:r>
              <a:r>
                <a:rPr lang="el-GR" dirty="0"/>
                <a:t>π</a:t>
              </a:r>
              <a:r>
                <a:rPr lang="hu-HU" dirty="0"/>
                <a:t>/3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854145" y="6129438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</a:t>
              </a:r>
              <a:r>
                <a:rPr lang="el-GR" dirty="0"/>
                <a:t>π</a:t>
              </a:r>
              <a:r>
                <a:rPr lang="hu-HU" dirty="0"/>
                <a:t>/3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066543" y="1251856"/>
              <a:ext cx="184731" cy="318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2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52450" y="1219200"/>
            <a:ext cx="5014932" cy="5442854"/>
            <a:chOff x="406166" y="957946"/>
            <a:chExt cx="5014932" cy="5442854"/>
          </a:xfrm>
        </p:grpSpPr>
        <p:grpSp>
          <p:nvGrpSpPr>
            <p:cNvPr id="93" name="Group 92"/>
            <p:cNvGrpSpPr/>
            <p:nvPr/>
          </p:nvGrpSpPr>
          <p:grpSpPr>
            <a:xfrm>
              <a:off x="406166" y="957946"/>
              <a:ext cx="5014932" cy="5442854"/>
              <a:chOff x="294043" y="729344"/>
              <a:chExt cx="5014932" cy="5442854"/>
            </a:xfrm>
          </p:grpSpPr>
          <p:sp>
            <p:nvSpPr>
              <p:cNvPr id="96" name="Hexagon 95"/>
              <p:cNvSpPr>
                <a:spLocks noChangeAspect="1"/>
              </p:cNvSpPr>
              <p:nvPr/>
            </p:nvSpPr>
            <p:spPr>
              <a:xfrm rot="1800000">
                <a:off x="1099239" y="2814174"/>
                <a:ext cx="1507236" cy="1310640"/>
              </a:xfrm>
              <a:prstGeom prst="hexagon">
                <a:avLst>
                  <a:gd name="adj" fmla="val 28406"/>
                  <a:gd name="vf" fmla="val 115470"/>
                </a:avLst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/>
              <p:cNvGrpSpPr/>
              <p:nvPr/>
            </p:nvGrpSpPr>
            <p:grpSpPr>
              <a:xfrm>
                <a:off x="954677" y="1894110"/>
                <a:ext cx="4350890" cy="816392"/>
                <a:chOff x="2100942" y="3222164"/>
                <a:chExt cx="4350890" cy="816392"/>
              </a:xfrm>
            </p:grpSpPr>
            <p:sp>
              <p:nvSpPr>
                <p:cNvPr id="118" name="TextBox 117"/>
                <p:cNvSpPr txBox="1"/>
                <p:nvPr/>
              </p:nvSpPr>
              <p:spPr>
                <a:xfrm>
                  <a:off x="3422830" y="3222948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2100942" y="3222168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4650234" y="3222164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5967404" y="3222170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294043" y="3037150"/>
                <a:ext cx="4350890" cy="816392"/>
                <a:chOff x="2100942" y="3222164"/>
                <a:chExt cx="4350890" cy="816392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3422830" y="3222948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2100942" y="3222168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4650234" y="3222164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5967404" y="3222170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958085" y="4212806"/>
                <a:ext cx="4350890" cy="816392"/>
                <a:chOff x="2100942" y="3222164"/>
                <a:chExt cx="4350890" cy="816392"/>
              </a:xfrm>
            </p:grpSpPr>
            <p:sp>
              <p:nvSpPr>
                <p:cNvPr id="110" name="TextBox 109"/>
                <p:cNvSpPr txBox="1"/>
                <p:nvPr/>
              </p:nvSpPr>
              <p:spPr>
                <a:xfrm>
                  <a:off x="3422830" y="3222948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2100942" y="3222168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4650234" y="3222164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5967404" y="3222170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297310" y="729344"/>
                <a:ext cx="4350890" cy="816392"/>
                <a:chOff x="2100942" y="3222164"/>
                <a:chExt cx="4350890" cy="816392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3422830" y="3222948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2100942" y="3222168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4650234" y="3222164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5967404" y="3222170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312399" y="5355806"/>
                <a:ext cx="4350890" cy="816392"/>
                <a:chOff x="2100942" y="3222164"/>
                <a:chExt cx="4350890" cy="816392"/>
              </a:xfrm>
            </p:grpSpPr>
            <p:sp>
              <p:nvSpPr>
                <p:cNvPr id="102" name="TextBox 101"/>
                <p:cNvSpPr txBox="1"/>
                <p:nvPr/>
              </p:nvSpPr>
              <p:spPr>
                <a:xfrm>
                  <a:off x="3422830" y="3222948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2100942" y="3222168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4650234" y="3222164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5967404" y="3222170"/>
                  <a:ext cx="484428" cy="81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700" dirty="0"/>
                    <a:t>•</a:t>
                  </a:r>
                </a:p>
              </p:txBody>
            </p:sp>
          </p:grpSp>
        </p:grpSp>
        <p:cxnSp>
          <p:nvCxnSpPr>
            <p:cNvPr id="94" name="Straight Arrow Connector 93"/>
            <p:cNvCxnSpPr>
              <a:cxnSpLocks noChangeAspect="1"/>
            </p:cNvCxnSpPr>
            <p:nvPr/>
          </p:nvCxnSpPr>
          <p:spPr>
            <a:xfrm rot="-60000" flipV="1">
              <a:off x="1974227" y="2610026"/>
              <a:ext cx="646077" cy="10535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rot="-3660000" flipV="1">
              <a:off x="1313012" y="2602277"/>
              <a:ext cx="665922" cy="1085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9296400" y="1460480"/>
            <a:ext cx="257185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Bravais rács, elemi rács-</a:t>
            </a:r>
          </a:p>
          <a:p>
            <a:r>
              <a:rPr lang="hu-HU" dirty="0"/>
              <a:t>vektorok, elemi cella,</a:t>
            </a:r>
          </a:p>
          <a:p>
            <a:r>
              <a:rPr lang="hu-HU" dirty="0"/>
              <a:t>Wigner-Seitz cella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 </a:t>
            </a:r>
          </a:p>
          <a:p>
            <a:r>
              <a:rPr lang="hu-HU" dirty="0"/>
              <a:t>Bármelyik 3 fogású </a:t>
            </a:r>
          </a:p>
          <a:p>
            <a:r>
              <a:rPr lang="hu-HU" dirty="0"/>
              <a:t>Tengelyen átmegy 3 ilyen</a:t>
            </a:r>
          </a:p>
          <a:p>
            <a:r>
              <a:rPr lang="hu-HU" dirty="0"/>
              <a:t>tükörsík</a:t>
            </a:r>
          </a:p>
          <a:p>
            <a:endParaRPr lang="hu-HU" dirty="0"/>
          </a:p>
          <a:p>
            <a:r>
              <a:rPr lang="hu-HU" dirty="0"/>
              <a:t> Pontcsoport generátorai:</a:t>
            </a:r>
          </a:p>
          <a:p>
            <a:r>
              <a:rPr lang="hu-HU" dirty="0"/>
              <a:t>C3 és 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3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6215139" y="1910448"/>
            <a:ext cx="2766874" cy="4642752"/>
            <a:chOff x="6138939" y="1856018"/>
            <a:chExt cx="2766874" cy="4642752"/>
          </a:xfrm>
        </p:grpSpPr>
        <p:sp>
          <p:nvSpPr>
            <p:cNvPr id="57" name="Hexagon 56"/>
            <p:cNvSpPr>
              <a:spLocks noChangeAspect="1"/>
            </p:cNvSpPr>
            <p:nvPr/>
          </p:nvSpPr>
          <p:spPr>
            <a:xfrm rot="1800000">
              <a:off x="6778697" y="2547803"/>
              <a:ext cx="1507236" cy="1310640"/>
            </a:xfrm>
            <a:prstGeom prst="hexagon">
              <a:avLst>
                <a:gd name="adj" fmla="val 28406"/>
                <a:gd name="vf" fmla="val 11547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521429" y="1856018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-3600000">
              <a:off x="7510539" y="1823356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3600000">
              <a:off x="7534213" y="1834246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ircular Arrow 64"/>
            <p:cNvSpPr>
              <a:spLocks noChangeAspect="1"/>
            </p:cNvSpPr>
            <p:nvPr/>
          </p:nvSpPr>
          <p:spPr>
            <a:xfrm>
              <a:off x="7293428" y="5306790"/>
              <a:ext cx="489204" cy="48920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3792"/>
                <a:gd name="adj5" fmla="val 125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Hexagon 65"/>
            <p:cNvSpPr>
              <a:spLocks noChangeAspect="1"/>
            </p:cNvSpPr>
            <p:nvPr/>
          </p:nvSpPr>
          <p:spPr>
            <a:xfrm rot="1800000">
              <a:off x="6779895" y="4910003"/>
              <a:ext cx="1507236" cy="1310640"/>
            </a:xfrm>
            <a:prstGeom prst="hexagon">
              <a:avLst>
                <a:gd name="adj" fmla="val 28406"/>
                <a:gd name="vf" fmla="val 11547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ircular Arrow 66"/>
            <p:cNvSpPr>
              <a:spLocks noChangeAspect="1"/>
            </p:cNvSpPr>
            <p:nvPr/>
          </p:nvSpPr>
          <p:spPr>
            <a:xfrm>
              <a:off x="7936338" y="4925790"/>
              <a:ext cx="489204" cy="48920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3792"/>
                <a:gd name="adj5" fmla="val 125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Circular Arrow 67"/>
            <p:cNvSpPr>
              <a:spLocks noChangeAspect="1"/>
            </p:cNvSpPr>
            <p:nvPr/>
          </p:nvSpPr>
          <p:spPr>
            <a:xfrm>
              <a:off x="7924800" y="5699330"/>
              <a:ext cx="489204" cy="48920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3792"/>
                <a:gd name="adj5" fmla="val 125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897687" y="459377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</a:t>
              </a:r>
              <a:r>
                <a:rPr lang="el-GR" dirty="0"/>
                <a:t>π</a:t>
              </a:r>
              <a:r>
                <a:rPr lang="hu-HU" dirty="0"/>
                <a:t>/3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39000" y="4997324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</a:t>
              </a:r>
              <a:r>
                <a:rPr lang="el-GR" dirty="0"/>
                <a:t>π</a:t>
              </a:r>
              <a:r>
                <a:rPr lang="hu-HU" dirty="0"/>
                <a:t>/3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854145" y="6129438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</a:t>
              </a:r>
              <a:r>
                <a:rPr lang="el-GR" dirty="0"/>
                <a:t>π</a:t>
              </a:r>
              <a:r>
                <a:rPr lang="hu-HU" dirty="0"/>
                <a:t>/3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4009" y="1619743"/>
            <a:ext cx="5134791" cy="2323607"/>
            <a:chOff x="239486" y="1380148"/>
            <a:chExt cx="5134791" cy="2323607"/>
          </a:xfrm>
        </p:grpSpPr>
        <p:sp>
          <p:nvSpPr>
            <p:cNvPr id="50" name="Rectangle 49"/>
            <p:cNvSpPr/>
            <p:nvPr/>
          </p:nvSpPr>
          <p:spPr>
            <a:xfrm>
              <a:off x="239486" y="1380148"/>
              <a:ext cx="5134791" cy="232360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>
              <a:grpSpLocks noChangeAspect="1"/>
            </p:cNvGrpSpPr>
            <p:nvPr/>
          </p:nvGrpSpPr>
          <p:grpSpPr>
            <a:xfrm>
              <a:off x="239486" y="1380352"/>
              <a:ext cx="5126954" cy="2312521"/>
              <a:chOff x="2209800" y="1078892"/>
              <a:chExt cx="5696616" cy="2569468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86" t="6012" r="2753" b="17697"/>
              <a:stretch/>
            </p:blipFill>
            <p:spPr>
              <a:xfrm>
                <a:off x="5053488" y="1078892"/>
                <a:ext cx="2852928" cy="2569464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86" t="6012" r="2753" b="17697"/>
              <a:stretch/>
            </p:blipFill>
            <p:spPr>
              <a:xfrm>
                <a:off x="2209800" y="1078896"/>
                <a:ext cx="2852928" cy="2569464"/>
              </a:xfrm>
              <a:prstGeom prst="rect">
                <a:avLst/>
              </a:prstGeom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478970" y="4533868"/>
            <a:ext cx="5159830" cy="1828832"/>
            <a:chOff x="239486" y="3962384"/>
            <a:chExt cx="5159830" cy="182883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39486" y="4185559"/>
              <a:ext cx="5134791" cy="0"/>
            </a:xfrm>
            <a:prstGeom prst="line">
              <a:avLst/>
            </a:prstGeom>
            <a:ln w="127000">
              <a:solidFill>
                <a:srgbClr val="73BF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50372" y="4419600"/>
              <a:ext cx="5134791" cy="0"/>
            </a:xfrm>
            <a:prstGeom prst="line">
              <a:avLst/>
            </a:prstGeom>
            <a:ln w="127000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50372" y="3962384"/>
              <a:ext cx="5134791" cy="0"/>
            </a:xfrm>
            <a:prstGeom prst="line">
              <a:avLst/>
            </a:prstGeom>
            <a:ln w="127000">
              <a:solidFill>
                <a:srgbClr val="D28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53639" y="4871359"/>
              <a:ext cx="5134791" cy="0"/>
            </a:xfrm>
            <a:prstGeom prst="line">
              <a:avLst/>
            </a:prstGeom>
            <a:ln w="127000">
              <a:solidFill>
                <a:srgbClr val="73BF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64525" y="5105400"/>
              <a:ext cx="5134791" cy="0"/>
            </a:xfrm>
            <a:prstGeom prst="line">
              <a:avLst/>
            </a:prstGeom>
            <a:ln w="127000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64525" y="4648184"/>
              <a:ext cx="5134791" cy="0"/>
            </a:xfrm>
            <a:prstGeom prst="line">
              <a:avLst/>
            </a:prstGeom>
            <a:ln w="127000">
              <a:solidFill>
                <a:srgbClr val="D28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50370" y="5557175"/>
              <a:ext cx="5134791" cy="0"/>
            </a:xfrm>
            <a:prstGeom prst="line">
              <a:avLst/>
            </a:prstGeom>
            <a:ln w="127000">
              <a:solidFill>
                <a:srgbClr val="73BF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61256" y="5791216"/>
              <a:ext cx="5134791" cy="0"/>
            </a:xfrm>
            <a:prstGeom prst="line">
              <a:avLst/>
            </a:prstGeom>
            <a:ln w="127000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61256" y="5334000"/>
              <a:ext cx="5134791" cy="0"/>
            </a:xfrm>
            <a:prstGeom prst="line">
              <a:avLst/>
            </a:prstGeom>
            <a:ln w="127000">
              <a:solidFill>
                <a:srgbClr val="D28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71487" y="2828925"/>
            <a:ext cx="1268187" cy="1268187"/>
            <a:chOff x="149690" y="2514600"/>
            <a:chExt cx="1268187" cy="1268187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152400" y="2514600"/>
              <a:ext cx="0" cy="12681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5400000" flipV="1">
              <a:off x="783784" y="3143250"/>
              <a:ext cx="0" cy="12681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364672" y="5290458"/>
            <a:ext cx="1268187" cy="1268187"/>
            <a:chOff x="149690" y="2514600"/>
            <a:chExt cx="1268187" cy="1268187"/>
          </a:xfrm>
        </p:grpSpPr>
        <p:cxnSp>
          <p:nvCxnSpPr>
            <p:cNvPr id="95" name="Straight Arrow Connector 94"/>
            <p:cNvCxnSpPr/>
            <p:nvPr/>
          </p:nvCxnSpPr>
          <p:spPr>
            <a:xfrm flipV="1">
              <a:off x="152400" y="2514600"/>
              <a:ext cx="0" cy="12681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rot="5400000" flipV="1">
              <a:off x="783784" y="3143250"/>
              <a:ext cx="0" cy="12681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266825" y="4000500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latin typeface="Arial" pitchFamily="34" charset="0"/>
                <a:cs typeface="Arial" pitchFamily="34" charset="0"/>
              </a:rPr>
              <a:t>x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257300" y="6465213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latin typeface="Arial" pitchFamily="34" charset="0"/>
                <a:cs typeface="Arial" pitchFamily="34" charset="0"/>
              </a:rPr>
              <a:t>x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9397" y="2800810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latin typeface="Arial" pitchFamily="34" charset="0"/>
                <a:cs typeface="Arial" pitchFamily="34" charset="0"/>
              </a:rPr>
              <a:t>y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0712" y="5268686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latin typeface="Arial" pitchFamily="34" charset="0"/>
                <a:cs typeface="Arial" pitchFamily="34" charset="0"/>
              </a:rPr>
              <a:t>z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57398" y="147935"/>
            <a:ext cx="298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Problémafelvetés...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Up Arrow 1"/>
          <p:cNvSpPr>
            <a:spLocks noChangeAspect="1"/>
          </p:cNvSpPr>
          <p:nvPr/>
        </p:nvSpPr>
        <p:spPr>
          <a:xfrm>
            <a:off x="2552700" y="1676400"/>
            <a:ext cx="409335" cy="2108557"/>
          </a:xfrm>
          <a:prstGeom prst="upArrow">
            <a:avLst>
              <a:gd name="adj1" fmla="val 50000"/>
              <a:gd name="adj2" fmla="val 140751"/>
            </a:avLst>
          </a:prstGeom>
          <a:solidFill>
            <a:schemeClr val="bg1">
              <a:lumMod val="6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81000" y="952500"/>
            <a:ext cx="28552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latin typeface="Arial" pitchFamily="34" charset="0"/>
                <a:cs typeface="Arial" pitchFamily="34" charset="0"/>
              </a:rPr>
              <a:t>Ferroelektromosság?</a:t>
            </a:r>
            <a:endParaRPr lang="en-US" sz="22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26970" y="990600"/>
            <a:ext cx="29642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latin typeface="Arial" pitchFamily="34" charset="0"/>
                <a:cs typeface="Arial" pitchFamily="34" charset="0"/>
              </a:rPr>
              <a:t>   Térbeli szimmetriák</a:t>
            </a:r>
          </a:p>
          <a:p>
            <a:r>
              <a:rPr lang="hu-HU" sz="2200" dirty="0">
                <a:latin typeface="Arial" pitchFamily="34" charset="0"/>
                <a:cs typeface="Arial" pitchFamily="34" charset="0"/>
              </a:rPr>
              <a:t>    Pontcsoport: 3m</a:t>
            </a:r>
            <a:endParaRPr lang="en-US" sz="2200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49070" y="4267200"/>
            <a:ext cx="1446244" cy="2241907"/>
            <a:chOff x="1949070" y="4267200"/>
            <a:chExt cx="1446244" cy="2241907"/>
          </a:xfrm>
        </p:grpSpPr>
        <p:grpSp>
          <p:nvGrpSpPr>
            <p:cNvPr id="7" name="Group 6"/>
            <p:cNvGrpSpPr/>
            <p:nvPr/>
          </p:nvGrpSpPr>
          <p:grpSpPr>
            <a:xfrm>
              <a:off x="2543175" y="4400550"/>
              <a:ext cx="852139" cy="2108557"/>
              <a:chOff x="2543175" y="4400550"/>
              <a:chExt cx="852139" cy="2108557"/>
            </a:xfrm>
          </p:grpSpPr>
          <p:sp>
            <p:nvSpPr>
              <p:cNvPr id="45" name="Up Arrow 44"/>
              <p:cNvSpPr>
                <a:spLocks noChangeAspect="1"/>
              </p:cNvSpPr>
              <p:nvPr/>
            </p:nvSpPr>
            <p:spPr>
              <a:xfrm>
                <a:off x="2543175" y="4400550"/>
                <a:ext cx="409335" cy="2108557"/>
              </a:xfrm>
              <a:prstGeom prst="upArrow">
                <a:avLst>
                  <a:gd name="adj1" fmla="val 50000"/>
                  <a:gd name="adj2" fmla="val 140751"/>
                </a:avLst>
              </a:prstGeom>
              <a:solidFill>
                <a:schemeClr val="bg1">
                  <a:lumMod val="65000"/>
                </a:schemeClr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971800" y="441960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b="1" dirty="0">
                    <a:latin typeface="Arial" pitchFamily="34" charset="0"/>
                    <a:cs typeface="Arial" pitchFamily="34" charset="0"/>
                  </a:rPr>
                  <a:t>P</a:t>
                </a:r>
                <a:endParaRPr lang="en-US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949070" y="4267200"/>
              <a:ext cx="498855" cy="738664"/>
              <a:chOff x="3876675" y="4524375"/>
              <a:chExt cx="498855" cy="738664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886200" y="4681210"/>
                <a:ext cx="460945" cy="42419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876675" y="4524375"/>
                <a:ext cx="49885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4200" dirty="0">
                    <a:latin typeface="Arial" pitchFamily="34" charset="0"/>
                    <a:cs typeface="Arial" pitchFamily="34" charset="0"/>
                  </a:rPr>
                  <a:t>+</a:t>
                </a:r>
                <a:endParaRPr lang="en-US" sz="4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958595" y="5604986"/>
              <a:ext cx="484428" cy="847725"/>
              <a:chOff x="3886200" y="4257675"/>
              <a:chExt cx="484428" cy="847725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886200" y="4681210"/>
                <a:ext cx="460945" cy="42419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886200" y="4257675"/>
                <a:ext cx="48442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4200" dirty="0">
                    <a:latin typeface="Arial" pitchFamily="34" charset="0"/>
                    <a:cs typeface="Arial" pitchFamily="34" charset="0"/>
                  </a:rPr>
                  <a:t>_</a:t>
                </a:r>
                <a:endParaRPr lang="en-US" sz="4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9220200" y="1167943"/>
            <a:ext cx="385695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kristály tércsoportját szóráskísérlettel</a:t>
            </a:r>
          </a:p>
          <a:p>
            <a:r>
              <a:rPr lang="hu-HU" dirty="0"/>
              <a:t>meghatározták.</a:t>
            </a:r>
          </a:p>
          <a:p>
            <a:endParaRPr lang="hu-HU" dirty="0"/>
          </a:p>
          <a:p>
            <a:r>
              <a:rPr lang="hu-HU" dirty="0"/>
              <a:t>Kristályszerkezet szimmetriáinak</a:t>
            </a:r>
          </a:p>
          <a:p>
            <a:r>
              <a:rPr lang="hu-HU" dirty="0"/>
              <a:t>ismeretében tudunk-e állítani</a:t>
            </a:r>
          </a:p>
          <a:p>
            <a:r>
              <a:rPr lang="hu-HU" dirty="0"/>
              <a:t>valamit a kristályt jellemző egyéb</a:t>
            </a:r>
          </a:p>
          <a:p>
            <a:r>
              <a:rPr lang="hu-HU" dirty="0"/>
              <a:t>mennyiségekről?</a:t>
            </a:r>
          </a:p>
          <a:p>
            <a:endParaRPr lang="hu-HU" dirty="0"/>
          </a:p>
          <a:p>
            <a:r>
              <a:rPr lang="hu-HU" dirty="0"/>
              <a:t>Érzés:  szimmetriák nem csak a</a:t>
            </a:r>
          </a:p>
          <a:p>
            <a:r>
              <a:rPr lang="hu-HU" dirty="0"/>
              <a:t>kristályszerkezetet, de az egyéb</a:t>
            </a:r>
          </a:p>
          <a:p>
            <a:r>
              <a:rPr lang="hu-HU" dirty="0"/>
              <a:t>jellemzőket sem változtathatják meg.</a:t>
            </a:r>
          </a:p>
          <a:p>
            <a:endParaRPr lang="hu-HU" dirty="0"/>
          </a:p>
          <a:p>
            <a:r>
              <a:rPr lang="hu-HU" dirty="0"/>
              <a:t>Ferroelektromosság: elektromos </a:t>
            </a:r>
          </a:p>
          <a:p>
            <a:r>
              <a:rPr lang="hu-HU" dirty="0"/>
              <a:t>dipólusok homogén rendeződése,</a:t>
            </a:r>
          </a:p>
          <a:p>
            <a:r>
              <a:rPr lang="hu-HU" dirty="0"/>
              <a:t>amely makroszkopikus polarizciót hoz</a:t>
            </a:r>
          </a:p>
          <a:p>
            <a:r>
              <a:rPr lang="hu-HU" dirty="0"/>
              <a:t>létre.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48600" y="1319253"/>
            <a:ext cx="1294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latin typeface="Arial" pitchFamily="34" charset="0"/>
                <a:cs typeface="Arial" pitchFamily="34" charset="0"/>
              </a:rPr>
              <a:t>        1’</a:t>
            </a:r>
          </a:p>
          <a:p>
            <a:endParaRPr lang="hu-HU" sz="1000" dirty="0">
              <a:latin typeface="Arial" pitchFamily="34" charset="0"/>
              <a:cs typeface="Arial" pitchFamily="34" charset="0"/>
            </a:endParaRPr>
          </a:p>
          <a:p>
            <a:r>
              <a:rPr lang="hu-HU" sz="2200" dirty="0">
                <a:latin typeface="Arial" pitchFamily="34" charset="0"/>
                <a:cs typeface="Arial" pitchFamily="34" charset="0"/>
              </a:rPr>
              <a:t>1’ : t</a:t>
            </a:r>
            <a:r>
              <a:rPr lang="hu-HU" sz="2200" dirty="0"/>
              <a:t> </a:t>
            </a:r>
            <a:r>
              <a:rPr lang="hu-HU" sz="2200" dirty="0">
                <a:latin typeface="MaplePi"/>
              </a:rPr>
              <a:t>®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-t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1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5867400" y="990600"/>
            <a:ext cx="3341749" cy="5562600"/>
            <a:chOff x="5791200" y="936170"/>
            <a:chExt cx="3341749" cy="5562600"/>
          </a:xfrm>
        </p:grpSpPr>
        <p:sp>
          <p:nvSpPr>
            <p:cNvPr id="57" name="Hexagon 56"/>
            <p:cNvSpPr>
              <a:spLocks noChangeAspect="1"/>
            </p:cNvSpPr>
            <p:nvPr/>
          </p:nvSpPr>
          <p:spPr>
            <a:xfrm rot="1800000">
              <a:off x="6778697" y="2547803"/>
              <a:ext cx="1507236" cy="1310640"/>
            </a:xfrm>
            <a:prstGeom prst="hexagon">
              <a:avLst>
                <a:gd name="adj" fmla="val 28406"/>
                <a:gd name="vf" fmla="val 11547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521429" y="1856018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-3600000">
              <a:off x="7510539" y="1823356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3600000">
              <a:off x="7534213" y="1834246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ircular Arrow 64"/>
            <p:cNvSpPr>
              <a:spLocks noChangeAspect="1"/>
            </p:cNvSpPr>
            <p:nvPr/>
          </p:nvSpPr>
          <p:spPr>
            <a:xfrm>
              <a:off x="7293428" y="5306790"/>
              <a:ext cx="489204" cy="48920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3792"/>
                <a:gd name="adj5" fmla="val 125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Hexagon 65"/>
            <p:cNvSpPr>
              <a:spLocks noChangeAspect="1"/>
            </p:cNvSpPr>
            <p:nvPr/>
          </p:nvSpPr>
          <p:spPr>
            <a:xfrm rot="1800000">
              <a:off x="6779895" y="4910003"/>
              <a:ext cx="1507236" cy="1310640"/>
            </a:xfrm>
            <a:prstGeom prst="hexagon">
              <a:avLst>
                <a:gd name="adj" fmla="val 28406"/>
                <a:gd name="vf" fmla="val 11547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ircular Arrow 66"/>
            <p:cNvSpPr>
              <a:spLocks noChangeAspect="1"/>
            </p:cNvSpPr>
            <p:nvPr/>
          </p:nvSpPr>
          <p:spPr>
            <a:xfrm>
              <a:off x="7936338" y="4925790"/>
              <a:ext cx="489204" cy="48920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3792"/>
                <a:gd name="adj5" fmla="val 125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Circular Arrow 67"/>
            <p:cNvSpPr>
              <a:spLocks noChangeAspect="1"/>
            </p:cNvSpPr>
            <p:nvPr/>
          </p:nvSpPr>
          <p:spPr>
            <a:xfrm>
              <a:off x="7924800" y="5699330"/>
              <a:ext cx="489204" cy="48920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3792"/>
                <a:gd name="adj5" fmla="val 125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897687" y="459377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</a:t>
              </a:r>
              <a:r>
                <a:rPr lang="el-GR" dirty="0"/>
                <a:t>π</a:t>
              </a:r>
              <a:r>
                <a:rPr lang="hu-HU" dirty="0"/>
                <a:t>/3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39000" y="4997324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</a:t>
              </a:r>
              <a:r>
                <a:rPr lang="el-GR" dirty="0"/>
                <a:t>π</a:t>
              </a:r>
              <a:r>
                <a:rPr lang="hu-HU" dirty="0"/>
                <a:t>/3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854145" y="6129438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</a:t>
              </a:r>
              <a:r>
                <a:rPr lang="el-GR" dirty="0"/>
                <a:t>π</a:t>
              </a:r>
              <a:r>
                <a:rPr lang="hu-HU" dirty="0"/>
                <a:t>/3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791200" y="936170"/>
              <a:ext cx="33417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Időtükrözési szimmetria</a:t>
              </a:r>
            </a:p>
            <a:p>
              <a:r>
                <a:rPr lang="hu-HU" sz="2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Pontcsoport: 3m1’ </a:t>
              </a:r>
              <a:r>
                <a:rPr lang="hu-HU" sz="2200" dirty="0">
                  <a:solidFill>
                    <a:srgbClr val="FF0000"/>
                  </a:solidFill>
                  <a:latin typeface="MaplePi"/>
                  <a:cs typeface="Arial" pitchFamily="34" charset="0"/>
                </a:rPr>
                <a:t>®</a:t>
              </a:r>
              <a:r>
                <a:rPr lang="hu-HU" sz="2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3m’</a:t>
              </a:r>
              <a:endParaRPr lang="en-US" sz="22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4009" y="1619743"/>
            <a:ext cx="5134791" cy="2323607"/>
            <a:chOff x="239486" y="1380148"/>
            <a:chExt cx="5134791" cy="2323607"/>
          </a:xfrm>
        </p:grpSpPr>
        <p:sp>
          <p:nvSpPr>
            <p:cNvPr id="50" name="Rectangle 49"/>
            <p:cNvSpPr/>
            <p:nvPr/>
          </p:nvSpPr>
          <p:spPr>
            <a:xfrm>
              <a:off x="239486" y="1380148"/>
              <a:ext cx="5134791" cy="232360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>
              <a:grpSpLocks noChangeAspect="1"/>
            </p:cNvGrpSpPr>
            <p:nvPr/>
          </p:nvGrpSpPr>
          <p:grpSpPr>
            <a:xfrm>
              <a:off x="239486" y="1380352"/>
              <a:ext cx="5126954" cy="2312521"/>
              <a:chOff x="2209800" y="1078892"/>
              <a:chExt cx="5696616" cy="2569468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86" t="6012" r="2753" b="17697"/>
              <a:stretch/>
            </p:blipFill>
            <p:spPr>
              <a:xfrm>
                <a:off x="5053488" y="1078892"/>
                <a:ext cx="2852928" cy="2569464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86" t="6012" r="2753" b="17697"/>
              <a:stretch/>
            </p:blipFill>
            <p:spPr>
              <a:xfrm>
                <a:off x="2209800" y="1078896"/>
                <a:ext cx="2852928" cy="2569464"/>
              </a:xfrm>
              <a:prstGeom prst="rect">
                <a:avLst/>
              </a:prstGeom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478970" y="4533868"/>
            <a:ext cx="5159830" cy="1828832"/>
            <a:chOff x="239486" y="3962384"/>
            <a:chExt cx="5159830" cy="182883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39486" y="4185559"/>
              <a:ext cx="5134791" cy="0"/>
            </a:xfrm>
            <a:prstGeom prst="line">
              <a:avLst/>
            </a:prstGeom>
            <a:ln w="127000">
              <a:solidFill>
                <a:srgbClr val="73BF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50372" y="4419600"/>
              <a:ext cx="5134791" cy="0"/>
            </a:xfrm>
            <a:prstGeom prst="line">
              <a:avLst/>
            </a:prstGeom>
            <a:ln w="127000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50372" y="3962384"/>
              <a:ext cx="5134791" cy="0"/>
            </a:xfrm>
            <a:prstGeom prst="line">
              <a:avLst/>
            </a:prstGeom>
            <a:ln w="127000">
              <a:solidFill>
                <a:srgbClr val="D28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53639" y="4871359"/>
              <a:ext cx="5134791" cy="0"/>
            </a:xfrm>
            <a:prstGeom prst="line">
              <a:avLst/>
            </a:prstGeom>
            <a:ln w="127000">
              <a:solidFill>
                <a:srgbClr val="73BF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64525" y="5105400"/>
              <a:ext cx="5134791" cy="0"/>
            </a:xfrm>
            <a:prstGeom prst="line">
              <a:avLst/>
            </a:prstGeom>
            <a:ln w="127000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64525" y="4648184"/>
              <a:ext cx="5134791" cy="0"/>
            </a:xfrm>
            <a:prstGeom prst="line">
              <a:avLst/>
            </a:prstGeom>
            <a:ln w="127000">
              <a:solidFill>
                <a:srgbClr val="D28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50370" y="5557175"/>
              <a:ext cx="5134791" cy="0"/>
            </a:xfrm>
            <a:prstGeom prst="line">
              <a:avLst/>
            </a:prstGeom>
            <a:ln w="127000">
              <a:solidFill>
                <a:srgbClr val="73BF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61256" y="5791216"/>
              <a:ext cx="5134791" cy="0"/>
            </a:xfrm>
            <a:prstGeom prst="line">
              <a:avLst/>
            </a:prstGeom>
            <a:ln w="127000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61256" y="5334000"/>
              <a:ext cx="5134791" cy="0"/>
            </a:xfrm>
            <a:prstGeom prst="line">
              <a:avLst/>
            </a:prstGeom>
            <a:ln w="127000">
              <a:solidFill>
                <a:srgbClr val="D28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71487" y="2828925"/>
            <a:ext cx="1268187" cy="1268187"/>
            <a:chOff x="149690" y="2514600"/>
            <a:chExt cx="1268187" cy="1268187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152400" y="2514600"/>
              <a:ext cx="0" cy="12681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5400000" flipV="1">
              <a:off x="783784" y="3143250"/>
              <a:ext cx="0" cy="12681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364672" y="5290458"/>
            <a:ext cx="1268187" cy="1268187"/>
            <a:chOff x="149690" y="2514600"/>
            <a:chExt cx="1268187" cy="1268187"/>
          </a:xfrm>
        </p:grpSpPr>
        <p:cxnSp>
          <p:nvCxnSpPr>
            <p:cNvPr id="95" name="Straight Arrow Connector 94"/>
            <p:cNvCxnSpPr/>
            <p:nvPr/>
          </p:nvCxnSpPr>
          <p:spPr>
            <a:xfrm flipV="1">
              <a:off x="152400" y="2514600"/>
              <a:ext cx="0" cy="12681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rot="5400000" flipV="1">
              <a:off x="783784" y="3143250"/>
              <a:ext cx="0" cy="12681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266825" y="4000500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latin typeface="Arial" pitchFamily="34" charset="0"/>
                <a:cs typeface="Arial" pitchFamily="34" charset="0"/>
              </a:rPr>
              <a:t>x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257300" y="6465213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latin typeface="Arial" pitchFamily="34" charset="0"/>
                <a:cs typeface="Arial" pitchFamily="34" charset="0"/>
              </a:rPr>
              <a:t>x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9397" y="2800810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latin typeface="Arial" pitchFamily="34" charset="0"/>
                <a:cs typeface="Arial" pitchFamily="34" charset="0"/>
              </a:rPr>
              <a:t>y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0712" y="5268686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latin typeface="Arial" pitchFamily="34" charset="0"/>
                <a:cs typeface="Arial" pitchFamily="34" charset="0"/>
              </a:rPr>
              <a:t>z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57398" y="147935"/>
            <a:ext cx="298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Problémafelvetés...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000" y="952500"/>
            <a:ext cx="2478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Ferromágnesség?</a:t>
            </a:r>
            <a:endParaRPr lang="en-US" sz="2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Up Arrow 44"/>
          <p:cNvSpPr>
            <a:spLocks/>
          </p:cNvSpPr>
          <p:nvPr/>
        </p:nvSpPr>
        <p:spPr>
          <a:xfrm>
            <a:off x="2533648" y="4400550"/>
            <a:ext cx="429802" cy="2108557"/>
          </a:xfrm>
          <a:prstGeom prst="upArrow">
            <a:avLst>
              <a:gd name="adj1" fmla="val 50000"/>
              <a:gd name="adj2" fmla="val 140751"/>
            </a:avLst>
          </a:prstGeom>
          <a:solidFill>
            <a:schemeClr val="bg1">
              <a:lumMod val="6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Up Arrow 62"/>
          <p:cNvSpPr>
            <a:spLocks noChangeAspect="1"/>
          </p:cNvSpPr>
          <p:nvPr/>
        </p:nvSpPr>
        <p:spPr>
          <a:xfrm rot="7200000">
            <a:off x="2552700" y="1659884"/>
            <a:ext cx="409335" cy="2108557"/>
          </a:xfrm>
          <a:prstGeom prst="upArrow">
            <a:avLst>
              <a:gd name="adj1" fmla="val 50000"/>
              <a:gd name="adj2" fmla="val 140751"/>
            </a:avLst>
          </a:prstGeom>
          <a:solidFill>
            <a:schemeClr val="bg1">
              <a:lumMod val="6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971800" y="441960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Arial" pitchFamily="34" charset="0"/>
                <a:cs typeface="Arial" pitchFamily="34" charset="0"/>
              </a:rPr>
              <a:t>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05000" y="5200666"/>
            <a:ext cx="1676400" cy="942959"/>
            <a:chOff x="1905000" y="5200666"/>
            <a:chExt cx="1676400" cy="942959"/>
          </a:xfrm>
        </p:grpSpPr>
        <p:grpSp>
          <p:nvGrpSpPr>
            <p:cNvPr id="10" name="Group 9"/>
            <p:cNvGrpSpPr/>
            <p:nvPr/>
          </p:nvGrpSpPr>
          <p:grpSpPr>
            <a:xfrm>
              <a:off x="1905000" y="5200666"/>
              <a:ext cx="1676400" cy="400694"/>
              <a:chOff x="1905000" y="5200666"/>
              <a:chExt cx="1676400" cy="400694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905000" y="5200666"/>
                <a:ext cx="1676400" cy="400694"/>
              </a:xfrm>
              <a:prstGeom prst="ellipse">
                <a:avLst/>
              </a:prstGeom>
              <a:noFill/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V="1">
                <a:off x="3152775" y="5553075"/>
                <a:ext cx="152400" cy="22689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>
              <a:off x="3048000" y="5620405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>
                  <a:latin typeface="Arial" pitchFamily="34" charset="0"/>
                  <a:cs typeface="Arial" pitchFamily="34" charset="0"/>
                </a:rPr>
                <a:t>j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667000" y="4991084"/>
            <a:ext cx="152400" cy="45175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2752725" y="2743200"/>
            <a:ext cx="0" cy="39624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772734" y="4391025"/>
            <a:ext cx="2247066" cy="2108557"/>
            <a:chOff x="3772734" y="4391025"/>
            <a:chExt cx="2247066" cy="2108557"/>
          </a:xfrm>
        </p:grpSpPr>
        <p:sp>
          <p:nvSpPr>
            <p:cNvPr id="14" name="Striped Right Arrow 13"/>
            <p:cNvSpPr/>
            <p:nvPr/>
          </p:nvSpPr>
          <p:spPr>
            <a:xfrm>
              <a:off x="3772734" y="5038725"/>
              <a:ext cx="418266" cy="762782"/>
            </a:xfrm>
            <a:prstGeom prst="stripedRightArrow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343400" y="4391025"/>
              <a:ext cx="1676400" cy="2108557"/>
              <a:chOff x="4343400" y="4391025"/>
              <a:chExt cx="1676400" cy="2108557"/>
            </a:xfrm>
          </p:grpSpPr>
          <p:sp>
            <p:nvSpPr>
              <p:cNvPr id="71" name="Up Arrow 70"/>
              <p:cNvSpPr>
                <a:spLocks/>
              </p:cNvSpPr>
              <p:nvPr/>
            </p:nvSpPr>
            <p:spPr>
              <a:xfrm rot="10800000">
                <a:off x="4972048" y="4391025"/>
                <a:ext cx="429802" cy="2108557"/>
              </a:xfrm>
              <a:prstGeom prst="upArrow">
                <a:avLst>
                  <a:gd name="adj1" fmla="val 50000"/>
                  <a:gd name="adj2" fmla="val 140751"/>
                </a:avLst>
              </a:prstGeom>
              <a:solidFill>
                <a:schemeClr val="bg1">
                  <a:lumMod val="65000"/>
                </a:schemeClr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410200" y="4438650"/>
                <a:ext cx="604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b="1" dirty="0">
                    <a:latin typeface="Arial" pitchFamily="34" charset="0"/>
                    <a:cs typeface="Arial" pitchFamily="34" charset="0"/>
                  </a:rPr>
                  <a:t>-M</a:t>
                </a:r>
                <a:endParaRPr lang="en-US" sz="2800" b="1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4343400" y="5200666"/>
                <a:ext cx="1676400" cy="923254"/>
                <a:chOff x="1905000" y="5200666"/>
                <a:chExt cx="1676400" cy="923254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1905000" y="5200666"/>
                  <a:ext cx="1676400" cy="400694"/>
                  <a:chOff x="1905000" y="5200666"/>
                  <a:chExt cx="1676400" cy="400694"/>
                </a:xfrm>
              </p:grpSpPr>
              <p:sp>
                <p:nvSpPr>
                  <p:cNvPr id="83" name="Oval 82"/>
                  <p:cNvSpPr/>
                  <p:nvPr/>
                </p:nvSpPr>
                <p:spPr>
                  <a:xfrm>
                    <a:off x="1905000" y="5200666"/>
                    <a:ext cx="1676400" cy="400694"/>
                  </a:xfrm>
                  <a:prstGeom prst="ellipse">
                    <a:avLst/>
                  </a:prstGeom>
                  <a:noFill/>
                  <a:ln w="444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6" name="Straight Arrow Connector 85"/>
                  <p:cNvCxnSpPr/>
                  <p:nvPr/>
                </p:nvCxnSpPr>
                <p:spPr>
                  <a:xfrm rot="12000000" flipV="1">
                    <a:off x="2286000" y="5562600"/>
                    <a:ext cx="152400" cy="22689"/>
                  </a:xfrm>
                  <a:prstGeom prst="straightConnector1">
                    <a:avLst/>
                  </a:prstGeom>
                  <a:ln w="44450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" name="TextBox 81"/>
                <p:cNvSpPr txBox="1"/>
                <p:nvPr/>
              </p:nvSpPr>
              <p:spPr>
                <a:xfrm>
                  <a:off x="3048000" y="5600700"/>
                  <a:ext cx="4042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800" b="1" dirty="0">
                      <a:latin typeface="Arial" pitchFamily="34" charset="0"/>
                      <a:cs typeface="Arial" pitchFamily="34" charset="0"/>
                    </a:rPr>
                    <a:t>-j</a:t>
                  </a:r>
                  <a:endParaRPr lang="en-US" sz="28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0" name="Rectangle 99"/>
              <p:cNvSpPr/>
              <p:nvPr/>
            </p:nvSpPr>
            <p:spPr>
              <a:xfrm>
                <a:off x="5105400" y="5010134"/>
                <a:ext cx="152400" cy="45175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9220200" y="1058882"/>
            <a:ext cx="337829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Mágneses dipólusok homogén</a:t>
            </a:r>
          </a:p>
          <a:p>
            <a:r>
              <a:rPr lang="hu-HU" dirty="0"/>
              <a:t>rendeződése, ami makroszkopikus</a:t>
            </a:r>
          </a:p>
          <a:p>
            <a:r>
              <a:rPr lang="hu-HU" dirty="0"/>
              <a:t>mágnesezettségre vezet.</a:t>
            </a:r>
          </a:p>
          <a:p>
            <a:endParaRPr lang="hu-HU" dirty="0"/>
          </a:p>
          <a:p>
            <a:r>
              <a:rPr lang="hu-HU" dirty="0"/>
              <a:t>Ferromágnesség? A forgatások</a:t>
            </a:r>
          </a:p>
          <a:p>
            <a:r>
              <a:rPr lang="hu-HU" dirty="0"/>
              <a:t>semmilyen vektormennyiséget</a:t>
            </a:r>
          </a:p>
          <a:p>
            <a:r>
              <a:rPr lang="hu-HU" dirty="0"/>
              <a:t>nem engednek meg az xy síkban.</a:t>
            </a:r>
          </a:p>
          <a:p>
            <a:endParaRPr lang="hu-HU" dirty="0"/>
          </a:p>
          <a:p>
            <a:r>
              <a:rPr lang="hu-HU" dirty="0"/>
              <a:t>Z tengely irányában lehet-e M?</a:t>
            </a:r>
          </a:p>
          <a:p>
            <a:r>
              <a:rPr lang="hu-HU" dirty="0"/>
              <a:t>Milyen vektor is M? J köráram</a:t>
            </a:r>
          </a:p>
          <a:p>
            <a:r>
              <a:rPr lang="hu-HU" dirty="0"/>
              <a:t>transzformációja tükrözésre.</a:t>
            </a:r>
          </a:p>
          <a:p>
            <a:endParaRPr lang="hu-HU" dirty="0"/>
          </a:p>
          <a:p>
            <a:r>
              <a:rPr lang="hu-HU" dirty="0"/>
              <a:t>Az idő irányának megfordítása</a:t>
            </a:r>
          </a:p>
          <a:p>
            <a:r>
              <a:rPr lang="hu-HU" dirty="0"/>
              <a:t>visszaállíthatja M irányát.</a:t>
            </a:r>
          </a:p>
        </p:txBody>
      </p:sp>
    </p:spTree>
    <p:extLst>
      <p:ext uri="{BB962C8B-B14F-4D97-AF65-F5344CB8AC3E}">
        <p14:creationId xmlns:p14="http://schemas.microsoft.com/office/powerpoint/2010/main" val="257410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6215139" y="1910448"/>
            <a:ext cx="2766874" cy="4642752"/>
            <a:chOff x="6138939" y="1856018"/>
            <a:chExt cx="2766874" cy="4642752"/>
          </a:xfrm>
        </p:grpSpPr>
        <p:sp>
          <p:nvSpPr>
            <p:cNvPr id="57" name="Hexagon 56"/>
            <p:cNvSpPr>
              <a:spLocks noChangeAspect="1"/>
            </p:cNvSpPr>
            <p:nvPr/>
          </p:nvSpPr>
          <p:spPr>
            <a:xfrm rot="1800000">
              <a:off x="6778697" y="2547803"/>
              <a:ext cx="1507236" cy="1310640"/>
            </a:xfrm>
            <a:prstGeom prst="hexagon">
              <a:avLst>
                <a:gd name="adj" fmla="val 28406"/>
                <a:gd name="vf" fmla="val 11547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521429" y="1856018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-3600000">
              <a:off x="7510539" y="1823356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3600000">
              <a:off x="7534213" y="1834246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ircular Arrow 64"/>
            <p:cNvSpPr>
              <a:spLocks noChangeAspect="1"/>
            </p:cNvSpPr>
            <p:nvPr/>
          </p:nvSpPr>
          <p:spPr>
            <a:xfrm>
              <a:off x="7293428" y="5306790"/>
              <a:ext cx="489204" cy="48920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3792"/>
                <a:gd name="adj5" fmla="val 125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Hexagon 65"/>
            <p:cNvSpPr>
              <a:spLocks noChangeAspect="1"/>
            </p:cNvSpPr>
            <p:nvPr/>
          </p:nvSpPr>
          <p:spPr>
            <a:xfrm rot="1800000">
              <a:off x="6779895" y="4910003"/>
              <a:ext cx="1507236" cy="1310640"/>
            </a:xfrm>
            <a:prstGeom prst="hexagon">
              <a:avLst>
                <a:gd name="adj" fmla="val 28406"/>
                <a:gd name="vf" fmla="val 115470"/>
              </a:avLst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ircular Arrow 66"/>
            <p:cNvSpPr>
              <a:spLocks noChangeAspect="1"/>
            </p:cNvSpPr>
            <p:nvPr/>
          </p:nvSpPr>
          <p:spPr>
            <a:xfrm>
              <a:off x="7936338" y="4925790"/>
              <a:ext cx="489204" cy="48920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3792"/>
                <a:gd name="adj5" fmla="val 125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Circular Arrow 67"/>
            <p:cNvSpPr>
              <a:spLocks noChangeAspect="1"/>
            </p:cNvSpPr>
            <p:nvPr/>
          </p:nvSpPr>
          <p:spPr>
            <a:xfrm>
              <a:off x="7924800" y="5699330"/>
              <a:ext cx="489204" cy="48920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3792"/>
                <a:gd name="adj5" fmla="val 125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897687" y="459377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</a:t>
              </a:r>
              <a:r>
                <a:rPr lang="el-GR" dirty="0"/>
                <a:t>π</a:t>
              </a:r>
              <a:r>
                <a:rPr lang="hu-HU" dirty="0"/>
                <a:t>/3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39000" y="4997324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</a:t>
              </a:r>
              <a:r>
                <a:rPr lang="el-GR" dirty="0"/>
                <a:t>π</a:t>
              </a:r>
              <a:r>
                <a:rPr lang="hu-HU" dirty="0"/>
                <a:t>/3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854145" y="6129438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</a:t>
              </a:r>
              <a:r>
                <a:rPr lang="el-GR" dirty="0"/>
                <a:t>π</a:t>
              </a:r>
              <a:r>
                <a:rPr lang="hu-HU" dirty="0"/>
                <a:t>/3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4009" y="1619743"/>
            <a:ext cx="5134791" cy="2323607"/>
            <a:chOff x="239486" y="1380148"/>
            <a:chExt cx="5134791" cy="2323607"/>
          </a:xfrm>
        </p:grpSpPr>
        <p:sp>
          <p:nvSpPr>
            <p:cNvPr id="50" name="Rectangle 49"/>
            <p:cNvSpPr/>
            <p:nvPr/>
          </p:nvSpPr>
          <p:spPr>
            <a:xfrm>
              <a:off x="239486" y="1380148"/>
              <a:ext cx="5134791" cy="232360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>
              <a:grpSpLocks noChangeAspect="1"/>
            </p:cNvGrpSpPr>
            <p:nvPr/>
          </p:nvGrpSpPr>
          <p:grpSpPr>
            <a:xfrm>
              <a:off x="239486" y="1380352"/>
              <a:ext cx="5126954" cy="2312521"/>
              <a:chOff x="2209800" y="1078892"/>
              <a:chExt cx="5696616" cy="2569468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86" t="6012" r="2753" b="17697"/>
              <a:stretch/>
            </p:blipFill>
            <p:spPr>
              <a:xfrm>
                <a:off x="5053488" y="1078892"/>
                <a:ext cx="2852928" cy="2569464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86" t="6012" r="2753" b="17697"/>
              <a:stretch/>
            </p:blipFill>
            <p:spPr>
              <a:xfrm>
                <a:off x="2209800" y="1078896"/>
                <a:ext cx="2852928" cy="2569464"/>
              </a:xfrm>
              <a:prstGeom prst="rect">
                <a:avLst/>
              </a:prstGeom>
            </p:spPr>
          </p:pic>
        </p:grpSp>
      </p:grpSp>
      <p:sp>
        <p:nvSpPr>
          <p:cNvPr id="43" name="TextBox 42"/>
          <p:cNvSpPr txBox="1"/>
          <p:nvPr/>
        </p:nvSpPr>
        <p:spPr>
          <a:xfrm>
            <a:off x="3057398" y="147935"/>
            <a:ext cx="298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Problémafelvetés...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2412492" y="2409825"/>
            <a:ext cx="699683" cy="692658"/>
            <a:chOff x="2260092" y="5324491"/>
            <a:chExt cx="699683" cy="692658"/>
          </a:xfrm>
        </p:grpSpPr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2260092" y="5324491"/>
              <a:ext cx="692658" cy="692658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Arrow Connector 104"/>
            <p:cNvCxnSpPr>
              <a:cxnSpLocks/>
            </p:cNvCxnSpPr>
            <p:nvPr/>
          </p:nvCxnSpPr>
          <p:spPr>
            <a:xfrm rot="300000" flipV="1">
              <a:off x="2924175" y="5657263"/>
              <a:ext cx="35600" cy="22920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3657600" y="2422017"/>
            <a:ext cx="699683" cy="692658"/>
            <a:chOff x="2260092" y="5324491"/>
            <a:chExt cx="699683" cy="692658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2260092" y="5324491"/>
              <a:ext cx="692658" cy="692658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>
              <a:cxnSpLocks/>
            </p:cNvCxnSpPr>
            <p:nvPr/>
          </p:nvCxnSpPr>
          <p:spPr>
            <a:xfrm rot="300000" flipV="1">
              <a:off x="2924175" y="5657263"/>
              <a:ext cx="35600" cy="22920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4972050" y="2422017"/>
            <a:ext cx="699683" cy="692658"/>
            <a:chOff x="2260092" y="5324491"/>
            <a:chExt cx="699683" cy="692658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2260092" y="5324491"/>
              <a:ext cx="692658" cy="692658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Arrow Connector 110"/>
            <p:cNvCxnSpPr>
              <a:cxnSpLocks/>
            </p:cNvCxnSpPr>
            <p:nvPr/>
          </p:nvCxnSpPr>
          <p:spPr>
            <a:xfrm rot="300000" flipV="1">
              <a:off x="2924175" y="5657263"/>
              <a:ext cx="35600" cy="22920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095375" y="2428875"/>
            <a:ext cx="699683" cy="692658"/>
            <a:chOff x="2260092" y="5324491"/>
            <a:chExt cx="699683" cy="692658"/>
          </a:xfrm>
        </p:grpSpPr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2260092" y="5324491"/>
              <a:ext cx="692658" cy="692658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Arrow Connector 113"/>
            <p:cNvCxnSpPr>
              <a:cxnSpLocks/>
            </p:cNvCxnSpPr>
            <p:nvPr/>
          </p:nvCxnSpPr>
          <p:spPr>
            <a:xfrm rot="300000" flipV="1">
              <a:off x="2924175" y="5657263"/>
              <a:ext cx="35600" cy="22920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1755267" y="1238250"/>
            <a:ext cx="699683" cy="692658"/>
            <a:chOff x="2260092" y="5324491"/>
            <a:chExt cx="699683" cy="692658"/>
          </a:xfrm>
        </p:grpSpPr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2260092" y="5324491"/>
              <a:ext cx="692658" cy="692658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Arrow Connector 116"/>
            <p:cNvCxnSpPr>
              <a:cxnSpLocks/>
            </p:cNvCxnSpPr>
            <p:nvPr/>
          </p:nvCxnSpPr>
          <p:spPr>
            <a:xfrm rot="300000" flipV="1">
              <a:off x="2924175" y="5657263"/>
              <a:ext cx="35600" cy="22920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3000375" y="1250442"/>
            <a:ext cx="699683" cy="692658"/>
            <a:chOff x="2260092" y="5324491"/>
            <a:chExt cx="699683" cy="692658"/>
          </a:xfrm>
        </p:grpSpPr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2260092" y="5324491"/>
              <a:ext cx="692658" cy="692658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Arrow Connector 119"/>
            <p:cNvCxnSpPr>
              <a:cxnSpLocks/>
            </p:cNvCxnSpPr>
            <p:nvPr/>
          </p:nvCxnSpPr>
          <p:spPr>
            <a:xfrm rot="300000" flipV="1">
              <a:off x="2924175" y="5657263"/>
              <a:ext cx="35600" cy="22920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4314825" y="1250442"/>
            <a:ext cx="699683" cy="692658"/>
            <a:chOff x="2260092" y="5324491"/>
            <a:chExt cx="699683" cy="692658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2260092" y="5324491"/>
              <a:ext cx="692658" cy="692658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Arrow Connector 122"/>
            <p:cNvCxnSpPr>
              <a:cxnSpLocks/>
            </p:cNvCxnSpPr>
            <p:nvPr/>
          </p:nvCxnSpPr>
          <p:spPr>
            <a:xfrm rot="300000" flipV="1">
              <a:off x="2924175" y="5657263"/>
              <a:ext cx="35600" cy="22920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438150" y="1257300"/>
            <a:ext cx="699683" cy="692658"/>
            <a:chOff x="2260092" y="5324491"/>
            <a:chExt cx="699683" cy="692658"/>
          </a:xfrm>
        </p:grpSpPr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2260092" y="5324491"/>
              <a:ext cx="692658" cy="692658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Arrow Connector 125"/>
            <p:cNvCxnSpPr>
              <a:cxnSpLocks/>
            </p:cNvCxnSpPr>
            <p:nvPr/>
          </p:nvCxnSpPr>
          <p:spPr>
            <a:xfrm rot="300000" flipV="1">
              <a:off x="2924175" y="5657263"/>
              <a:ext cx="35600" cy="22920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1774317" y="3581400"/>
            <a:ext cx="699683" cy="692658"/>
            <a:chOff x="2260092" y="5324491"/>
            <a:chExt cx="699683" cy="692658"/>
          </a:xfrm>
        </p:grpSpPr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2260092" y="5324491"/>
              <a:ext cx="692658" cy="692658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Arrow Connector 128"/>
            <p:cNvCxnSpPr>
              <a:cxnSpLocks/>
            </p:cNvCxnSpPr>
            <p:nvPr/>
          </p:nvCxnSpPr>
          <p:spPr>
            <a:xfrm rot="300000" flipV="1">
              <a:off x="2924175" y="5657263"/>
              <a:ext cx="35600" cy="22920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3019425" y="3593592"/>
            <a:ext cx="699683" cy="692658"/>
            <a:chOff x="2260092" y="5324491"/>
            <a:chExt cx="699683" cy="692658"/>
          </a:xfrm>
        </p:grpSpPr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2260092" y="5324491"/>
              <a:ext cx="692658" cy="692658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cxnSpLocks/>
            </p:cNvCxnSpPr>
            <p:nvPr/>
          </p:nvCxnSpPr>
          <p:spPr>
            <a:xfrm rot="300000" flipV="1">
              <a:off x="2924175" y="5657263"/>
              <a:ext cx="35600" cy="22920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4333875" y="3593592"/>
            <a:ext cx="699683" cy="692658"/>
            <a:chOff x="2260092" y="5324491"/>
            <a:chExt cx="699683" cy="692658"/>
          </a:xfrm>
        </p:grpSpPr>
        <p:sp>
          <p:nvSpPr>
            <p:cNvPr id="134" name="Oval 133"/>
            <p:cNvSpPr>
              <a:spLocks noChangeAspect="1"/>
            </p:cNvSpPr>
            <p:nvPr/>
          </p:nvSpPr>
          <p:spPr>
            <a:xfrm>
              <a:off x="2260092" y="5324491"/>
              <a:ext cx="692658" cy="692658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Arrow Connector 134"/>
            <p:cNvCxnSpPr>
              <a:cxnSpLocks/>
            </p:cNvCxnSpPr>
            <p:nvPr/>
          </p:nvCxnSpPr>
          <p:spPr>
            <a:xfrm rot="300000" flipV="1">
              <a:off x="2924175" y="5657263"/>
              <a:ext cx="35600" cy="22920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457200" y="3600450"/>
            <a:ext cx="699683" cy="692658"/>
            <a:chOff x="2260092" y="5324491"/>
            <a:chExt cx="699683" cy="692658"/>
          </a:xfrm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2260092" y="5324491"/>
              <a:ext cx="692658" cy="692658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Arrow Connector 137"/>
            <p:cNvCxnSpPr>
              <a:cxnSpLocks/>
            </p:cNvCxnSpPr>
            <p:nvPr/>
          </p:nvCxnSpPr>
          <p:spPr>
            <a:xfrm rot="300000" flipV="1">
              <a:off x="2924175" y="5657263"/>
              <a:ext cx="35600" cy="22920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290521" y="1172375"/>
            <a:ext cx="5348279" cy="41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81000" y="956932"/>
            <a:ext cx="2478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Ferromágnesség?</a:t>
            </a:r>
            <a:endParaRPr lang="en-US" sz="2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381000" y="3965067"/>
            <a:ext cx="5348279" cy="349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233371" y="1600200"/>
            <a:ext cx="242879" cy="2416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5653096" y="1600200"/>
            <a:ext cx="242879" cy="2416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9397" y="2800810"/>
            <a:ext cx="1570277" cy="1630577"/>
            <a:chOff x="69397" y="2800810"/>
            <a:chExt cx="1570277" cy="1630577"/>
          </a:xfrm>
        </p:grpSpPr>
        <p:grpSp>
          <p:nvGrpSpPr>
            <p:cNvPr id="19" name="Group 18"/>
            <p:cNvGrpSpPr/>
            <p:nvPr/>
          </p:nvGrpSpPr>
          <p:grpSpPr>
            <a:xfrm>
              <a:off x="371487" y="2828925"/>
              <a:ext cx="1268187" cy="1268187"/>
              <a:chOff x="149690" y="2514600"/>
              <a:chExt cx="1268187" cy="1268187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152400" y="2514600"/>
                <a:ext cx="0" cy="12681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rot="5400000" flipV="1">
                <a:off x="783784" y="3143250"/>
                <a:ext cx="0" cy="12681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1266825" y="40005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200" dirty="0">
                  <a:latin typeface="Arial" pitchFamily="34" charset="0"/>
                  <a:cs typeface="Arial" pitchFamily="34" charset="0"/>
                </a:rPr>
                <a:t>x</a:t>
              </a:r>
              <a:endParaRPr lang="en-US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9397" y="280081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200" dirty="0">
                  <a:latin typeface="Arial" pitchFamily="34" charset="0"/>
                  <a:cs typeface="Arial" pitchFamily="34" charset="0"/>
                </a:rPr>
                <a:t>y</a:t>
              </a:r>
              <a:endParaRPr lang="en-US" sz="2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09600" y="4876800"/>
            <a:ext cx="4864213" cy="923330"/>
          </a:xfrm>
          <a:prstGeom prst="rect">
            <a:avLst/>
          </a:prstGeom>
          <a:ln w="127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hu-HU" b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ristály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szimmetriá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i: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hu-HU" dirty="0">
                <a:latin typeface="Arial" pitchFamily="34" charset="0"/>
                <a:cs typeface="Arial" pitchFamily="34" charset="0"/>
              </a:rPr>
              <a:t>azon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tér</a:t>
            </a:r>
            <a:r>
              <a:rPr lang="hu-HU" dirty="0">
                <a:latin typeface="Arial" pitchFamily="34" charset="0"/>
                <a:cs typeface="Arial" pitchFamily="34" charset="0"/>
              </a:rPr>
              <a:t>beli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hu-H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és időbeli</a:t>
            </a:r>
            <a:r>
              <a:rPr lang="hu-HU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transzformáció</a:t>
            </a:r>
            <a:r>
              <a:rPr lang="hu-HU" dirty="0">
                <a:latin typeface="Arial" pitchFamily="34" charset="0"/>
                <a:cs typeface="Arial" pitchFamily="34" charset="0"/>
              </a:rPr>
              <a:t>k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mely</a:t>
            </a:r>
            <a:r>
              <a:rPr lang="hu-HU" dirty="0">
                <a:latin typeface="Arial" pitchFamily="34" charset="0"/>
                <a:cs typeface="Arial" pitchFamily="34" charset="0"/>
              </a:rPr>
              <a:t>ek</a:t>
            </a:r>
            <a:r>
              <a:rPr lang="en-US" dirty="0">
                <a:latin typeface="Arial" pitchFamily="34" charset="0"/>
                <a:cs typeface="Arial" pitchFamily="34" charset="0"/>
              </a:rPr>
              <a:t> 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kristályt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önmagá</a:t>
            </a:r>
            <a:r>
              <a:rPr lang="hu-HU" dirty="0">
                <a:latin typeface="Arial" pitchFamily="34" charset="0"/>
                <a:cs typeface="Arial" pitchFamily="34" charset="0"/>
              </a:rPr>
              <a:t>val fedésbe hozzák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867400" y="990600"/>
            <a:ext cx="33417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Időtükrözési szimmetria</a:t>
            </a:r>
          </a:p>
          <a:p>
            <a:r>
              <a:rPr lang="hu-HU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Pontcsoport: 3m1’ </a:t>
            </a:r>
            <a:r>
              <a:rPr lang="hu-HU" sz="2200" dirty="0">
                <a:solidFill>
                  <a:srgbClr val="FF0000"/>
                </a:solidFill>
                <a:latin typeface="MaplePi"/>
                <a:cs typeface="Arial" pitchFamily="34" charset="0"/>
              </a:rPr>
              <a:t>®</a:t>
            </a:r>
            <a:r>
              <a:rPr lang="hu-HU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3m’</a:t>
            </a:r>
            <a:endParaRPr lang="en-US" sz="2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9220200" y="2395478"/>
            <a:ext cx="319856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  <a:p>
            <a:r>
              <a:rPr lang="hu-HU" dirty="0"/>
              <a:t>Eddig figyelmen kívül hagyott</a:t>
            </a:r>
          </a:p>
          <a:p>
            <a:r>
              <a:rPr lang="hu-HU" dirty="0"/>
              <a:t>szimmetria az időtükrözés:</a:t>
            </a:r>
          </a:p>
          <a:p>
            <a:r>
              <a:rPr lang="hu-HU" dirty="0"/>
              <a:t>sztatikus szerkezetre triviálisan</a:t>
            </a:r>
          </a:p>
          <a:p>
            <a:r>
              <a:rPr lang="hu-HU" dirty="0"/>
              <a:t>teljesül, de áramok jelenlétében</a:t>
            </a:r>
          </a:p>
          <a:p>
            <a:r>
              <a:rPr lang="hu-HU" dirty="0"/>
              <a:t>nem.</a:t>
            </a:r>
          </a:p>
          <a:p>
            <a:endParaRPr lang="hu-HU" dirty="0"/>
          </a:p>
          <a:p>
            <a:r>
              <a:rPr lang="hu-HU" dirty="0"/>
              <a:t>Mágneses pontcsoport, ahol a</a:t>
            </a:r>
          </a:p>
          <a:p>
            <a:r>
              <a:rPr lang="hu-HU" dirty="0"/>
              <a:t>térbeli szimmetriaműveletek az</a:t>
            </a:r>
          </a:p>
          <a:p>
            <a:r>
              <a:rPr lang="hu-HU" dirty="0"/>
              <a:t>időtükrözéssel kombinálhatóak.</a:t>
            </a:r>
          </a:p>
        </p:txBody>
      </p:sp>
    </p:spTree>
    <p:extLst>
      <p:ext uri="{BB962C8B-B14F-4D97-AF65-F5344CB8AC3E}">
        <p14:creationId xmlns:p14="http://schemas.microsoft.com/office/powerpoint/2010/main" val="1789956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355817" y="147935"/>
            <a:ext cx="6393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Polár- , axiálvektor és tenzor mennyiségek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Up Arrow 44"/>
          <p:cNvSpPr>
            <a:spLocks/>
          </p:cNvSpPr>
          <p:nvPr/>
        </p:nvSpPr>
        <p:spPr>
          <a:xfrm>
            <a:off x="1259202" y="3886200"/>
            <a:ext cx="386822" cy="1897701"/>
          </a:xfrm>
          <a:prstGeom prst="upArrow">
            <a:avLst>
              <a:gd name="adj1" fmla="val 50000"/>
              <a:gd name="adj2" fmla="val 140751"/>
            </a:avLst>
          </a:prstGeom>
          <a:solidFill>
            <a:schemeClr val="bg1">
              <a:lumMod val="6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653539" y="3903345"/>
            <a:ext cx="435986" cy="470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Arial" pitchFamily="34" charset="0"/>
                <a:cs typeface="Arial" pitchFamily="34" charset="0"/>
              </a:rPr>
              <a:t>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37493" y="4637737"/>
            <a:ext cx="1396107" cy="360625"/>
            <a:chOff x="1905000" y="5200666"/>
            <a:chExt cx="1676400" cy="400694"/>
          </a:xfrm>
        </p:grpSpPr>
        <p:sp>
          <p:nvSpPr>
            <p:cNvPr id="3" name="Oval 2"/>
            <p:cNvSpPr/>
            <p:nvPr/>
          </p:nvSpPr>
          <p:spPr>
            <a:xfrm>
              <a:off x="1905000" y="5200666"/>
              <a:ext cx="1676400" cy="400694"/>
            </a:xfrm>
            <a:prstGeom prst="ellipse">
              <a:avLst/>
            </a:prstGeom>
            <a:noFill/>
            <a:ln w="444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3152775" y="5553075"/>
              <a:ext cx="152400" cy="22689"/>
            </a:xfrm>
            <a:prstGeom prst="straightConnector1">
              <a:avLst/>
            </a:prstGeom>
            <a:ln w="44450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1689384" y="5015502"/>
            <a:ext cx="236559" cy="470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Arial" pitchFamily="34" charset="0"/>
                <a:cs typeface="Arial" pitchFamily="34" charset="0"/>
              </a:rPr>
              <a:t>j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9219" y="4417681"/>
            <a:ext cx="137160" cy="40658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6095999" y="3886200"/>
            <a:ext cx="2514600" cy="1897701"/>
            <a:chOff x="3220852" y="4391025"/>
            <a:chExt cx="2794001" cy="2108557"/>
          </a:xfrm>
        </p:grpSpPr>
        <p:sp>
          <p:nvSpPr>
            <p:cNvPr id="14" name="Striped Right Arrow 13"/>
            <p:cNvSpPr/>
            <p:nvPr/>
          </p:nvSpPr>
          <p:spPr>
            <a:xfrm>
              <a:off x="3220852" y="5038725"/>
              <a:ext cx="418267" cy="762782"/>
            </a:xfrm>
            <a:prstGeom prst="stripedRightArrow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396322" y="4391025"/>
              <a:ext cx="1618531" cy="2108557"/>
              <a:chOff x="4396322" y="4391025"/>
              <a:chExt cx="1618531" cy="2108557"/>
            </a:xfrm>
          </p:grpSpPr>
          <p:sp>
            <p:nvSpPr>
              <p:cNvPr id="71" name="Up Arrow 70"/>
              <p:cNvSpPr>
                <a:spLocks/>
              </p:cNvSpPr>
              <p:nvPr/>
            </p:nvSpPr>
            <p:spPr>
              <a:xfrm rot="10800000">
                <a:off x="4972048" y="4391025"/>
                <a:ext cx="429802" cy="2108557"/>
              </a:xfrm>
              <a:prstGeom prst="upArrow">
                <a:avLst>
                  <a:gd name="adj1" fmla="val 50000"/>
                  <a:gd name="adj2" fmla="val 140751"/>
                </a:avLst>
              </a:prstGeom>
              <a:solidFill>
                <a:schemeClr val="bg1">
                  <a:lumMod val="65000"/>
                </a:schemeClr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410200" y="4438650"/>
                <a:ext cx="604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b="1" dirty="0">
                    <a:latin typeface="Arial" pitchFamily="34" charset="0"/>
                    <a:cs typeface="Arial" pitchFamily="34" charset="0"/>
                  </a:rPr>
                  <a:t>-M</a:t>
                </a:r>
                <a:endParaRPr lang="en-US" sz="2800" b="1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4396322" y="5200666"/>
                <a:ext cx="1547278" cy="923254"/>
                <a:chOff x="1957922" y="5200666"/>
                <a:chExt cx="1547278" cy="923254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1957922" y="5200666"/>
                  <a:ext cx="1547278" cy="400694"/>
                  <a:chOff x="1957922" y="5200666"/>
                  <a:chExt cx="1547278" cy="400694"/>
                </a:xfrm>
              </p:grpSpPr>
              <p:sp>
                <p:nvSpPr>
                  <p:cNvPr id="83" name="Oval 82"/>
                  <p:cNvSpPr/>
                  <p:nvPr/>
                </p:nvSpPr>
                <p:spPr>
                  <a:xfrm>
                    <a:off x="1957922" y="5200666"/>
                    <a:ext cx="1547278" cy="400694"/>
                  </a:xfrm>
                  <a:prstGeom prst="ellipse">
                    <a:avLst/>
                  </a:prstGeom>
                  <a:noFill/>
                  <a:ln w="44450">
                    <a:solidFill>
                      <a:srgbClr val="00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6" name="Straight Arrow Connector 85"/>
                  <p:cNvCxnSpPr/>
                  <p:nvPr/>
                </p:nvCxnSpPr>
                <p:spPr>
                  <a:xfrm rot="12000000" flipV="1">
                    <a:off x="2286000" y="5562600"/>
                    <a:ext cx="152400" cy="22689"/>
                  </a:xfrm>
                  <a:prstGeom prst="straightConnector1">
                    <a:avLst/>
                  </a:prstGeom>
                  <a:ln w="44450">
                    <a:solidFill>
                      <a:srgbClr val="006600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" name="TextBox 81"/>
                <p:cNvSpPr txBox="1"/>
                <p:nvPr/>
              </p:nvSpPr>
              <p:spPr>
                <a:xfrm>
                  <a:off x="3048000" y="5600700"/>
                  <a:ext cx="4042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800" b="1" dirty="0">
                      <a:latin typeface="Arial" pitchFamily="34" charset="0"/>
                      <a:cs typeface="Arial" pitchFamily="34" charset="0"/>
                    </a:rPr>
                    <a:t>-j</a:t>
                  </a:r>
                  <a:endParaRPr lang="en-US" sz="28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0" name="Rectangle 99"/>
              <p:cNvSpPr/>
              <p:nvPr/>
            </p:nvSpPr>
            <p:spPr>
              <a:xfrm>
                <a:off x="5105400" y="5010134"/>
                <a:ext cx="152400" cy="45175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1290475" y="1605764"/>
            <a:ext cx="766925" cy="1897704"/>
            <a:chOff x="2543175" y="4400550"/>
            <a:chExt cx="852139" cy="2108557"/>
          </a:xfrm>
        </p:grpSpPr>
        <p:sp>
          <p:nvSpPr>
            <p:cNvPr id="153" name="Up Arrow 152"/>
            <p:cNvSpPr>
              <a:spLocks noChangeAspect="1"/>
            </p:cNvSpPr>
            <p:nvPr/>
          </p:nvSpPr>
          <p:spPr>
            <a:xfrm>
              <a:off x="2543175" y="4400550"/>
              <a:ext cx="409335" cy="2108557"/>
            </a:xfrm>
            <a:prstGeom prst="upArrow">
              <a:avLst>
                <a:gd name="adj1" fmla="val 50000"/>
                <a:gd name="adj2" fmla="val 140751"/>
              </a:avLst>
            </a:prstGeom>
            <a:solidFill>
              <a:schemeClr val="bg1">
                <a:lumMod val="65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971800" y="441960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>
                  <a:latin typeface="Arial" pitchFamily="34" charset="0"/>
                  <a:cs typeface="Arial" pitchFamily="34" charset="0"/>
                </a:rPr>
                <a:t>P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28159" y="1449755"/>
            <a:ext cx="451045" cy="664799"/>
            <a:chOff x="3845984" y="4484382"/>
            <a:chExt cx="501161" cy="738664"/>
          </a:xfrm>
        </p:grpSpPr>
        <p:sp>
          <p:nvSpPr>
            <p:cNvPr id="151" name="Oval 150"/>
            <p:cNvSpPr/>
            <p:nvPr/>
          </p:nvSpPr>
          <p:spPr>
            <a:xfrm>
              <a:off x="3886200" y="4681210"/>
              <a:ext cx="460945" cy="4241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845984" y="4484382"/>
              <a:ext cx="49885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4200" dirty="0">
                  <a:latin typeface="Arial" pitchFamily="34" charset="0"/>
                  <a:cs typeface="Arial" pitchFamily="34" charset="0"/>
                </a:rPr>
                <a:t>+</a:t>
              </a:r>
              <a:endParaRPr lang="en-US" sz="4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754829" y="2632610"/>
            <a:ext cx="435985" cy="820102"/>
            <a:chOff x="3875617" y="4194177"/>
            <a:chExt cx="484428" cy="911223"/>
          </a:xfrm>
        </p:grpSpPr>
        <p:sp>
          <p:nvSpPr>
            <p:cNvPr id="149" name="Oval 148"/>
            <p:cNvSpPr/>
            <p:nvPr/>
          </p:nvSpPr>
          <p:spPr>
            <a:xfrm>
              <a:off x="3886200" y="4681210"/>
              <a:ext cx="460945" cy="4241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875617" y="4194177"/>
              <a:ext cx="484428" cy="738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4200" dirty="0">
                  <a:latin typeface="Arial" pitchFamily="34" charset="0"/>
                  <a:cs typeface="Arial" pitchFamily="34" charset="0"/>
                </a:rPr>
                <a:t>_</a:t>
              </a:r>
              <a:endParaRPr lang="en-US" sz="42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" name="Straight Connector 11"/>
          <p:cNvCxnSpPr>
            <a:cxnSpLocks noChangeAspect="1"/>
          </p:cNvCxnSpPr>
          <p:nvPr/>
        </p:nvCxnSpPr>
        <p:spPr>
          <a:xfrm>
            <a:off x="2" y="3686175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Striped Right Arrow 154"/>
          <p:cNvSpPr>
            <a:spLocks noChangeAspect="1"/>
          </p:cNvSpPr>
          <p:nvPr/>
        </p:nvSpPr>
        <p:spPr>
          <a:xfrm>
            <a:off x="2819405" y="2209800"/>
            <a:ext cx="376436" cy="686502"/>
          </a:xfrm>
          <a:prstGeom prst="stripedRightArrow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-60000" flipH="1">
            <a:off x="2309612" y="830997"/>
            <a:ext cx="76200" cy="602700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cxnSpLocks noChangeAspect="1"/>
          </p:cNvCxnSpPr>
          <p:nvPr/>
        </p:nvCxnSpPr>
        <p:spPr>
          <a:xfrm>
            <a:off x="2" y="1400175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-60000" flipH="1">
            <a:off x="5662412" y="838406"/>
            <a:ext cx="76200" cy="602700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06971" y="857905"/>
            <a:ext cx="286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Arial" pitchFamily="34" charset="0"/>
                <a:cs typeface="Arial" pitchFamily="34" charset="0"/>
              </a:rPr>
              <a:t>Inverzió, i: </a:t>
            </a:r>
            <a:r>
              <a:rPr lang="hu-HU" sz="2800" b="1" dirty="0">
                <a:latin typeface="Arial" pitchFamily="34" charset="0"/>
                <a:cs typeface="Arial" pitchFamily="34" charset="0"/>
              </a:rPr>
              <a:t>r </a:t>
            </a:r>
            <a:r>
              <a:rPr lang="hu-HU" sz="2800" dirty="0">
                <a:latin typeface="MaplePi"/>
                <a:cs typeface="Arial" pitchFamily="34" charset="0"/>
              </a:rPr>
              <a:t>® 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hu-HU" sz="2800" b="1" dirty="0">
                <a:latin typeface="Arial" pitchFamily="34" charset="0"/>
                <a:cs typeface="Arial" pitchFamily="34" charset="0"/>
              </a:rPr>
              <a:t>r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616995" y="857250"/>
            <a:ext cx="3703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Arial" pitchFamily="34" charset="0"/>
                <a:cs typeface="Arial" pitchFamily="34" charset="0"/>
              </a:rPr>
              <a:t>Időtükrözés, 1</a:t>
            </a:r>
            <a:r>
              <a:rPr lang="hu-HU" sz="2800" b="1" dirty="0">
                <a:latin typeface="Arial" pitchFamily="34" charset="0"/>
                <a:cs typeface="Arial" pitchFamily="34" charset="0"/>
              </a:rPr>
              <a:t>’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: t </a:t>
            </a:r>
            <a:r>
              <a:rPr lang="hu-HU" sz="2800" dirty="0">
                <a:latin typeface="MaplePi"/>
                <a:cs typeface="Arial" pitchFamily="34" charset="0"/>
              </a:rPr>
              <a:t>® 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-t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4306472" y="1583051"/>
            <a:ext cx="875127" cy="1897702"/>
            <a:chOff x="2543175" y="4400550"/>
            <a:chExt cx="972364" cy="2108557"/>
          </a:xfrm>
        </p:grpSpPr>
        <p:sp>
          <p:nvSpPr>
            <p:cNvPr id="167" name="Up Arrow 166"/>
            <p:cNvSpPr>
              <a:spLocks noChangeAspect="1"/>
            </p:cNvSpPr>
            <p:nvPr/>
          </p:nvSpPr>
          <p:spPr>
            <a:xfrm rot="10800000">
              <a:off x="2543175" y="4400550"/>
              <a:ext cx="409335" cy="2108557"/>
            </a:xfrm>
            <a:prstGeom prst="upArrow">
              <a:avLst>
                <a:gd name="adj1" fmla="val 50000"/>
                <a:gd name="adj2" fmla="val 140751"/>
              </a:avLst>
            </a:prstGeom>
            <a:solidFill>
              <a:schemeClr val="bg1">
                <a:lumMod val="65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2971800" y="441960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>
                  <a:latin typeface="Arial" pitchFamily="34" charset="0"/>
                  <a:cs typeface="Arial" pitchFamily="34" charset="0"/>
                </a:rPr>
                <a:t>-P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7691273" y="1609294"/>
            <a:ext cx="766924" cy="1897703"/>
            <a:chOff x="2543175" y="4400550"/>
            <a:chExt cx="852139" cy="2108557"/>
          </a:xfrm>
        </p:grpSpPr>
        <p:sp>
          <p:nvSpPr>
            <p:cNvPr id="177" name="Up Arrow 176"/>
            <p:cNvSpPr>
              <a:spLocks noChangeAspect="1"/>
            </p:cNvSpPr>
            <p:nvPr/>
          </p:nvSpPr>
          <p:spPr>
            <a:xfrm>
              <a:off x="2543175" y="4400550"/>
              <a:ext cx="409335" cy="2108557"/>
            </a:xfrm>
            <a:prstGeom prst="upArrow">
              <a:avLst>
                <a:gd name="adj1" fmla="val 50000"/>
                <a:gd name="adj2" fmla="val 140751"/>
              </a:avLst>
            </a:prstGeom>
            <a:solidFill>
              <a:schemeClr val="bg1">
                <a:lumMod val="65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971800" y="441960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>
                  <a:latin typeface="Arial" pitchFamily="34" charset="0"/>
                  <a:cs typeface="Arial" pitchFamily="34" charset="0"/>
                </a:rPr>
                <a:t>P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9" name="Striped Right Arrow 178"/>
          <p:cNvSpPr>
            <a:spLocks noChangeAspect="1"/>
          </p:cNvSpPr>
          <p:nvPr/>
        </p:nvSpPr>
        <p:spPr>
          <a:xfrm>
            <a:off x="6096005" y="2209800"/>
            <a:ext cx="376436" cy="686502"/>
          </a:xfrm>
          <a:prstGeom prst="stripedRightArrow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Group 179"/>
          <p:cNvGrpSpPr>
            <a:grpSpLocks noChangeAspect="1"/>
          </p:cNvGrpSpPr>
          <p:nvPr/>
        </p:nvGrpSpPr>
        <p:grpSpPr>
          <a:xfrm>
            <a:off x="3785493" y="3889732"/>
            <a:ext cx="1396107" cy="1897701"/>
            <a:chOff x="1953972" y="4400550"/>
            <a:chExt cx="1551228" cy="2108557"/>
          </a:xfrm>
        </p:grpSpPr>
        <p:sp>
          <p:nvSpPr>
            <p:cNvPr id="181" name="Up Arrow 180"/>
            <p:cNvSpPr>
              <a:spLocks/>
            </p:cNvSpPr>
            <p:nvPr/>
          </p:nvSpPr>
          <p:spPr>
            <a:xfrm>
              <a:off x="2533648" y="4400550"/>
              <a:ext cx="429802" cy="2108557"/>
            </a:xfrm>
            <a:prstGeom prst="upArrow">
              <a:avLst>
                <a:gd name="adj1" fmla="val 50000"/>
                <a:gd name="adj2" fmla="val 140751"/>
              </a:avLst>
            </a:prstGeom>
            <a:solidFill>
              <a:schemeClr val="bg1">
                <a:lumMod val="65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971800" y="441960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>
                  <a:latin typeface="Arial" pitchFamily="34" charset="0"/>
                  <a:cs typeface="Arial" pitchFamily="34" charset="0"/>
                </a:rPr>
                <a:t>M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1953972" y="5200666"/>
              <a:ext cx="1551228" cy="942959"/>
              <a:chOff x="1905000" y="5200666"/>
              <a:chExt cx="1676400" cy="942959"/>
            </a:xfrm>
          </p:grpSpPr>
          <p:grpSp>
            <p:nvGrpSpPr>
              <p:cNvPr id="185" name="Group 184"/>
              <p:cNvGrpSpPr/>
              <p:nvPr/>
            </p:nvGrpSpPr>
            <p:grpSpPr>
              <a:xfrm>
                <a:off x="1905000" y="5200666"/>
                <a:ext cx="1676400" cy="400694"/>
                <a:chOff x="1905000" y="5200666"/>
                <a:chExt cx="1676400" cy="400694"/>
              </a:xfrm>
            </p:grpSpPr>
            <p:sp>
              <p:nvSpPr>
                <p:cNvPr id="187" name="Oval 186"/>
                <p:cNvSpPr/>
                <p:nvPr/>
              </p:nvSpPr>
              <p:spPr>
                <a:xfrm>
                  <a:off x="1905000" y="5200666"/>
                  <a:ext cx="1676400" cy="400694"/>
                </a:xfrm>
                <a:prstGeom prst="ellipse">
                  <a:avLst/>
                </a:prstGeom>
                <a:noFill/>
                <a:ln w="44450"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8" name="Straight Arrow Connector 187"/>
                <p:cNvCxnSpPr/>
                <p:nvPr/>
              </p:nvCxnSpPr>
              <p:spPr>
                <a:xfrm flipV="1">
                  <a:off x="3152775" y="5553075"/>
                  <a:ext cx="152400" cy="22689"/>
                </a:xfrm>
                <a:prstGeom prst="straightConnector1">
                  <a:avLst/>
                </a:prstGeom>
                <a:ln w="44450">
                  <a:solidFill>
                    <a:srgbClr val="0066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6" name="TextBox 185"/>
              <p:cNvSpPr txBox="1"/>
              <p:nvPr/>
            </p:nvSpPr>
            <p:spPr>
              <a:xfrm>
                <a:off x="3048000" y="5620405"/>
                <a:ext cx="2840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b="1" dirty="0">
                    <a:latin typeface="Arial" pitchFamily="34" charset="0"/>
                    <a:cs typeface="Arial" pitchFamily="34" charset="0"/>
                  </a:rPr>
                  <a:t>j</a:t>
                </a:r>
                <a:endParaRPr lang="en-US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>
              <a:off x="2667000" y="4991084"/>
              <a:ext cx="152400" cy="45175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Striped Right Arrow 188"/>
          <p:cNvSpPr>
            <a:spLocks noChangeAspect="1"/>
          </p:cNvSpPr>
          <p:nvPr/>
        </p:nvSpPr>
        <p:spPr>
          <a:xfrm>
            <a:off x="2823964" y="4470053"/>
            <a:ext cx="376436" cy="686502"/>
          </a:xfrm>
          <a:prstGeom prst="stripedRightArrow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9525" y="838200"/>
            <a:ext cx="2347712" cy="5619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 rot="-5400000">
            <a:off x="-250709" y="2159770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Arial" pitchFamily="34" charset="0"/>
                <a:cs typeface="Arial" pitchFamily="34" charset="0"/>
              </a:rPr>
              <a:t>Polár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 rot="-5400000">
            <a:off x="-220252" y="4590527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Arial" pitchFamily="34" charset="0"/>
                <a:cs typeface="Arial" pitchFamily="34" charset="0"/>
              </a:rPr>
              <a:t>Axiál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2" name="Straight Connector 191"/>
          <p:cNvCxnSpPr>
            <a:cxnSpLocks noChangeAspect="1"/>
          </p:cNvCxnSpPr>
          <p:nvPr/>
        </p:nvCxnSpPr>
        <p:spPr>
          <a:xfrm>
            <a:off x="0" y="5943600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204752" y="5953125"/>
            <a:ext cx="177644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Arial" pitchFamily="34" charset="0"/>
                <a:cs typeface="Arial" pitchFamily="34" charset="0"/>
              </a:rPr>
              <a:t>Axiálvektor:</a:t>
            </a:r>
          </a:p>
          <a:p>
            <a:r>
              <a:rPr lang="hu-HU" sz="2800" b="1" dirty="0">
                <a:latin typeface="Arial" pitchFamily="34" charset="0"/>
                <a:cs typeface="Arial" pitchFamily="34" charset="0"/>
              </a:rPr>
              <a:t>    r</a:t>
            </a:r>
            <a:r>
              <a:rPr lang="hu-HU" sz="28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hu-HU" sz="2800" b="1" dirty="0">
                <a:latin typeface="Arial" pitchFamily="34" charset="0"/>
                <a:cs typeface="Arial" pitchFamily="34" charset="0"/>
              </a:rPr>
              <a:t>×r</a:t>
            </a:r>
            <a:r>
              <a:rPr lang="hu-HU" sz="28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28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5" name="Straight Connector 194"/>
          <p:cNvCxnSpPr>
            <a:cxnSpLocks noChangeAspect="1"/>
          </p:cNvCxnSpPr>
          <p:nvPr/>
        </p:nvCxnSpPr>
        <p:spPr>
          <a:xfrm>
            <a:off x="0" y="6000750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/>
          <p:cNvSpPr txBox="1"/>
          <p:nvPr/>
        </p:nvSpPr>
        <p:spPr>
          <a:xfrm>
            <a:off x="2314575" y="5943600"/>
            <a:ext cx="352051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Arial" pitchFamily="34" charset="0"/>
                <a:cs typeface="Arial" pitchFamily="34" charset="0"/>
              </a:rPr>
              <a:t>axiálvektor ≠ polárvektor</a:t>
            </a:r>
          </a:p>
          <a:p>
            <a:r>
              <a:rPr lang="hu-HU" sz="2800" b="1" dirty="0">
                <a:latin typeface="Arial" pitchFamily="34" charset="0"/>
                <a:cs typeface="Arial" pitchFamily="34" charset="0"/>
              </a:rPr>
              <a:t>            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m=i • C</a:t>
            </a:r>
            <a:r>
              <a:rPr lang="hu-HU" sz="2800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28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5486400" y="5953125"/>
            <a:ext cx="3029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Arial" pitchFamily="34" charset="0"/>
                <a:cs typeface="Arial" pitchFamily="34" charset="0"/>
              </a:rPr>
              <a:t>             Időtükrözés:</a:t>
            </a:r>
          </a:p>
          <a:p>
            <a:r>
              <a:rPr lang="hu-HU" sz="2400" dirty="0">
                <a:latin typeface="Arial" pitchFamily="34" charset="0"/>
                <a:cs typeface="Arial" pitchFamily="34" charset="0"/>
              </a:rPr>
              <a:t>    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v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,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j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,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P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,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E        H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,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M</a:t>
            </a:r>
            <a:endParaRPr lang="hu-HU" sz="2800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8" name="Group 197"/>
          <p:cNvGrpSpPr/>
          <p:nvPr/>
        </p:nvGrpSpPr>
        <p:grpSpPr>
          <a:xfrm>
            <a:off x="3739955" y="2895600"/>
            <a:ext cx="451045" cy="664799"/>
            <a:chOff x="3845984" y="4484382"/>
            <a:chExt cx="501161" cy="738664"/>
          </a:xfrm>
        </p:grpSpPr>
        <p:sp>
          <p:nvSpPr>
            <p:cNvPr id="199" name="Oval 198"/>
            <p:cNvSpPr/>
            <p:nvPr/>
          </p:nvSpPr>
          <p:spPr>
            <a:xfrm>
              <a:off x="3886200" y="4681210"/>
              <a:ext cx="460945" cy="4241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3845984" y="4484382"/>
              <a:ext cx="49885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4200" dirty="0">
                  <a:latin typeface="Arial" pitchFamily="34" charset="0"/>
                  <a:cs typeface="Arial" pitchFamily="34" charset="0"/>
                </a:rPr>
                <a:t>+</a:t>
              </a:r>
              <a:endParaRPr lang="en-US" sz="4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7124700" y="1468801"/>
            <a:ext cx="451045" cy="664799"/>
            <a:chOff x="3845984" y="4484382"/>
            <a:chExt cx="501161" cy="738664"/>
          </a:xfrm>
        </p:grpSpPr>
        <p:sp>
          <p:nvSpPr>
            <p:cNvPr id="202" name="Oval 201"/>
            <p:cNvSpPr/>
            <p:nvPr/>
          </p:nvSpPr>
          <p:spPr>
            <a:xfrm>
              <a:off x="3886200" y="4681210"/>
              <a:ext cx="460945" cy="4241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3845984" y="4484382"/>
              <a:ext cx="49885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4200" dirty="0">
                  <a:latin typeface="Arial" pitchFamily="34" charset="0"/>
                  <a:cs typeface="Arial" pitchFamily="34" charset="0"/>
                </a:rPr>
                <a:t>+</a:t>
              </a:r>
              <a:endParaRPr lang="en-US" sz="4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7162800" y="2627948"/>
            <a:ext cx="435985" cy="820102"/>
            <a:chOff x="3875617" y="4194177"/>
            <a:chExt cx="484428" cy="911223"/>
          </a:xfrm>
        </p:grpSpPr>
        <p:sp>
          <p:nvSpPr>
            <p:cNvPr id="205" name="Oval 204"/>
            <p:cNvSpPr/>
            <p:nvPr/>
          </p:nvSpPr>
          <p:spPr>
            <a:xfrm>
              <a:off x="3886200" y="4681210"/>
              <a:ext cx="460945" cy="4241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3875617" y="4194177"/>
              <a:ext cx="484428" cy="738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4200" dirty="0">
                  <a:latin typeface="Arial" pitchFamily="34" charset="0"/>
                  <a:cs typeface="Arial" pitchFamily="34" charset="0"/>
                </a:rPr>
                <a:t>_</a:t>
              </a:r>
              <a:endParaRPr lang="en-US" sz="4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3755015" y="1190625"/>
            <a:ext cx="435985" cy="820102"/>
            <a:chOff x="3875617" y="4194177"/>
            <a:chExt cx="484428" cy="911223"/>
          </a:xfrm>
        </p:grpSpPr>
        <p:sp>
          <p:nvSpPr>
            <p:cNvPr id="208" name="Oval 207"/>
            <p:cNvSpPr/>
            <p:nvPr/>
          </p:nvSpPr>
          <p:spPr>
            <a:xfrm>
              <a:off x="3886200" y="4681210"/>
              <a:ext cx="460945" cy="4241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3875617" y="4194177"/>
              <a:ext cx="484428" cy="738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4200" dirty="0">
                  <a:latin typeface="Arial" pitchFamily="34" charset="0"/>
                  <a:cs typeface="Arial" pitchFamily="34" charset="0"/>
                </a:rPr>
                <a:t>_</a:t>
              </a:r>
              <a:endParaRPr lang="en-US" sz="4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8327066" y="6324600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latin typeface="Arial" pitchFamily="34" charset="0"/>
                <a:cs typeface="Arial" pitchFamily="34" charset="0"/>
              </a:rPr>
              <a:t>,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r×F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9144000" y="1447800"/>
            <a:ext cx="386554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Polárvektor: úgy transzformálódik</a:t>
            </a:r>
          </a:p>
          <a:p>
            <a:r>
              <a:rPr lang="hu-HU" dirty="0"/>
              <a:t>mint a helyvektor</a:t>
            </a:r>
          </a:p>
          <a:p>
            <a:endParaRPr lang="hu-HU" dirty="0"/>
          </a:p>
          <a:p>
            <a:r>
              <a:rPr lang="hu-HU" dirty="0"/>
              <a:t>Axiálvektor: úgy transzformálódik,</a:t>
            </a:r>
          </a:p>
          <a:p>
            <a:r>
              <a:rPr lang="hu-HU" dirty="0"/>
              <a:t>mint két polárvektor vektorszorzata.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Lerajzolni polár- és axiálvektor</a:t>
            </a:r>
          </a:p>
          <a:p>
            <a:r>
              <a:rPr lang="hu-HU" dirty="0"/>
              <a:t>síkra való tükrözését.</a:t>
            </a:r>
          </a:p>
          <a:p>
            <a:endParaRPr lang="hu-HU" dirty="0"/>
          </a:p>
          <a:p>
            <a:r>
              <a:rPr lang="hu-HU" dirty="0"/>
              <a:t>Időtükrözés hatása egy mennyiségre:</a:t>
            </a:r>
          </a:p>
          <a:p>
            <a:r>
              <a:rPr lang="hu-HU" dirty="0"/>
              <a:t>Az adott anyagi jellemző milyen értéket</a:t>
            </a:r>
          </a:p>
          <a:p>
            <a:r>
              <a:rPr lang="hu-HU" dirty="0"/>
              <a:t>venne fel, ha  az idő irányát</a:t>
            </a:r>
          </a:p>
          <a:p>
            <a:r>
              <a:rPr lang="hu-HU" dirty="0"/>
              <a:t>megfordítanánk.</a:t>
            </a:r>
          </a:p>
          <a:p>
            <a:endParaRPr lang="hu-HU" dirty="0"/>
          </a:p>
          <a:p>
            <a:r>
              <a:rPr lang="hu-HU" dirty="0"/>
              <a:t>Mely polár- és axiálvektorok</a:t>
            </a:r>
          </a:p>
          <a:p>
            <a:r>
              <a:rPr lang="hu-HU" dirty="0"/>
              <a:t>párosak ill. páratlanok időtükrözésre?</a:t>
            </a:r>
          </a:p>
          <a:p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4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355817" y="147935"/>
            <a:ext cx="6393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Polár- , axiálvektor és tenzor mennyiségek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86057" y="1495451"/>
                <a:ext cx="16990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1" i="1" smtClean="0">
                          <a:latin typeface="Cambria Math"/>
                        </a:rPr>
                        <m:t>𝑷</m:t>
                      </m:r>
                      <m:r>
                        <a:rPr lang="hu-HU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χ</m:t>
                              </m:r>
                            </m:e>
                          </m:acc>
                        </m:e>
                        <m:sup>
                          <m:r>
                            <a:rPr lang="hu-HU" sz="2800" i="1">
                              <a:latin typeface="Cambria Math"/>
                            </a:rPr>
                            <m:t>𝑒𝑒</m:t>
                          </m:r>
                        </m:sup>
                      </m:sSup>
                      <m:r>
                        <a:rPr lang="hu-HU" sz="2800" b="1" i="1" smtClean="0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057" y="1495451"/>
                <a:ext cx="169905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2063402" y="3210580"/>
                <a:ext cx="20306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1" i="1" smtClean="0">
                          <a:latin typeface="Cambria Math"/>
                        </a:rPr>
                        <m:t>𝑴</m:t>
                      </m:r>
                      <m:r>
                        <a:rPr lang="hu-HU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χ</m:t>
                              </m:r>
                            </m:e>
                          </m:acc>
                        </m:e>
                        <m:sup>
                          <m:r>
                            <a:rPr lang="hu-HU" sz="2800" b="0" i="1" smtClean="0">
                              <a:latin typeface="Cambria Math"/>
                            </a:rPr>
                            <m:t>𝑚𝑚</m:t>
                          </m:r>
                        </m:sup>
                      </m:sSup>
                      <m:r>
                        <a:rPr lang="hu-HU" sz="2800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02" y="3210580"/>
                <a:ext cx="203062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086057" y="2001560"/>
                <a:ext cx="15516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1" i="1">
                              <a:latin typeface="Cambria Math"/>
                            </a:rPr>
                            <m:t>𝒋</m:t>
                          </m:r>
                        </m:e>
                        <m:sub>
                          <m:r>
                            <a:rPr lang="hu-HU" sz="2800" b="1" i="1" smtClean="0">
                              <a:latin typeface="Cambria Math"/>
                            </a:rPr>
                            <m:t>𝒆</m:t>
                          </m:r>
                        </m:sub>
                      </m:sSub>
                      <m:r>
                        <a:rPr lang="hu-HU" sz="28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σ</m:t>
                          </m:r>
                        </m:e>
                      </m:acc>
                      <m:r>
                        <a:rPr lang="hu-HU" sz="2800" b="1" i="1" smtClean="0">
                          <a:latin typeface="Cambria Math"/>
                        </a:rPr>
                        <m:t> </m:t>
                      </m:r>
                      <m:r>
                        <a:rPr lang="hu-HU" sz="2800" b="1" i="1" smtClean="0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057" y="2001560"/>
                <a:ext cx="155164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2057400" y="2572431"/>
                <a:ext cx="1771254" cy="561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1" i="1">
                              <a:latin typeface="Cambria Math"/>
                            </a:rPr>
                            <m:t>𝒋</m:t>
                          </m:r>
                        </m:e>
                        <m:sub>
                          <m:r>
                            <a:rPr lang="hu-HU" sz="2800" b="1" i="1" smtClean="0">
                              <a:latin typeface="Cambria Math"/>
                            </a:rPr>
                            <m:t>𝒒</m:t>
                          </m:r>
                        </m:sub>
                      </m:sSub>
                      <m:r>
                        <a:rPr lang="hu-HU" sz="28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800" i="1" smtClean="0">
                              <a:latin typeface="Cambria Math"/>
                            </a:rPr>
                            <m:t>κ</m:t>
                          </m:r>
                        </m:e>
                      </m:acc>
                      <m:r>
                        <a:rPr lang="hu-HU" sz="2800" b="1" i="1" smtClean="0">
                          <a:latin typeface="Cambria Math"/>
                        </a:rPr>
                        <m:t> </m:t>
                      </m:r>
                      <m:r>
                        <a:rPr lang="hu-HU" sz="2800" b="1" i="1" smtClean="0">
                          <a:latin typeface="Cambria Math"/>
                          <a:ea typeface="Cambria Math"/>
                        </a:rPr>
                        <m:t>𝛁</m:t>
                      </m:r>
                      <m:r>
                        <a:rPr lang="hu-HU" sz="2800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572431"/>
                <a:ext cx="1771254" cy="5619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259313" y="914400"/>
            <a:ext cx="2504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Arial" pitchFamily="34" charset="0"/>
                <a:cs typeface="Arial" pitchFamily="34" charset="0"/>
              </a:rPr>
              <a:t>Polártenzorok: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514600" y="3743980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Arial" pitchFamily="34" charset="0"/>
                <a:cs typeface="Arial" pitchFamily="34" charset="0"/>
              </a:rPr>
              <a:t>...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57175" y="4658380"/>
            <a:ext cx="244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Arial" pitchFamily="34" charset="0"/>
                <a:cs typeface="Arial" pitchFamily="34" charset="0"/>
              </a:rPr>
              <a:t>Axiáltenzorok: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057400" y="5267980"/>
                <a:ext cx="1846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1" i="1" smtClean="0">
                          <a:latin typeface="Cambria Math"/>
                        </a:rPr>
                        <m:t>𝑷</m:t>
                      </m:r>
                      <m:r>
                        <a:rPr lang="hu-HU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χ</m:t>
                              </m:r>
                            </m:e>
                          </m:acc>
                        </m:e>
                        <m:sup>
                          <m:r>
                            <a:rPr lang="hu-HU" sz="2800" b="0" i="1" smtClean="0">
                              <a:latin typeface="Cambria Math"/>
                            </a:rPr>
                            <m:t>𝑒𝑚</m:t>
                          </m:r>
                        </m:sup>
                      </m:sSup>
                      <m:r>
                        <a:rPr lang="hu-HU" sz="2800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267980"/>
                <a:ext cx="184627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981200" y="5877580"/>
                <a:ext cx="1883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1" i="1" smtClean="0">
                          <a:latin typeface="Cambria Math"/>
                        </a:rPr>
                        <m:t>𝑴</m:t>
                      </m:r>
                      <m:r>
                        <a:rPr lang="hu-HU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χ</m:t>
                              </m:r>
                            </m:e>
                          </m:acc>
                        </m:e>
                        <m:sup>
                          <m:r>
                            <a:rPr lang="hu-HU" sz="2800" b="0" i="1" smtClean="0">
                              <a:latin typeface="Cambria Math"/>
                            </a:rPr>
                            <m:t>𝑚𝑒</m:t>
                          </m:r>
                        </m:sup>
                      </m:sSup>
                      <m:r>
                        <a:rPr lang="hu-HU" sz="2800" b="1" i="1" smtClean="0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877580"/>
                <a:ext cx="188340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 rot="10800000">
            <a:off x="4191001" y="1638326"/>
            <a:ext cx="304800" cy="2514600"/>
          </a:xfrm>
          <a:prstGeom prst="leftBrace">
            <a:avLst>
              <a:gd name="adj1" fmla="val 14583"/>
              <a:gd name="adj2" fmla="val 496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1621810"/>
            <a:ext cx="3429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Arial" pitchFamily="34" charset="0"/>
                <a:cs typeface="Arial" pitchFamily="34" charset="0"/>
              </a:rPr>
              <a:t>mindkét indexükben úgy transzformálódnak mint a helyvektor komponensei</a:t>
            </a:r>
          </a:p>
          <a:p>
            <a:endParaRPr lang="hu-HU" sz="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Arial" pitchFamily="34" charset="0"/>
                <a:cs typeface="Arial" pitchFamily="34" charset="0"/>
              </a:rPr>
              <a:t>szimmetria nem tesz köztük különbséget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Arial" pitchFamily="34" charset="0"/>
                <a:cs typeface="Arial" pitchFamily="34" charset="0"/>
              </a:rPr>
              <a:t>időtükrözési tulajdonság nem egységes a tenzorelemekre</a:t>
            </a:r>
          </a:p>
          <a:p>
            <a:endParaRPr lang="hu-HU" sz="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Arial" pitchFamily="34" charset="0"/>
                <a:cs typeface="Arial" pitchFamily="34" charset="0"/>
              </a:rPr>
              <a:t>inverzióra érzéketlenek  </a:t>
            </a:r>
            <a:endParaRPr lang="en-US" dirty="0"/>
          </a:p>
        </p:txBody>
      </p:sp>
      <p:sp>
        <p:nvSpPr>
          <p:cNvPr id="93" name="Left Brace 92"/>
          <p:cNvSpPr/>
          <p:nvPr/>
        </p:nvSpPr>
        <p:spPr>
          <a:xfrm rot="10800000">
            <a:off x="4191001" y="5286375"/>
            <a:ext cx="304800" cy="1142999"/>
          </a:xfrm>
          <a:prstGeom prst="leftBrace">
            <a:avLst>
              <a:gd name="adj1" fmla="val 14583"/>
              <a:gd name="adj2" fmla="val 496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5029200" y="5105400"/>
                <a:ext cx="4038600" cy="1538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hu-HU" dirty="0">
                    <a:latin typeface="Arial" pitchFamily="34" charset="0"/>
                    <a:cs typeface="Arial" pitchFamily="34" charset="0"/>
                  </a:rPr>
                  <a:t>egyik indexükben polárvektor, másikban axiálvektor komponens-ként transzformálódnak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hu-HU" sz="400" dirty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hu-HU" dirty="0">
                    <a:latin typeface="Arial" pitchFamily="34" charset="0"/>
                    <a:cs typeface="Arial" pitchFamily="34" charset="0"/>
                  </a:rPr>
                  <a:t>inverziós szimmetriával bíró anyag esetén 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χ</m:t>
                            </m:r>
                          </m:e>
                        </m:acc>
                      </m:e>
                      <m:sup>
                        <m:r>
                          <a:rPr lang="hu-HU" i="1">
                            <a:latin typeface="Cambria Math"/>
                          </a:rPr>
                          <m:t>𝑚</m:t>
                        </m:r>
                        <m:r>
                          <a:rPr lang="hu-HU" b="0" i="1" smtClean="0">
                            <a:latin typeface="Cambria Math"/>
                          </a:rPr>
                          <m:t>𝑒</m:t>
                        </m:r>
                      </m:sup>
                    </m:sSup>
                    <m:r>
                      <a:rPr lang="hu-HU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χ</m:t>
                            </m:r>
                          </m:e>
                        </m:acc>
                      </m:e>
                      <m:sup>
                        <m:r>
                          <a:rPr lang="hu-HU" i="1">
                            <a:latin typeface="Cambria Math"/>
                          </a:rPr>
                          <m:t>𝑒𝑚</m:t>
                        </m:r>
                      </m:sup>
                    </m:sSup>
                    <m:r>
                      <a:rPr lang="hu-HU" i="1">
                        <a:latin typeface="Cambria Math"/>
                      </a:rPr>
                      <m:t>≡</m:t>
                    </m:r>
                  </m:oMath>
                </a14:m>
                <a:r>
                  <a:rPr lang="hu-HU" dirty="0"/>
                  <a:t> 0</a:t>
                </a:r>
                <a:endParaRPr lang="en-US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105400"/>
                <a:ext cx="4038600" cy="1538883"/>
              </a:xfrm>
              <a:prstGeom prst="rect">
                <a:avLst/>
              </a:prstGeom>
              <a:blipFill rotWithShape="1">
                <a:blip r:embed="rId8"/>
                <a:stretch>
                  <a:fillRect l="-905" t="-1984" r="-1056" b="-5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220200" y="5228272"/>
            <a:ext cx="31838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Ezek a mennyiségek lehetnek</a:t>
            </a:r>
          </a:p>
          <a:p>
            <a:r>
              <a:rPr lang="hu-HU" dirty="0"/>
              <a:t>Hely- és időfüggők.</a:t>
            </a:r>
          </a:p>
          <a:p>
            <a:endParaRPr lang="hu-HU" dirty="0"/>
          </a:p>
          <a:p>
            <a:r>
              <a:rPr lang="hu-HU" dirty="0"/>
              <a:t>Mi most a homogén és sztatikus</a:t>
            </a:r>
          </a:p>
          <a:p>
            <a:r>
              <a:rPr lang="hu-HU" dirty="0"/>
              <a:t>választ tekintjük.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18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18362</TotalTime>
  <Words>963</Words>
  <Application>Microsoft Office PowerPoint</Application>
  <PresentationFormat>Diavetítés a képernyőre (4:3 oldalarány)</PresentationFormat>
  <Paragraphs>380</Paragraphs>
  <Slides>13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MaplePi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Kezsmarki</dc:creator>
  <cp:lastModifiedBy>EDU_JYCC_3911@sulid.hu</cp:lastModifiedBy>
  <cp:revision>203</cp:revision>
  <dcterms:created xsi:type="dcterms:W3CDTF">2015-06-22T09:30:33Z</dcterms:created>
  <dcterms:modified xsi:type="dcterms:W3CDTF">2016-10-11T11:39:55Z</dcterms:modified>
</cp:coreProperties>
</file>